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7" r:id="rId1"/>
    <p:sldMasterId id="2147484061" r:id="rId2"/>
  </p:sldMasterIdLst>
  <p:notesMasterIdLst>
    <p:notesMasterId r:id="rId110"/>
  </p:notesMasterIdLst>
  <p:handoutMasterIdLst>
    <p:handoutMasterId r:id="rId111"/>
  </p:handoutMasterIdLst>
  <p:sldIdLst>
    <p:sldId id="815" r:id="rId3"/>
    <p:sldId id="987" r:id="rId4"/>
    <p:sldId id="954" r:id="rId5"/>
    <p:sldId id="1035" r:id="rId6"/>
    <p:sldId id="1027" r:id="rId7"/>
    <p:sldId id="1979" r:id="rId8"/>
    <p:sldId id="1980" r:id="rId9"/>
    <p:sldId id="1981" r:id="rId10"/>
    <p:sldId id="1982" r:id="rId11"/>
    <p:sldId id="1983" r:id="rId12"/>
    <p:sldId id="1984" r:id="rId13"/>
    <p:sldId id="1985" r:id="rId14"/>
    <p:sldId id="1008" r:id="rId15"/>
    <p:sldId id="553" r:id="rId16"/>
    <p:sldId id="554" r:id="rId17"/>
    <p:sldId id="555" r:id="rId18"/>
    <p:sldId id="348" r:id="rId19"/>
    <p:sldId id="843" r:id="rId20"/>
    <p:sldId id="844" r:id="rId21"/>
    <p:sldId id="904" r:id="rId22"/>
    <p:sldId id="905" r:id="rId23"/>
    <p:sldId id="914" r:id="rId24"/>
    <p:sldId id="1009" r:id="rId25"/>
    <p:sldId id="349" r:id="rId26"/>
    <p:sldId id="556" r:id="rId27"/>
    <p:sldId id="362" r:id="rId28"/>
    <p:sldId id="505" r:id="rId29"/>
    <p:sldId id="517" r:id="rId30"/>
    <p:sldId id="532" r:id="rId31"/>
    <p:sldId id="364" r:id="rId32"/>
    <p:sldId id="365" r:id="rId33"/>
    <p:sldId id="501" r:id="rId34"/>
    <p:sldId id="352" r:id="rId35"/>
    <p:sldId id="502" r:id="rId36"/>
    <p:sldId id="510" r:id="rId37"/>
    <p:sldId id="511" r:id="rId38"/>
    <p:sldId id="518" r:id="rId39"/>
    <p:sldId id="519" r:id="rId40"/>
    <p:sldId id="536" r:id="rId41"/>
    <p:sldId id="521" r:id="rId42"/>
    <p:sldId id="524" r:id="rId43"/>
    <p:sldId id="522" r:id="rId44"/>
    <p:sldId id="523" r:id="rId45"/>
    <p:sldId id="525" r:id="rId46"/>
    <p:sldId id="534" r:id="rId47"/>
    <p:sldId id="526" r:id="rId48"/>
    <p:sldId id="512" r:id="rId49"/>
    <p:sldId id="531" r:id="rId50"/>
    <p:sldId id="535" r:id="rId51"/>
    <p:sldId id="527" r:id="rId52"/>
    <p:sldId id="543" r:id="rId53"/>
    <p:sldId id="540" r:id="rId54"/>
    <p:sldId id="550" r:id="rId55"/>
    <p:sldId id="551" r:id="rId56"/>
    <p:sldId id="562" r:id="rId57"/>
    <p:sldId id="563" r:id="rId58"/>
    <p:sldId id="564" r:id="rId59"/>
    <p:sldId id="633" r:id="rId60"/>
    <p:sldId id="1020" r:id="rId61"/>
    <p:sldId id="847" r:id="rId62"/>
    <p:sldId id="605" r:id="rId63"/>
    <p:sldId id="604" r:id="rId64"/>
    <p:sldId id="606" r:id="rId65"/>
    <p:sldId id="970" r:id="rId66"/>
    <p:sldId id="607" r:id="rId67"/>
    <p:sldId id="609" r:id="rId68"/>
    <p:sldId id="610" r:id="rId69"/>
    <p:sldId id="611" r:id="rId70"/>
    <p:sldId id="612" r:id="rId71"/>
    <p:sldId id="613" r:id="rId72"/>
    <p:sldId id="1030" r:id="rId73"/>
    <p:sldId id="686" r:id="rId74"/>
    <p:sldId id="687" r:id="rId75"/>
    <p:sldId id="688" r:id="rId76"/>
    <p:sldId id="614" r:id="rId77"/>
    <p:sldId id="615" r:id="rId78"/>
    <p:sldId id="1031" r:id="rId79"/>
    <p:sldId id="982" r:id="rId80"/>
    <p:sldId id="630" r:id="rId81"/>
    <p:sldId id="971" r:id="rId82"/>
    <p:sldId id="972" r:id="rId83"/>
    <p:sldId id="973" r:id="rId84"/>
    <p:sldId id="909" r:id="rId85"/>
    <p:sldId id="910" r:id="rId86"/>
    <p:sldId id="616" r:id="rId87"/>
    <p:sldId id="689" r:id="rId88"/>
    <p:sldId id="1021" r:id="rId89"/>
    <p:sldId id="618" r:id="rId90"/>
    <p:sldId id="619" r:id="rId91"/>
    <p:sldId id="621" r:id="rId92"/>
    <p:sldId id="623" r:id="rId93"/>
    <p:sldId id="590" r:id="rId94"/>
    <p:sldId id="465" r:id="rId95"/>
    <p:sldId id="591" r:id="rId96"/>
    <p:sldId id="592" r:id="rId97"/>
    <p:sldId id="1032" r:id="rId98"/>
    <p:sldId id="626" r:id="rId99"/>
    <p:sldId id="575" r:id="rId100"/>
    <p:sldId id="963" r:id="rId101"/>
    <p:sldId id="959" r:id="rId102"/>
    <p:sldId id="962" r:id="rId103"/>
    <p:sldId id="713" r:id="rId104"/>
    <p:sldId id="714" r:id="rId105"/>
    <p:sldId id="707" r:id="rId106"/>
    <p:sldId id="684" r:id="rId107"/>
    <p:sldId id="985" r:id="rId108"/>
    <p:sldId id="1034" r:id="rId109"/>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Tahoma"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Tahoma"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Tahoma"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Tahoma"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Tahoma"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Tahoma"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Tahoma"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Tahoma"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Tahoma" pitchFamily="34"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27D28FE9-5222-4614-A463-1183F3FA5F18}">
          <p14:sldIdLst>
            <p14:sldId id="815"/>
            <p14:sldId id="987"/>
            <p14:sldId id="954"/>
            <p14:sldId id="1035"/>
            <p14:sldId id="1027"/>
            <p14:sldId id="1979"/>
            <p14:sldId id="1980"/>
            <p14:sldId id="1981"/>
            <p14:sldId id="1982"/>
            <p14:sldId id="1983"/>
            <p14:sldId id="1984"/>
            <p14:sldId id="1985"/>
          </p14:sldIdLst>
        </p14:section>
        <p14:section name="オントロジーとは" id="{0BE4CB41-7391-4A86-AD15-844B38A47A8A}">
          <p14:sldIdLst>
            <p14:sldId id="1008"/>
            <p14:sldId id="553"/>
            <p14:sldId id="554"/>
            <p14:sldId id="555"/>
            <p14:sldId id="348"/>
            <p14:sldId id="843"/>
            <p14:sldId id="844"/>
            <p14:sldId id="904"/>
            <p14:sldId id="905"/>
            <p14:sldId id="914"/>
          </p14:sldIdLst>
        </p14:section>
        <p14:section name="オントロジ―構築の基礎" id="{875B6559-861F-4738-B9F4-B85283DFAB8C}">
          <p14:sldIdLst>
            <p14:sldId id="1009"/>
            <p14:sldId id="349"/>
            <p14:sldId id="556"/>
            <p14:sldId id="362"/>
            <p14:sldId id="505"/>
            <p14:sldId id="517"/>
            <p14:sldId id="532"/>
            <p14:sldId id="364"/>
            <p14:sldId id="365"/>
            <p14:sldId id="501"/>
            <p14:sldId id="352"/>
            <p14:sldId id="502"/>
            <p14:sldId id="510"/>
            <p14:sldId id="511"/>
            <p14:sldId id="518"/>
            <p14:sldId id="519"/>
            <p14:sldId id="536"/>
            <p14:sldId id="521"/>
            <p14:sldId id="524"/>
            <p14:sldId id="522"/>
            <p14:sldId id="523"/>
            <p14:sldId id="525"/>
            <p14:sldId id="534"/>
            <p14:sldId id="526"/>
            <p14:sldId id="512"/>
            <p14:sldId id="531"/>
            <p14:sldId id="535"/>
            <p14:sldId id="527"/>
            <p14:sldId id="543"/>
            <p14:sldId id="540"/>
            <p14:sldId id="550"/>
            <p14:sldId id="551"/>
            <p14:sldId id="562"/>
            <p14:sldId id="563"/>
            <p14:sldId id="564"/>
            <p14:sldId id="633"/>
          </p14:sldIdLst>
        </p14:section>
        <p14:section name="オントロジ―構築の基礎２" id="{4C089EEE-74E5-40DA-8811-E2484B4193A4}">
          <p14:sldIdLst>
            <p14:sldId id="1020"/>
            <p14:sldId id="847"/>
            <p14:sldId id="605"/>
            <p14:sldId id="604"/>
            <p14:sldId id="606"/>
            <p14:sldId id="970"/>
            <p14:sldId id="607"/>
            <p14:sldId id="609"/>
            <p14:sldId id="610"/>
            <p14:sldId id="611"/>
            <p14:sldId id="612"/>
            <p14:sldId id="613"/>
            <p14:sldId id="1030"/>
            <p14:sldId id="686"/>
            <p14:sldId id="687"/>
            <p14:sldId id="688"/>
            <p14:sldId id="614"/>
            <p14:sldId id="615"/>
            <p14:sldId id="1031"/>
            <p14:sldId id="982"/>
            <p14:sldId id="630"/>
            <p14:sldId id="971"/>
            <p14:sldId id="972"/>
            <p14:sldId id="973"/>
            <p14:sldId id="909"/>
            <p14:sldId id="910"/>
            <p14:sldId id="616"/>
            <p14:sldId id="689"/>
            <p14:sldId id="1021"/>
            <p14:sldId id="618"/>
            <p14:sldId id="619"/>
            <p14:sldId id="621"/>
            <p14:sldId id="623"/>
            <p14:sldId id="590"/>
            <p14:sldId id="465"/>
            <p14:sldId id="591"/>
            <p14:sldId id="592"/>
          </p14:sldIdLst>
        </p14:section>
        <p14:section name="オントロジ―構築例" id="{7B61E975-C4C1-4D26-A63F-E019C36A251B}">
          <p14:sldIdLst>
            <p14:sldId id="1032"/>
            <p14:sldId id="626"/>
            <p14:sldId id="575"/>
            <p14:sldId id="963"/>
            <p14:sldId id="959"/>
            <p14:sldId id="962"/>
            <p14:sldId id="713"/>
            <p14:sldId id="714"/>
            <p14:sldId id="707"/>
            <p14:sldId id="684"/>
            <p14:sldId id="985"/>
            <p14:sldId id="103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CC"/>
    <a:srgbClr val="CCFFFF"/>
    <a:srgbClr val="FF0000"/>
    <a:srgbClr val="0066FF"/>
    <a:srgbClr val="FFCCFF"/>
    <a:srgbClr val="008000"/>
    <a:srgbClr val="33CC33"/>
    <a:srgbClr val="00FF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20" autoAdjust="0"/>
    <p:restoredTop sz="97415" autoAdjust="0"/>
  </p:normalViewPr>
  <p:slideViewPr>
    <p:cSldViewPr>
      <p:cViewPr varScale="1">
        <p:scale>
          <a:sx n="81" d="100"/>
          <a:sy n="81" d="100"/>
        </p:scale>
        <p:origin x="596"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253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3" y="2"/>
            <a:ext cx="2917825" cy="493713"/>
          </a:xfrm>
          <a:prstGeom prst="rect">
            <a:avLst/>
          </a:prstGeom>
        </p:spPr>
        <p:txBody>
          <a:bodyPr vert="horz" lIns="90587" tIns="45293" rIns="90587" bIns="45293" rtlCol="0"/>
          <a:lstStyle>
            <a:lvl1pPr algn="l">
              <a:defRPr sz="1200">
                <a:ea typeface="ＭＳ Ｐゴシック" pitchFamily="50" charset="-128"/>
              </a:defRPr>
            </a:lvl1pPr>
          </a:lstStyle>
          <a:p>
            <a:pPr>
              <a:defRPr/>
            </a:pPr>
            <a:endParaRPr lang="ja-JP" altLang="en-US"/>
          </a:p>
        </p:txBody>
      </p:sp>
      <p:sp>
        <p:nvSpPr>
          <p:cNvPr id="3" name="日付プレースホルダ 2"/>
          <p:cNvSpPr>
            <a:spLocks noGrp="1"/>
          </p:cNvSpPr>
          <p:nvPr>
            <p:ph type="dt" sz="quarter" idx="1"/>
          </p:nvPr>
        </p:nvSpPr>
        <p:spPr>
          <a:xfrm>
            <a:off x="3816353" y="2"/>
            <a:ext cx="2917825" cy="493713"/>
          </a:xfrm>
          <a:prstGeom prst="rect">
            <a:avLst/>
          </a:prstGeom>
        </p:spPr>
        <p:txBody>
          <a:bodyPr vert="horz" lIns="90587" tIns="45293" rIns="90587" bIns="45293" rtlCol="0"/>
          <a:lstStyle>
            <a:lvl1pPr algn="r">
              <a:defRPr sz="1200">
                <a:ea typeface="ＭＳ Ｐゴシック" pitchFamily="50" charset="-128"/>
              </a:defRPr>
            </a:lvl1pPr>
          </a:lstStyle>
          <a:p>
            <a:pPr>
              <a:defRPr/>
            </a:pPr>
            <a:fld id="{BC4DA8B1-3E00-4375-AB77-F89686C6BFC1}" type="datetimeFigureOut">
              <a:rPr lang="ja-JP" altLang="en-US"/>
              <a:pPr>
                <a:defRPr/>
              </a:pPr>
              <a:t>2019/6/5</a:t>
            </a:fld>
            <a:endParaRPr lang="ja-JP" altLang="en-US"/>
          </a:p>
        </p:txBody>
      </p:sp>
      <p:sp>
        <p:nvSpPr>
          <p:cNvPr id="4" name="フッター プレースホルダ 3"/>
          <p:cNvSpPr>
            <a:spLocks noGrp="1"/>
          </p:cNvSpPr>
          <p:nvPr>
            <p:ph type="ftr" sz="quarter" idx="2"/>
          </p:nvPr>
        </p:nvSpPr>
        <p:spPr>
          <a:xfrm>
            <a:off x="3" y="9372600"/>
            <a:ext cx="2917825" cy="492126"/>
          </a:xfrm>
          <a:prstGeom prst="rect">
            <a:avLst/>
          </a:prstGeom>
        </p:spPr>
        <p:txBody>
          <a:bodyPr vert="horz" lIns="90587" tIns="45293" rIns="90587" bIns="45293" rtlCol="0" anchor="b"/>
          <a:lstStyle>
            <a:lvl1pPr algn="l">
              <a:defRPr sz="1200">
                <a:ea typeface="ＭＳ Ｐゴシック" pitchFamily="50" charset="-128"/>
              </a:defRPr>
            </a:lvl1pPr>
          </a:lstStyle>
          <a:p>
            <a:pPr>
              <a:defRPr/>
            </a:pPr>
            <a:endParaRPr lang="ja-JP" altLang="en-US"/>
          </a:p>
        </p:txBody>
      </p:sp>
      <p:sp>
        <p:nvSpPr>
          <p:cNvPr id="5" name="スライド番号プレースホルダ 4"/>
          <p:cNvSpPr>
            <a:spLocks noGrp="1"/>
          </p:cNvSpPr>
          <p:nvPr>
            <p:ph type="sldNum" sz="quarter" idx="3"/>
          </p:nvPr>
        </p:nvSpPr>
        <p:spPr>
          <a:xfrm>
            <a:off x="3816353" y="9372600"/>
            <a:ext cx="2917825" cy="492126"/>
          </a:xfrm>
          <a:prstGeom prst="rect">
            <a:avLst/>
          </a:prstGeom>
        </p:spPr>
        <p:txBody>
          <a:bodyPr vert="horz" lIns="90587" tIns="45293" rIns="90587" bIns="45293" rtlCol="0" anchor="b"/>
          <a:lstStyle>
            <a:lvl1pPr algn="r">
              <a:defRPr sz="1200">
                <a:ea typeface="ＭＳ Ｐゴシック" pitchFamily="50" charset="-128"/>
              </a:defRPr>
            </a:lvl1pPr>
          </a:lstStyle>
          <a:p>
            <a:pPr>
              <a:defRPr/>
            </a:pPr>
            <a:fld id="{0E78EF29-07FA-4834-8F06-490C47E4DABA}" type="slidenum">
              <a:rPr lang="ja-JP" altLang="en-US"/>
              <a:pPr>
                <a:defRPr/>
              </a:pPr>
              <a:t>‹#›</a:t>
            </a:fld>
            <a:endParaRPr lang="ja-JP" altLang="en-US"/>
          </a:p>
        </p:txBody>
      </p:sp>
    </p:spTree>
    <p:extLst>
      <p:ext uri="{BB962C8B-B14F-4D97-AF65-F5344CB8AC3E}">
        <p14:creationId xmlns:p14="http://schemas.microsoft.com/office/powerpoint/2010/main" val="3448615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3" y="2"/>
            <a:ext cx="2917825" cy="493713"/>
          </a:xfrm>
          <a:prstGeom prst="rect">
            <a:avLst/>
          </a:prstGeom>
          <a:noFill/>
          <a:ln w="9525">
            <a:noFill/>
            <a:miter lim="800000"/>
            <a:headEnd/>
            <a:tailEnd/>
          </a:ln>
          <a:effectLst/>
        </p:spPr>
        <p:txBody>
          <a:bodyPr vert="horz" wrap="square" lIns="90940" tIns="45470" rIns="90940" bIns="45470" numCol="1" anchor="t" anchorCtr="0" compatLnSpc="1">
            <a:prstTxWarp prst="textNoShape">
              <a:avLst/>
            </a:prstTxWarp>
          </a:bodyPr>
          <a:lstStyle>
            <a:lvl1pPr defTabSz="909016">
              <a:defRPr sz="1200">
                <a:latin typeface="Arial" charset="0"/>
                <a:ea typeface="ＭＳ Ｐゴシック" pitchFamily="50" charset="-128"/>
              </a:defRPr>
            </a:lvl1pPr>
          </a:lstStyle>
          <a:p>
            <a:pPr>
              <a:defRPr/>
            </a:pPr>
            <a:endParaRPr lang="en-US" altLang="ja-JP"/>
          </a:p>
        </p:txBody>
      </p:sp>
      <p:sp>
        <p:nvSpPr>
          <p:cNvPr id="40963" name="Rectangle 3"/>
          <p:cNvSpPr>
            <a:spLocks noGrp="1" noChangeArrowheads="1"/>
          </p:cNvSpPr>
          <p:nvPr>
            <p:ph type="dt" idx="1"/>
          </p:nvPr>
        </p:nvSpPr>
        <p:spPr bwMode="auto">
          <a:xfrm>
            <a:off x="3816353" y="2"/>
            <a:ext cx="2917825" cy="493713"/>
          </a:xfrm>
          <a:prstGeom prst="rect">
            <a:avLst/>
          </a:prstGeom>
          <a:noFill/>
          <a:ln w="9525">
            <a:noFill/>
            <a:miter lim="800000"/>
            <a:headEnd/>
            <a:tailEnd/>
          </a:ln>
          <a:effectLst/>
        </p:spPr>
        <p:txBody>
          <a:bodyPr vert="horz" wrap="square" lIns="90940" tIns="45470" rIns="90940" bIns="45470" numCol="1" anchor="t" anchorCtr="0" compatLnSpc="1">
            <a:prstTxWarp prst="textNoShape">
              <a:avLst/>
            </a:prstTxWarp>
          </a:bodyPr>
          <a:lstStyle>
            <a:lvl1pPr algn="r" defTabSz="909016">
              <a:defRPr sz="1200">
                <a:latin typeface="Arial" charset="0"/>
                <a:ea typeface="ＭＳ Ｐゴシック" pitchFamily="50" charset="-128"/>
              </a:defRPr>
            </a:lvl1pPr>
          </a:lstStyle>
          <a:p>
            <a:pPr>
              <a:defRPr/>
            </a:pPr>
            <a:endParaRPr lang="en-US" altLang="ja-JP"/>
          </a:p>
        </p:txBody>
      </p:sp>
      <p:sp>
        <p:nvSpPr>
          <p:cNvPr id="107524" name="Rectangle 4"/>
          <p:cNvSpPr>
            <a:spLocks noGrp="1" noRot="1" noChangeAspect="1" noChangeArrowheads="1" noTextEdit="1"/>
          </p:cNvSpPr>
          <p:nvPr>
            <p:ph type="sldImg" idx="2"/>
          </p:nvPr>
        </p:nvSpPr>
        <p:spPr bwMode="auto">
          <a:xfrm>
            <a:off x="900113" y="739775"/>
            <a:ext cx="4933950" cy="3700463"/>
          </a:xfrm>
          <a:prstGeom prst="rect">
            <a:avLst/>
          </a:prstGeom>
          <a:noFill/>
          <a:ln w="9525">
            <a:solidFill>
              <a:srgbClr val="000000"/>
            </a:solidFill>
            <a:miter lim="800000"/>
            <a:headEnd/>
            <a:tailEnd/>
          </a:ln>
        </p:spPr>
      </p:sp>
      <p:sp>
        <p:nvSpPr>
          <p:cNvPr id="40965" name="Rectangle 5"/>
          <p:cNvSpPr>
            <a:spLocks noGrp="1" noChangeArrowheads="1"/>
          </p:cNvSpPr>
          <p:nvPr>
            <p:ph type="body" sz="quarter" idx="3"/>
          </p:nvPr>
        </p:nvSpPr>
        <p:spPr bwMode="auto">
          <a:xfrm>
            <a:off x="673102" y="4686300"/>
            <a:ext cx="5389563" cy="4440238"/>
          </a:xfrm>
          <a:prstGeom prst="rect">
            <a:avLst/>
          </a:prstGeom>
          <a:noFill/>
          <a:ln w="9525">
            <a:noFill/>
            <a:miter lim="800000"/>
            <a:headEnd/>
            <a:tailEnd/>
          </a:ln>
          <a:effectLst/>
        </p:spPr>
        <p:txBody>
          <a:bodyPr vert="horz" wrap="square" lIns="90940" tIns="45470" rIns="90940" bIns="4547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40966" name="Rectangle 6"/>
          <p:cNvSpPr>
            <a:spLocks noGrp="1" noChangeArrowheads="1"/>
          </p:cNvSpPr>
          <p:nvPr>
            <p:ph type="ftr" sz="quarter" idx="4"/>
          </p:nvPr>
        </p:nvSpPr>
        <p:spPr bwMode="auto">
          <a:xfrm>
            <a:off x="3" y="9372600"/>
            <a:ext cx="2917825" cy="492126"/>
          </a:xfrm>
          <a:prstGeom prst="rect">
            <a:avLst/>
          </a:prstGeom>
          <a:noFill/>
          <a:ln w="9525">
            <a:noFill/>
            <a:miter lim="800000"/>
            <a:headEnd/>
            <a:tailEnd/>
          </a:ln>
          <a:effectLst/>
        </p:spPr>
        <p:txBody>
          <a:bodyPr vert="horz" wrap="square" lIns="90940" tIns="45470" rIns="90940" bIns="45470" numCol="1" anchor="b" anchorCtr="0" compatLnSpc="1">
            <a:prstTxWarp prst="textNoShape">
              <a:avLst/>
            </a:prstTxWarp>
          </a:bodyPr>
          <a:lstStyle>
            <a:lvl1pPr defTabSz="909016">
              <a:defRPr sz="1200">
                <a:latin typeface="Arial" charset="0"/>
                <a:ea typeface="ＭＳ Ｐゴシック" pitchFamily="50" charset="-128"/>
              </a:defRPr>
            </a:lvl1pPr>
          </a:lstStyle>
          <a:p>
            <a:pPr>
              <a:defRPr/>
            </a:pPr>
            <a:endParaRPr lang="en-US" altLang="ja-JP"/>
          </a:p>
        </p:txBody>
      </p:sp>
      <p:sp>
        <p:nvSpPr>
          <p:cNvPr id="40967" name="Rectangle 7"/>
          <p:cNvSpPr>
            <a:spLocks noGrp="1" noChangeArrowheads="1"/>
          </p:cNvSpPr>
          <p:nvPr>
            <p:ph type="sldNum" sz="quarter" idx="5"/>
          </p:nvPr>
        </p:nvSpPr>
        <p:spPr bwMode="auto">
          <a:xfrm>
            <a:off x="3816353" y="9372600"/>
            <a:ext cx="2917825" cy="492126"/>
          </a:xfrm>
          <a:prstGeom prst="rect">
            <a:avLst/>
          </a:prstGeom>
          <a:noFill/>
          <a:ln w="9525">
            <a:noFill/>
            <a:miter lim="800000"/>
            <a:headEnd/>
            <a:tailEnd/>
          </a:ln>
          <a:effectLst/>
        </p:spPr>
        <p:txBody>
          <a:bodyPr vert="horz" wrap="square" lIns="90940" tIns="45470" rIns="90940" bIns="45470" numCol="1" anchor="b" anchorCtr="0" compatLnSpc="1">
            <a:prstTxWarp prst="textNoShape">
              <a:avLst/>
            </a:prstTxWarp>
          </a:bodyPr>
          <a:lstStyle>
            <a:lvl1pPr algn="r" defTabSz="909016">
              <a:defRPr sz="1200">
                <a:latin typeface="Arial" charset="0"/>
                <a:ea typeface="ＭＳ Ｐゴシック" pitchFamily="50" charset="-128"/>
              </a:defRPr>
            </a:lvl1pPr>
          </a:lstStyle>
          <a:p>
            <a:pPr>
              <a:defRPr/>
            </a:pPr>
            <a:fld id="{48495ECD-B484-4AA0-B9D4-DB59F375DE81}" type="slidenum">
              <a:rPr lang="en-US" altLang="ja-JP"/>
              <a:pPr>
                <a:defRPr/>
              </a:pPr>
              <a:t>‹#›</a:t>
            </a:fld>
            <a:endParaRPr lang="en-US" altLang="ja-JP"/>
          </a:p>
        </p:txBody>
      </p:sp>
    </p:spTree>
    <p:extLst>
      <p:ext uri="{BB962C8B-B14F-4D97-AF65-F5344CB8AC3E}">
        <p14:creationId xmlns:p14="http://schemas.microsoft.com/office/powerpoint/2010/main" val="3753179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defTabSz="907877"/>
            <a:fld id="{79C3B620-1075-443A-95DD-B76AB5D9CB38}" type="slidenum">
              <a:rPr lang="en-US" altLang="ja-JP" smtClean="0">
                <a:ea typeface="ＭＳ Ｐゴシック" charset="-128"/>
              </a:rPr>
              <a:pPr defTabSz="907877"/>
              <a:t>1</a:t>
            </a:fld>
            <a:endParaRPr lang="en-US" altLang="ja-JP">
              <a:ea typeface="ＭＳ Ｐゴシック"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Tree>
    <p:extLst>
      <p:ext uri="{BB962C8B-B14F-4D97-AF65-F5344CB8AC3E}">
        <p14:creationId xmlns:p14="http://schemas.microsoft.com/office/powerpoint/2010/main" val="1158131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E0212693-352E-4DD7-BD62-646FE1BB0B63}" type="slidenum">
              <a:rPr kumimoji="1" lang="ja-JP" altLang="en-US" smtClean="0"/>
              <a:pPr/>
              <a:t>21</a:t>
            </a:fld>
            <a:endParaRPr kumimoji="1" lang="ja-JP" altLang="en-US"/>
          </a:p>
        </p:txBody>
      </p:sp>
    </p:spTree>
    <p:extLst>
      <p:ext uri="{BB962C8B-B14F-4D97-AF65-F5344CB8AC3E}">
        <p14:creationId xmlns:p14="http://schemas.microsoft.com/office/powerpoint/2010/main" val="3931997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スライド イメージ プレースホルダ 1"/>
          <p:cNvSpPr>
            <a:spLocks noGrp="1" noRot="1" noChangeAspect="1" noTextEdit="1"/>
          </p:cNvSpPr>
          <p:nvPr>
            <p:ph type="sldImg"/>
          </p:nvPr>
        </p:nvSpPr>
        <p:spPr>
          <a:ln/>
        </p:spPr>
      </p:sp>
      <p:sp>
        <p:nvSpPr>
          <p:cNvPr id="43011"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43012" name="スライド番号プレースホルダ 3"/>
          <p:cNvSpPr>
            <a:spLocks noGrp="1"/>
          </p:cNvSpPr>
          <p:nvPr>
            <p:ph type="sldNum" sz="quarter" idx="5"/>
          </p:nvPr>
        </p:nvSpPr>
        <p:spPr>
          <a:noFill/>
        </p:spPr>
        <p:txBody>
          <a:bodyPr/>
          <a:lstStyle/>
          <a:p>
            <a:pPr defTabSz="915802"/>
            <a:fld id="{1B794E02-2845-47C3-BA9E-B7772CB451BF}" type="slidenum">
              <a:rPr lang="en-US" altLang="ja-JP" smtClean="0">
                <a:ea typeface="ＭＳ Ｐゴシック" charset="-128"/>
              </a:rPr>
              <a:pPr defTabSz="915802"/>
              <a:t>24</a:t>
            </a:fld>
            <a:endParaRPr lang="en-US" altLang="ja-JP">
              <a:ea typeface="ＭＳ Ｐゴシック" charset="-128"/>
            </a:endParaRPr>
          </a:p>
        </p:txBody>
      </p:sp>
    </p:spTree>
    <p:extLst>
      <p:ext uri="{BB962C8B-B14F-4D97-AF65-F5344CB8AC3E}">
        <p14:creationId xmlns:p14="http://schemas.microsoft.com/office/powerpoint/2010/main" val="4211509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 イメージ プレースホルダ 1"/>
          <p:cNvSpPr>
            <a:spLocks noGrp="1" noRot="1" noChangeAspect="1" noTextEdit="1"/>
          </p:cNvSpPr>
          <p:nvPr>
            <p:ph type="sldImg"/>
          </p:nvPr>
        </p:nvSpPr>
        <p:spPr>
          <a:ln/>
        </p:spPr>
      </p:sp>
      <p:sp>
        <p:nvSpPr>
          <p:cNvPr id="11776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7764" name="スライド番号プレースホルダ 3"/>
          <p:cNvSpPr>
            <a:spLocks noGrp="1"/>
          </p:cNvSpPr>
          <p:nvPr>
            <p:ph type="sldNum" sz="quarter" idx="5"/>
          </p:nvPr>
        </p:nvSpPr>
        <p:spPr>
          <a:noFill/>
        </p:spPr>
        <p:txBody>
          <a:bodyPr/>
          <a:lstStyle/>
          <a:p>
            <a:pPr defTabSz="908024"/>
            <a:fld id="{710B5C25-BA7D-454C-9C23-49E352D51E06}" type="slidenum">
              <a:rPr lang="ja-JP" altLang="en-US" smtClean="0">
                <a:latin typeface="Arial" pitchFamily="34" charset="0"/>
              </a:rPr>
              <a:pPr defTabSz="908024"/>
              <a:t>25</a:t>
            </a:fld>
            <a:endParaRPr lang="ja-JP" altLang="en-US" dirty="0">
              <a:latin typeface="Arial" pitchFamily="34" charset="0"/>
            </a:endParaRPr>
          </a:p>
        </p:txBody>
      </p:sp>
    </p:spTree>
    <p:extLst>
      <p:ext uri="{BB962C8B-B14F-4D97-AF65-F5344CB8AC3E}">
        <p14:creationId xmlns:p14="http://schemas.microsoft.com/office/powerpoint/2010/main" val="775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a:ln/>
        </p:spPr>
      </p:sp>
      <p:sp>
        <p:nvSpPr>
          <p:cNvPr id="48131"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48132" name="スライド番号プレースホルダ 3"/>
          <p:cNvSpPr>
            <a:spLocks noGrp="1"/>
          </p:cNvSpPr>
          <p:nvPr>
            <p:ph type="sldNum" sz="quarter" idx="5"/>
          </p:nvPr>
        </p:nvSpPr>
        <p:spPr>
          <a:noFill/>
        </p:spPr>
        <p:txBody>
          <a:bodyPr/>
          <a:lstStyle/>
          <a:p>
            <a:pPr defTabSz="915802"/>
            <a:fld id="{278BCC4E-2B2A-40A5-87B4-F6563CBDEA3B}" type="slidenum">
              <a:rPr lang="en-US" altLang="ja-JP" smtClean="0">
                <a:ea typeface="ＭＳ Ｐゴシック" charset="-128"/>
              </a:rPr>
              <a:pPr defTabSz="915802"/>
              <a:t>26</a:t>
            </a:fld>
            <a:endParaRPr lang="en-US" altLang="ja-JP">
              <a:ea typeface="ＭＳ Ｐゴシック" charset="-128"/>
            </a:endParaRPr>
          </a:p>
        </p:txBody>
      </p:sp>
    </p:spTree>
    <p:extLst>
      <p:ext uri="{BB962C8B-B14F-4D97-AF65-F5344CB8AC3E}">
        <p14:creationId xmlns:p14="http://schemas.microsoft.com/office/powerpoint/2010/main" val="205666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スライド イメージ プレースホルダ 1"/>
          <p:cNvSpPr>
            <a:spLocks noGrp="1" noRot="1" noChangeAspect="1" noTextEdit="1"/>
          </p:cNvSpPr>
          <p:nvPr>
            <p:ph type="sldImg"/>
          </p:nvPr>
        </p:nvSpPr>
        <p:spPr>
          <a:ln/>
        </p:spPr>
      </p:sp>
      <p:sp>
        <p:nvSpPr>
          <p:cNvPr id="49155"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49156" name="スライド番号プレースホルダ 3"/>
          <p:cNvSpPr>
            <a:spLocks noGrp="1"/>
          </p:cNvSpPr>
          <p:nvPr>
            <p:ph type="sldNum" sz="quarter" idx="5"/>
          </p:nvPr>
        </p:nvSpPr>
        <p:spPr>
          <a:noFill/>
        </p:spPr>
        <p:txBody>
          <a:bodyPr/>
          <a:lstStyle/>
          <a:p>
            <a:pPr defTabSz="915802"/>
            <a:fld id="{CD663CE4-A5B5-4EF8-952F-B53596773B08}" type="slidenum">
              <a:rPr lang="en-US" altLang="ja-JP" smtClean="0">
                <a:ea typeface="ＭＳ Ｐゴシック" charset="-128"/>
              </a:rPr>
              <a:pPr defTabSz="915802"/>
              <a:t>27</a:t>
            </a:fld>
            <a:endParaRPr lang="en-US" altLang="ja-JP">
              <a:ea typeface="ＭＳ Ｐゴシック" charset="-128"/>
            </a:endParaRPr>
          </a:p>
        </p:txBody>
      </p:sp>
    </p:spTree>
    <p:extLst>
      <p:ext uri="{BB962C8B-B14F-4D97-AF65-F5344CB8AC3E}">
        <p14:creationId xmlns:p14="http://schemas.microsoft.com/office/powerpoint/2010/main" val="143893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スライド イメージ プレースホルダ 1"/>
          <p:cNvSpPr>
            <a:spLocks noGrp="1" noRot="1" noChangeAspect="1" noTextEdit="1"/>
          </p:cNvSpPr>
          <p:nvPr>
            <p:ph type="sldImg"/>
          </p:nvPr>
        </p:nvSpPr>
        <p:spPr>
          <a:ln/>
        </p:spPr>
      </p:sp>
      <p:sp>
        <p:nvSpPr>
          <p:cNvPr id="16998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69988" name="スライド番号プレースホルダ 3"/>
          <p:cNvSpPr>
            <a:spLocks noGrp="1"/>
          </p:cNvSpPr>
          <p:nvPr>
            <p:ph type="sldNum" sz="quarter" idx="5"/>
          </p:nvPr>
        </p:nvSpPr>
        <p:spPr>
          <a:noFill/>
        </p:spPr>
        <p:txBody>
          <a:bodyPr/>
          <a:lstStyle/>
          <a:p>
            <a:pPr defTabSz="915654"/>
            <a:fld id="{23F13118-1B97-480E-80BD-A428FCE38846}" type="slidenum">
              <a:rPr lang="en-US" altLang="ja-JP" smtClean="0">
                <a:latin typeface="Arial" pitchFamily="34" charset="0"/>
              </a:rPr>
              <a:pPr defTabSz="915654"/>
              <a:t>28</a:t>
            </a:fld>
            <a:endParaRPr lang="en-US" altLang="ja-JP" dirty="0">
              <a:latin typeface="Arial" pitchFamily="34" charset="0"/>
            </a:endParaRPr>
          </a:p>
        </p:txBody>
      </p:sp>
    </p:spTree>
    <p:extLst>
      <p:ext uri="{BB962C8B-B14F-4D97-AF65-F5344CB8AC3E}">
        <p14:creationId xmlns:p14="http://schemas.microsoft.com/office/powerpoint/2010/main" val="232511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2531"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 3"/>
          <p:cNvSpPr>
            <a:spLocks noGrp="1"/>
          </p:cNvSpPr>
          <p:nvPr>
            <p:ph type="sldNum" sz="quarter" idx="5"/>
          </p:nvPr>
        </p:nvSpPr>
        <p:spPr/>
        <p:txBody>
          <a:bodyPr/>
          <a:lstStyle/>
          <a:p>
            <a:pPr>
              <a:defRPr/>
            </a:pPr>
            <a:fld id="{65DAADC1-55B7-4371-B2E4-BE4B630FBD2E}" type="slidenum">
              <a:rPr lang="ja-JP" altLang="en-US" smtClean="0"/>
              <a:pPr>
                <a:defRPr/>
              </a:pPr>
              <a:t>29</a:t>
            </a:fld>
            <a:endParaRPr lang="ja-JP" altLang="en-US"/>
          </a:p>
        </p:txBody>
      </p:sp>
    </p:spTree>
    <p:extLst>
      <p:ext uri="{BB962C8B-B14F-4D97-AF65-F5344CB8AC3E}">
        <p14:creationId xmlns:p14="http://schemas.microsoft.com/office/powerpoint/2010/main" val="4041644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スライド イメージ プレースホルダ 1"/>
          <p:cNvSpPr>
            <a:spLocks noGrp="1" noRot="1" noChangeAspect="1" noTextEdit="1"/>
          </p:cNvSpPr>
          <p:nvPr>
            <p:ph type="sldImg"/>
          </p:nvPr>
        </p:nvSpPr>
        <p:spPr>
          <a:ln/>
        </p:spPr>
      </p:sp>
      <p:sp>
        <p:nvSpPr>
          <p:cNvPr id="50179"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50180" name="スライド番号プレースホルダ 3"/>
          <p:cNvSpPr>
            <a:spLocks noGrp="1"/>
          </p:cNvSpPr>
          <p:nvPr>
            <p:ph type="sldNum" sz="quarter" idx="5"/>
          </p:nvPr>
        </p:nvSpPr>
        <p:spPr>
          <a:noFill/>
        </p:spPr>
        <p:txBody>
          <a:bodyPr/>
          <a:lstStyle/>
          <a:p>
            <a:pPr defTabSz="915802"/>
            <a:fld id="{03C80323-B85B-408E-802C-C39B9A32E719}" type="slidenum">
              <a:rPr lang="en-US" altLang="ja-JP" smtClean="0">
                <a:ea typeface="ＭＳ Ｐゴシック" charset="-128"/>
              </a:rPr>
              <a:pPr defTabSz="915802"/>
              <a:t>30</a:t>
            </a:fld>
            <a:endParaRPr lang="en-US" altLang="ja-JP">
              <a:ea typeface="ＭＳ Ｐゴシック" charset="-128"/>
            </a:endParaRPr>
          </a:p>
        </p:txBody>
      </p:sp>
    </p:spTree>
    <p:extLst>
      <p:ext uri="{BB962C8B-B14F-4D97-AF65-F5344CB8AC3E}">
        <p14:creationId xmlns:p14="http://schemas.microsoft.com/office/powerpoint/2010/main" val="2385308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スライド イメージ プレースホルダ 1"/>
          <p:cNvSpPr>
            <a:spLocks noGrp="1" noRot="1" noChangeAspect="1" noTextEdit="1"/>
          </p:cNvSpPr>
          <p:nvPr>
            <p:ph type="sldImg"/>
          </p:nvPr>
        </p:nvSpPr>
        <p:spPr>
          <a:ln/>
        </p:spPr>
      </p:sp>
      <p:sp>
        <p:nvSpPr>
          <p:cNvPr id="51203"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51204" name="スライド番号プレースホルダ 3"/>
          <p:cNvSpPr>
            <a:spLocks noGrp="1"/>
          </p:cNvSpPr>
          <p:nvPr>
            <p:ph type="sldNum" sz="quarter" idx="5"/>
          </p:nvPr>
        </p:nvSpPr>
        <p:spPr>
          <a:noFill/>
        </p:spPr>
        <p:txBody>
          <a:bodyPr/>
          <a:lstStyle/>
          <a:p>
            <a:pPr defTabSz="915802"/>
            <a:fld id="{A0F3FE64-219B-46A2-824C-71552AA01DE6}" type="slidenum">
              <a:rPr lang="en-US" altLang="ja-JP" smtClean="0">
                <a:ea typeface="ＭＳ Ｐゴシック" charset="-128"/>
              </a:rPr>
              <a:pPr defTabSz="915802"/>
              <a:t>31</a:t>
            </a:fld>
            <a:endParaRPr lang="en-US" altLang="ja-JP">
              <a:ea typeface="ＭＳ Ｐゴシック" charset="-128"/>
            </a:endParaRPr>
          </a:p>
        </p:txBody>
      </p:sp>
    </p:spTree>
    <p:extLst>
      <p:ext uri="{BB962C8B-B14F-4D97-AF65-F5344CB8AC3E}">
        <p14:creationId xmlns:p14="http://schemas.microsoft.com/office/powerpoint/2010/main" val="211115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スライド イメージ プレースホルダ 1"/>
          <p:cNvSpPr>
            <a:spLocks noGrp="1" noRot="1" noChangeAspect="1" noTextEdit="1"/>
          </p:cNvSpPr>
          <p:nvPr>
            <p:ph type="sldImg"/>
          </p:nvPr>
        </p:nvSpPr>
        <p:spPr>
          <a:ln/>
        </p:spPr>
      </p:sp>
      <p:sp>
        <p:nvSpPr>
          <p:cNvPr id="52227"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52228" name="スライド番号プレースホルダ 3"/>
          <p:cNvSpPr>
            <a:spLocks noGrp="1"/>
          </p:cNvSpPr>
          <p:nvPr>
            <p:ph type="sldNum" sz="quarter" idx="5"/>
          </p:nvPr>
        </p:nvSpPr>
        <p:spPr>
          <a:noFill/>
        </p:spPr>
        <p:txBody>
          <a:bodyPr/>
          <a:lstStyle/>
          <a:p>
            <a:pPr defTabSz="915802"/>
            <a:fld id="{439C232F-7C6D-426B-85DE-FCD43DB86AA4}" type="slidenum">
              <a:rPr lang="en-US" altLang="ja-JP" smtClean="0">
                <a:ea typeface="ＭＳ Ｐゴシック" charset="-128"/>
              </a:rPr>
              <a:pPr defTabSz="915802"/>
              <a:t>32</a:t>
            </a:fld>
            <a:endParaRPr lang="en-US" altLang="ja-JP">
              <a:ea typeface="ＭＳ Ｐゴシック" charset="-128"/>
            </a:endParaRPr>
          </a:p>
        </p:txBody>
      </p:sp>
    </p:spTree>
    <p:extLst>
      <p:ext uri="{BB962C8B-B14F-4D97-AF65-F5344CB8AC3E}">
        <p14:creationId xmlns:p14="http://schemas.microsoft.com/office/powerpoint/2010/main" val="343335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 イメージ プレースホルダ 1"/>
          <p:cNvSpPr>
            <a:spLocks noGrp="1" noRot="1" noChangeAspect="1" noTextEdit="1"/>
          </p:cNvSpPr>
          <p:nvPr>
            <p:ph type="sldImg"/>
          </p:nvPr>
        </p:nvSpPr>
        <p:spPr>
          <a:ln/>
        </p:spPr>
      </p:sp>
      <p:sp>
        <p:nvSpPr>
          <p:cNvPr id="11366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3668" name="スライド番号プレースホルダ 3"/>
          <p:cNvSpPr>
            <a:spLocks noGrp="1"/>
          </p:cNvSpPr>
          <p:nvPr>
            <p:ph type="sldNum" sz="quarter" idx="5"/>
          </p:nvPr>
        </p:nvSpPr>
        <p:spPr>
          <a:noFill/>
        </p:spPr>
        <p:txBody>
          <a:bodyPr/>
          <a:lstStyle/>
          <a:p>
            <a:pPr defTabSz="907899"/>
            <a:fld id="{6A02B7B2-E50C-4BB8-9FEC-D64AB55D5BCC}" type="slidenum">
              <a:rPr lang="en-US" altLang="ja-JP" smtClean="0">
                <a:solidFill>
                  <a:srgbClr val="000000"/>
                </a:solidFill>
                <a:latin typeface="Arial" pitchFamily="34" charset="0"/>
              </a:rPr>
              <a:pPr defTabSz="907899"/>
              <a:t>3</a:t>
            </a:fld>
            <a:endParaRPr lang="en-US" altLang="ja-JP" dirty="0">
              <a:solidFill>
                <a:srgbClr val="000000"/>
              </a:solidFill>
              <a:latin typeface="Arial" pitchFamily="34" charset="0"/>
            </a:endParaRPr>
          </a:p>
        </p:txBody>
      </p:sp>
    </p:spTree>
    <p:extLst>
      <p:ext uri="{BB962C8B-B14F-4D97-AF65-F5344CB8AC3E}">
        <p14:creationId xmlns:p14="http://schemas.microsoft.com/office/powerpoint/2010/main" val="3142364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 イメージ プレースホルダ 1"/>
          <p:cNvSpPr>
            <a:spLocks noGrp="1" noRot="1" noChangeAspect="1" noTextEdit="1"/>
          </p:cNvSpPr>
          <p:nvPr>
            <p:ph type="sldImg"/>
          </p:nvPr>
        </p:nvSpPr>
        <p:spPr>
          <a:ln/>
        </p:spPr>
      </p:sp>
      <p:sp>
        <p:nvSpPr>
          <p:cNvPr id="53251"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53252" name="スライド番号プレースホルダ 3"/>
          <p:cNvSpPr>
            <a:spLocks noGrp="1"/>
          </p:cNvSpPr>
          <p:nvPr>
            <p:ph type="sldNum" sz="quarter" idx="5"/>
          </p:nvPr>
        </p:nvSpPr>
        <p:spPr>
          <a:noFill/>
        </p:spPr>
        <p:txBody>
          <a:bodyPr/>
          <a:lstStyle/>
          <a:p>
            <a:pPr defTabSz="915802"/>
            <a:fld id="{0EE78DD8-266C-4FE0-BD61-4D27B4480426}" type="slidenum">
              <a:rPr lang="en-US" altLang="ja-JP" smtClean="0">
                <a:ea typeface="ＭＳ Ｐゴシック" charset="-128"/>
              </a:rPr>
              <a:pPr defTabSz="915802"/>
              <a:t>33</a:t>
            </a:fld>
            <a:endParaRPr lang="en-US" altLang="ja-JP">
              <a:ea typeface="ＭＳ Ｐゴシック" charset="-128"/>
            </a:endParaRPr>
          </a:p>
        </p:txBody>
      </p:sp>
    </p:spTree>
    <p:extLst>
      <p:ext uri="{BB962C8B-B14F-4D97-AF65-F5344CB8AC3E}">
        <p14:creationId xmlns:p14="http://schemas.microsoft.com/office/powerpoint/2010/main" val="4897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 1"/>
          <p:cNvSpPr>
            <a:spLocks noGrp="1" noRot="1" noChangeAspect="1" noTextEdit="1"/>
          </p:cNvSpPr>
          <p:nvPr>
            <p:ph type="sldImg"/>
          </p:nvPr>
        </p:nvSpPr>
        <p:spPr>
          <a:ln/>
        </p:spPr>
      </p:sp>
      <p:sp>
        <p:nvSpPr>
          <p:cNvPr id="54275"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54276" name="スライド番号プレースホルダ 3"/>
          <p:cNvSpPr>
            <a:spLocks noGrp="1"/>
          </p:cNvSpPr>
          <p:nvPr>
            <p:ph type="sldNum" sz="quarter" idx="5"/>
          </p:nvPr>
        </p:nvSpPr>
        <p:spPr>
          <a:noFill/>
        </p:spPr>
        <p:txBody>
          <a:bodyPr/>
          <a:lstStyle/>
          <a:p>
            <a:pPr defTabSz="915802"/>
            <a:fld id="{CBB62296-CCD2-4DD1-8239-02D39147044D}" type="slidenum">
              <a:rPr lang="en-US" altLang="ja-JP" smtClean="0">
                <a:ea typeface="ＭＳ Ｐゴシック" charset="-128"/>
              </a:rPr>
              <a:pPr defTabSz="915802"/>
              <a:t>34</a:t>
            </a:fld>
            <a:endParaRPr lang="en-US" altLang="ja-JP">
              <a:ea typeface="ＭＳ Ｐゴシック" charset="-128"/>
            </a:endParaRPr>
          </a:p>
        </p:txBody>
      </p:sp>
    </p:spTree>
    <p:extLst>
      <p:ext uri="{BB962C8B-B14F-4D97-AF65-F5344CB8AC3E}">
        <p14:creationId xmlns:p14="http://schemas.microsoft.com/office/powerpoint/2010/main" val="177906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 イメージ プレースホルダ 1"/>
          <p:cNvSpPr>
            <a:spLocks noGrp="1" noRot="1" noChangeAspect="1" noTextEdit="1"/>
          </p:cNvSpPr>
          <p:nvPr>
            <p:ph type="sldImg"/>
          </p:nvPr>
        </p:nvSpPr>
        <p:spPr>
          <a:ln/>
        </p:spPr>
      </p:sp>
      <p:sp>
        <p:nvSpPr>
          <p:cNvPr id="110595" name="ノート プレースホルダ 2"/>
          <p:cNvSpPr>
            <a:spLocks noGrp="1"/>
          </p:cNvSpPr>
          <p:nvPr>
            <p:ph type="body" idx="1"/>
          </p:nvPr>
        </p:nvSpPr>
        <p:spPr>
          <a:noFill/>
          <a:ln/>
        </p:spPr>
        <p:txBody>
          <a:bodyPr/>
          <a:lstStyle/>
          <a:p>
            <a:endParaRPr lang="ja-JP" altLang="en-US" dirty="0">
              <a:latin typeface="Arial" pitchFamily="34" charset="0"/>
            </a:endParaRPr>
          </a:p>
        </p:txBody>
      </p:sp>
      <p:sp>
        <p:nvSpPr>
          <p:cNvPr id="110596" name="スライド番号プレースホルダ 3"/>
          <p:cNvSpPr>
            <a:spLocks noGrp="1"/>
          </p:cNvSpPr>
          <p:nvPr>
            <p:ph type="sldNum" sz="quarter" idx="5"/>
          </p:nvPr>
        </p:nvSpPr>
        <p:spPr>
          <a:noFill/>
        </p:spPr>
        <p:txBody>
          <a:bodyPr/>
          <a:lstStyle/>
          <a:p>
            <a:pPr defTabSz="915802"/>
            <a:fld id="{D7B0BFD5-0615-47D1-9459-5D12C48D4DF3}" type="slidenum">
              <a:rPr lang="en-US" altLang="ja-JP" smtClean="0">
                <a:latin typeface="Arial" pitchFamily="34" charset="0"/>
              </a:rPr>
              <a:pPr defTabSz="915802"/>
              <a:t>35</a:t>
            </a:fld>
            <a:endParaRPr lang="en-US" altLang="ja-JP">
              <a:latin typeface="Arial" pitchFamily="34" charset="0"/>
            </a:endParaRPr>
          </a:p>
        </p:txBody>
      </p:sp>
    </p:spTree>
    <p:extLst>
      <p:ext uri="{BB962C8B-B14F-4D97-AF65-F5344CB8AC3E}">
        <p14:creationId xmlns:p14="http://schemas.microsoft.com/office/powerpoint/2010/main" val="1623583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スライド イメージ プレースホルダ 1"/>
          <p:cNvSpPr>
            <a:spLocks noGrp="1" noRot="1" noChangeAspect="1" noTextEdit="1"/>
          </p:cNvSpPr>
          <p:nvPr>
            <p:ph type="sldImg"/>
          </p:nvPr>
        </p:nvSpPr>
        <p:spPr>
          <a:ln/>
        </p:spPr>
      </p:sp>
      <p:sp>
        <p:nvSpPr>
          <p:cNvPr id="11161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1620" name="スライド番号プレースホルダ 3"/>
          <p:cNvSpPr>
            <a:spLocks noGrp="1"/>
          </p:cNvSpPr>
          <p:nvPr>
            <p:ph type="sldNum" sz="quarter" idx="5"/>
          </p:nvPr>
        </p:nvSpPr>
        <p:spPr>
          <a:noFill/>
        </p:spPr>
        <p:txBody>
          <a:bodyPr/>
          <a:lstStyle/>
          <a:p>
            <a:pPr defTabSz="915802"/>
            <a:fld id="{A260698F-96CB-48EC-93AC-8A028DE5DBC0}" type="slidenum">
              <a:rPr lang="en-US" altLang="ja-JP" smtClean="0">
                <a:latin typeface="Arial" pitchFamily="34" charset="0"/>
              </a:rPr>
              <a:pPr defTabSz="915802"/>
              <a:t>36</a:t>
            </a:fld>
            <a:endParaRPr lang="en-US" altLang="ja-JP">
              <a:latin typeface="Arial" pitchFamily="34" charset="0"/>
            </a:endParaRPr>
          </a:p>
        </p:txBody>
      </p:sp>
    </p:spTree>
    <p:extLst>
      <p:ext uri="{BB962C8B-B14F-4D97-AF65-F5344CB8AC3E}">
        <p14:creationId xmlns:p14="http://schemas.microsoft.com/office/powerpoint/2010/main" val="288316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スライド イメージ プレースホルダ 1"/>
          <p:cNvSpPr>
            <a:spLocks noGrp="1" noRot="1" noChangeAspect="1" noTextEdit="1"/>
          </p:cNvSpPr>
          <p:nvPr>
            <p:ph type="sldImg"/>
          </p:nvPr>
        </p:nvSpPr>
        <p:spPr>
          <a:ln/>
        </p:spPr>
      </p:sp>
      <p:sp>
        <p:nvSpPr>
          <p:cNvPr id="1361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6196" name="スライド番号プレースホルダ 3"/>
          <p:cNvSpPr>
            <a:spLocks noGrp="1"/>
          </p:cNvSpPr>
          <p:nvPr>
            <p:ph type="sldNum" sz="quarter" idx="5"/>
          </p:nvPr>
        </p:nvSpPr>
        <p:spPr>
          <a:noFill/>
        </p:spPr>
        <p:txBody>
          <a:bodyPr/>
          <a:lstStyle/>
          <a:p>
            <a:pPr defTabSz="915654"/>
            <a:fld id="{EB1F7ED8-1C4E-4B67-B7EE-1BCDCFBF50C4}" type="slidenum">
              <a:rPr lang="en-US" altLang="ja-JP" smtClean="0">
                <a:latin typeface="Arial" pitchFamily="34" charset="0"/>
              </a:rPr>
              <a:pPr defTabSz="915654"/>
              <a:t>37</a:t>
            </a:fld>
            <a:endParaRPr lang="en-US" altLang="ja-JP" dirty="0">
              <a:latin typeface="Arial" pitchFamily="34" charset="0"/>
            </a:endParaRPr>
          </a:p>
        </p:txBody>
      </p:sp>
    </p:spTree>
    <p:extLst>
      <p:ext uri="{BB962C8B-B14F-4D97-AF65-F5344CB8AC3E}">
        <p14:creationId xmlns:p14="http://schemas.microsoft.com/office/powerpoint/2010/main" val="1046301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スライド イメージ プレースホルダ 1"/>
          <p:cNvSpPr>
            <a:spLocks noGrp="1" noRot="1" noChangeAspect="1" noTextEdit="1"/>
          </p:cNvSpPr>
          <p:nvPr>
            <p:ph type="sldImg"/>
          </p:nvPr>
        </p:nvSpPr>
        <p:spPr>
          <a:ln/>
        </p:spPr>
      </p:sp>
      <p:sp>
        <p:nvSpPr>
          <p:cNvPr id="13721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7220" name="スライド番号プレースホルダ 3"/>
          <p:cNvSpPr>
            <a:spLocks noGrp="1"/>
          </p:cNvSpPr>
          <p:nvPr>
            <p:ph type="sldNum" sz="quarter" idx="5"/>
          </p:nvPr>
        </p:nvSpPr>
        <p:spPr>
          <a:noFill/>
        </p:spPr>
        <p:txBody>
          <a:bodyPr/>
          <a:lstStyle/>
          <a:p>
            <a:pPr defTabSz="915654"/>
            <a:fld id="{8DABDA4E-1CB4-48E5-A9F2-FF8EC5821737}" type="slidenum">
              <a:rPr lang="en-US" altLang="ja-JP" smtClean="0">
                <a:latin typeface="Arial" pitchFamily="34" charset="0"/>
              </a:rPr>
              <a:pPr defTabSz="915654"/>
              <a:t>40</a:t>
            </a:fld>
            <a:endParaRPr lang="en-US" altLang="ja-JP" dirty="0">
              <a:latin typeface="Arial" pitchFamily="34" charset="0"/>
            </a:endParaRPr>
          </a:p>
        </p:txBody>
      </p:sp>
    </p:spTree>
    <p:extLst>
      <p:ext uri="{BB962C8B-B14F-4D97-AF65-F5344CB8AC3E}">
        <p14:creationId xmlns:p14="http://schemas.microsoft.com/office/powerpoint/2010/main" val="87383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 イメージ プレースホルダ 1"/>
          <p:cNvSpPr>
            <a:spLocks noGrp="1" noRot="1" noChangeAspect="1" noTextEdit="1"/>
          </p:cNvSpPr>
          <p:nvPr>
            <p:ph type="sldImg"/>
          </p:nvPr>
        </p:nvSpPr>
        <p:spPr>
          <a:ln/>
        </p:spPr>
      </p:sp>
      <p:sp>
        <p:nvSpPr>
          <p:cNvPr id="138243" name="ノート プレースホルダ 2"/>
          <p:cNvSpPr>
            <a:spLocks noGrp="1"/>
          </p:cNvSpPr>
          <p:nvPr>
            <p:ph type="body" idx="1"/>
          </p:nvPr>
        </p:nvSpPr>
        <p:spPr>
          <a:noFill/>
          <a:ln/>
        </p:spPr>
        <p:txBody>
          <a:bodyPr/>
          <a:lstStyle/>
          <a:p>
            <a:r>
              <a:rPr lang="ja-JP" altLang="en-US">
                <a:latin typeface="Arial" pitchFamily="34" charset="0"/>
              </a:rPr>
              <a:t>自転車</a:t>
            </a:r>
            <a:endParaRPr lang="en-US" altLang="ja-JP">
              <a:latin typeface="Arial" pitchFamily="34" charset="0"/>
            </a:endParaRPr>
          </a:p>
          <a:p>
            <a:r>
              <a:rPr lang="en-US" altLang="ja-JP">
                <a:latin typeface="Arial" pitchFamily="34" charset="0"/>
              </a:rPr>
              <a:t>p/o</a:t>
            </a:r>
            <a:r>
              <a:rPr lang="ja-JP" altLang="en-US">
                <a:latin typeface="Arial" pitchFamily="34" charset="0"/>
              </a:rPr>
              <a:t>前輪：車輪</a:t>
            </a:r>
            <a:endParaRPr lang="en-US" altLang="ja-JP">
              <a:latin typeface="Arial" pitchFamily="34" charset="0"/>
            </a:endParaRPr>
          </a:p>
          <a:p>
            <a:r>
              <a:rPr lang="en-US" altLang="ja-JP">
                <a:latin typeface="Arial" pitchFamily="34" charset="0"/>
              </a:rPr>
              <a:t>p/o</a:t>
            </a:r>
            <a:r>
              <a:rPr lang="ja-JP" altLang="en-US">
                <a:latin typeface="Arial" pitchFamily="34" charset="0"/>
              </a:rPr>
              <a:t>後輪：車輪</a:t>
            </a:r>
            <a:endParaRPr lang="en-US" altLang="ja-JP">
              <a:latin typeface="Arial" pitchFamily="34" charset="0"/>
            </a:endParaRPr>
          </a:p>
          <a:p>
            <a:r>
              <a:rPr lang="en-US" altLang="ja-JP">
                <a:latin typeface="Arial" pitchFamily="34" charset="0"/>
              </a:rPr>
              <a:t>p/o2</a:t>
            </a:r>
            <a:r>
              <a:rPr lang="ja-JP" altLang="en-US">
                <a:latin typeface="Arial" pitchFamily="34" charset="0"/>
              </a:rPr>
              <a:t>：ペダル</a:t>
            </a:r>
            <a:endParaRPr lang="en-US" altLang="ja-JP">
              <a:latin typeface="Arial" pitchFamily="34" charset="0"/>
            </a:endParaRPr>
          </a:p>
          <a:p>
            <a:r>
              <a:rPr lang="en-US" altLang="ja-JP">
                <a:latin typeface="Arial" pitchFamily="34" charset="0"/>
              </a:rPr>
              <a:t>p/o0..</a:t>
            </a:r>
            <a:r>
              <a:rPr lang="ja-JP" altLang="en-US">
                <a:latin typeface="Arial" pitchFamily="34" charset="0"/>
              </a:rPr>
              <a:t>：かご</a:t>
            </a:r>
            <a:endParaRPr lang="en-US" altLang="ja-JP">
              <a:latin typeface="Arial" pitchFamily="34" charset="0"/>
            </a:endParaRPr>
          </a:p>
          <a:p>
            <a:r>
              <a:rPr lang="en-US" altLang="ja-JP">
                <a:latin typeface="Arial" pitchFamily="34" charset="0"/>
              </a:rPr>
              <a:t>a/o</a:t>
            </a:r>
            <a:r>
              <a:rPr lang="ja-JP" altLang="en-US">
                <a:latin typeface="Arial" pitchFamily="34" charset="0"/>
              </a:rPr>
              <a:t>重さ（</a:t>
            </a:r>
            <a:r>
              <a:rPr lang="en-US" altLang="ja-JP">
                <a:latin typeface="Arial" pitchFamily="34" charset="0"/>
              </a:rPr>
              <a:t>kg</a:t>
            </a:r>
            <a:r>
              <a:rPr lang="ja-JP" altLang="en-US">
                <a:latin typeface="Arial" pitchFamily="34" charset="0"/>
              </a:rPr>
              <a:t>）：</a:t>
            </a:r>
            <a:r>
              <a:rPr lang="en-US" altLang="ja-JP">
                <a:latin typeface="Arial" pitchFamily="34" charset="0"/>
              </a:rPr>
              <a:t>Integer</a:t>
            </a:r>
          </a:p>
          <a:p>
            <a:r>
              <a:rPr lang="en-US" altLang="ja-JP">
                <a:latin typeface="Arial" pitchFamily="34" charset="0"/>
              </a:rPr>
              <a:t>a/o</a:t>
            </a:r>
            <a:r>
              <a:rPr lang="ja-JP" altLang="en-US">
                <a:latin typeface="Arial" pitchFamily="34" charset="0"/>
              </a:rPr>
              <a:t>色：</a:t>
            </a:r>
            <a:r>
              <a:rPr lang="en-US" altLang="ja-JP">
                <a:latin typeface="Arial" pitchFamily="34" charset="0"/>
              </a:rPr>
              <a:t>String</a:t>
            </a:r>
          </a:p>
          <a:p>
            <a:endParaRPr lang="en-US" altLang="ja-JP">
              <a:latin typeface="Arial" pitchFamily="34" charset="0"/>
            </a:endParaRPr>
          </a:p>
        </p:txBody>
      </p:sp>
      <p:sp>
        <p:nvSpPr>
          <p:cNvPr id="138244" name="スライド番号プレースホルダ 3"/>
          <p:cNvSpPr>
            <a:spLocks noGrp="1"/>
          </p:cNvSpPr>
          <p:nvPr>
            <p:ph type="sldNum" sz="quarter" idx="5"/>
          </p:nvPr>
        </p:nvSpPr>
        <p:spPr>
          <a:noFill/>
        </p:spPr>
        <p:txBody>
          <a:bodyPr/>
          <a:lstStyle/>
          <a:p>
            <a:pPr defTabSz="914055"/>
            <a:fld id="{2FCDBF67-C28B-4802-8B4B-510FCF322E32}" type="slidenum">
              <a:rPr lang="en-US" altLang="ja-JP" smtClean="0">
                <a:latin typeface="Arial" pitchFamily="34" charset="0"/>
              </a:rPr>
              <a:pPr defTabSz="914055"/>
              <a:t>41</a:t>
            </a:fld>
            <a:endParaRPr lang="en-US" altLang="ja-JP" dirty="0">
              <a:latin typeface="Arial" pitchFamily="34" charset="0"/>
            </a:endParaRPr>
          </a:p>
        </p:txBody>
      </p:sp>
    </p:spTree>
    <p:extLst>
      <p:ext uri="{BB962C8B-B14F-4D97-AF65-F5344CB8AC3E}">
        <p14:creationId xmlns:p14="http://schemas.microsoft.com/office/powerpoint/2010/main" val="780063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スライド イメージ プレースホルダ 1"/>
          <p:cNvSpPr>
            <a:spLocks noGrp="1" noRot="1" noChangeAspect="1" noTextEdit="1"/>
          </p:cNvSpPr>
          <p:nvPr>
            <p:ph type="sldImg"/>
          </p:nvPr>
        </p:nvSpPr>
        <p:spPr>
          <a:ln/>
        </p:spPr>
      </p:sp>
      <p:sp>
        <p:nvSpPr>
          <p:cNvPr id="13721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7220" name="スライド番号プレースホルダ 3"/>
          <p:cNvSpPr>
            <a:spLocks noGrp="1"/>
          </p:cNvSpPr>
          <p:nvPr>
            <p:ph type="sldNum" sz="quarter" idx="5"/>
          </p:nvPr>
        </p:nvSpPr>
        <p:spPr>
          <a:noFill/>
        </p:spPr>
        <p:txBody>
          <a:bodyPr/>
          <a:lstStyle/>
          <a:p>
            <a:pPr defTabSz="915654"/>
            <a:fld id="{8DABDA4E-1CB4-48E5-A9F2-FF8EC5821737}" type="slidenum">
              <a:rPr lang="en-US" altLang="ja-JP" smtClean="0">
                <a:latin typeface="Arial" pitchFamily="34" charset="0"/>
              </a:rPr>
              <a:pPr defTabSz="915654"/>
              <a:t>42</a:t>
            </a:fld>
            <a:endParaRPr lang="en-US" altLang="ja-JP" dirty="0">
              <a:latin typeface="Arial" pitchFamily="34" charset="0"/>
            </a:endParaRPr>
          </a:p>
        </p:txBody>
      </p:sp>
    </p:spTree>
    <p:extLst>
      <p:ext uri="{BB962C8B-B14F-4D97-AF65-F5344CB8AC3E}">
        <p14:creationId xmlns:p14="http://schemas.microsoft.com/office/powerpoint/2010/main" val="760034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スライド イメージ プレースホルダ 1"/>
          <p:cNvSpPr>
            <a:spLocks noGrp="1" noRot="1" noChangeAspect="1" noTextEdit="1"/>
          </p:cNvSpPr>
          <p:nvPr>
            <p:ph type="sldImg"/>
          </p:nvPr>
        </p:nvSpPr>
        <p:spPr>
          <a:ln/>
        </p:spPr>
      </p:sp>
      <p:sp>
        <p:nvSpPr>
          <p:cNvPr id="14336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43364" name="スライド番号プレースホルダ 3"/>
          <p:cNvSpPr>
            <a:spLocks noGrp="1"/>
          </p:cNvSpPr>
          <p:nvPr>
            <p:ph type="sldNum" sz="quarter" idx="5"/>
          </p:nvPr>
        </p:nvSpPr>
        <p:spPr>
          <a:noFill/>
        </p:spPr>
        <p:txBody>
          <a:bodyPr/>
          <a:lstStyle/>
          <a:p>
            <a:pPr defTabSz="915654"/>
            <a:fld id="{9CBF6808-97A0-4164-B9A0-AC239E9255F3}" type="slidenum">
              <a:rPr lang="en-US" altLang="ja-JP" smtClean="0">
                <a:latin typeface="Arial" pitchFamily="34" charset="0"/>
              </a:rPr>
              <a:pPr defTabSz="915654"/>
              <a:t>43</a:t>
            </a:fld>
            <a:endParaRPr lang="en-US" altLang="ja-JP" dirty="0">
              <a:latin typeface="Arial" pitchFamily="34" charset="0"/>
            </a:endParaRPr>
          </a:p>
        </p:txBody>
      </p:sp>
    </p:spTree>
    <p:extLst>
      <p:ext uri="{BB962C8B-B14F-4D97-AF65-F5344CB8AC3E}">
        <p14:creationId xmlns:p14="http://schemas.microsoft.com/office/powerpoint/2010/main" val="166884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スライド イメージ プレースホルダ 1"/>
          <p:cNvSpPr>
            <a:spLocks noGrp="1" noRot="1" noChangeAspect="1" noTextEdit="1"/>
          </p:cNvSpPr>
          <p:nvPr>
            <p:ph type="sldImg"/>
          </p:nvPr>
        </p:nvSpPr>
        <p:spPr>
          <a:ln/>
        </p:spPr>
      </p:sp>
      <p:sp>
        <p:nvSpPr>
          <p:cNvPr id="13926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9268" name="スライド番号プレースホルダ 3"/>
          <p:cNvSpPr>
            <a:spLocks noGrp="1"/>
          </p:cNvSpPr>
          <p:nvPr>
            <p:ph type="sldNum" sz="quarter" idx="5"/>
          </p:nvPr>
        </p:nvSpPr>
        <p:spPr>
          <a:noFill/>
        </p:spPr>
        <p:txBody>
          <a:bodyPr/>
          <a:lstStyle/>
          <a:p>
            <a:pPr defTabSz="915654"/>
            <a:fld id="{EE2C0673-707F-467E-A7FA-50C5BE76FF8A}" type="slidenum">
              <a:rPr lang="en-US" altLang="ja-JP" smtClean="0">
                <a:latin typeface="Arial" pitchFamily="34" charset="0"/>
              </a:rPr>
              <a:pPr defTabSz="915654"/>
              <a:t>44</a:t>
            </a:fld>
            <a:endParaRPr lang="en-US" altLang="ja-JP" dirty="0">
              <a:latin typeface="Arial" pitchFamily="34" charset="0"/>
            </a:endParaRPr>
          </a:p>
        </p:txBody>
      </p:sp>
    </p:spTree>
    <p:extLst>
      <p:ext uri="{BB962C8B-B14F-4D97-AF65-F5344CB8AC3E}">
        <p14:creationId xmlns:p14="http://schemas.microsoft.com/office/powerpoint/2010/main" val="368100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 イメージ プレースホルダ 1"/>
          <p:cNvSpPr>
            <a:spLocks noGrp="1" noRot="1" noChangeAspect="1" noTextEdit="1"/>
          </p:cNvSpPr>
          <p:nvPr>
            <p:ph type="sldImg"/>
          </p:nvPr>
        </p:nvSpPr>
        <p:spPr>
          <a:ln/>
        </p:spPr>
      </p:sp>
      <p:sp>
        <p:nvSpPr>
          <p:cNvPr id="96259" name="ノート プレースホルダ 2"/>
          <p:cNvSpPr>
            <a:spLocks noGrp="1"/>
          </p:cNvSpPr>
          <p:nvPr>
            <p:ph type="body" idx="1"/>
          </p:nvPr>
        </p:nvSpPr>
        <p:spPr>
          <a:noFill/>
          <a:ln/>
        </p:spPr>
        <p:txBody>
          <a:bodyPr/>
          <a:lstStyle/>
          <a:p>
            <a:endParaRPr lang="ja-JP" altLang="en-US"/>
          </a:p>
        </p:txBody>
      </p:sp>
      <p:sp>
        <p:nvSpPr>
          <p:cNvPr id="96260" name="スライド番号プレースホルダ 3"/>
          <p:cNvSpPr>
            <a:spLocks noGrp="1"/>
          </p:cNvSpPr>
          <p:nvPr>
            <p:ph type="sldNum" sz="quarter" idx="5"/>
          </p:nvPr>
        </p:nvSpPr>
        <p:spPr>
          <a:noFill/>
        </p:spPr>
        <p:txBody>
          <a:bodyPr/>
          <a:lstStyle/>
          <a:p>
            <a:pPr marL="0" marR="0" lvl="0" indent="0" algn="r" defTabSz="915802" rtl="0" eaLnBrk="1" fontAlgn="base" latinLnBrk="0" hangingPunct="1">
              <a:lnSpc>
                <a:spcPct val="100000"/>
              </a:lnSpc>
              <a:spcBef>
                <a:spcPct val="0"/>
              </a:spcBef>
              <a:spcAft>
                <a:spcPct val="0"/>
              </a:spcAft>
              <a:buClrTx/>
              <a:buSzTx/>
              <a:buFontTx/>
              <a:buNone/>
              <a:tabLst/>
              <a:defRPr/>
            </a:pPr>
            <a:fld id="{0EF28EDF-E407-4C02-AA35-83236FF743EF}"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5802" rtl="0" eaLnBrk="1" fontAlgn="base" latinLnBrk="0" hangingPunct="1">
                <a:lnSpc>
                  <a:spcPct val="100000"/>
                </a:lnSpc>
                <a:spcBef>
                  <a:spcPct val="0"/>
                </a:spcBef>
                <a:spcAft>
                  <a:spcPct val="0"/>
                </a:spcAft>
                <a:buClrTx/>
                <a:buSzTx/>
                <a:buFontTx/>
                <a:buNone/>
                <a:tabLst/>
                <a:defRPr/>
              </a:pPr>
              <a:t>12</a:t>
            </a:fld>
            <a:endParaRPr kumimoji="1" lang="en-US" altLang="ja-JP" sz="1200" b="0" i="0" u="none" strike="noStrike" kern="1200" cap="none" spc="0" normalizeH="0" baseline="0" noProof="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4040582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スライド イメージ プレースホルダ 1"/>
          <p:cNvSpPr>
            <a:spLocks noGrp="1" noRot="1" noChangeAspect="1" noTextEdit="1"/>
          </p:cNvSpPr>
          <p:nvPr>
            <p:ph type="sldImg"/>
          </p:nvPr>
        </p:nvSpPr>
        <p:spPr>
          <a:ln/>
        </p:spPr>
      </p:sp>
      <p:sp>
        <p:nvSpPr>
          <p:cNvPr id="14029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40292" name="スライド番号プレースホルダ 3"/>
          <p:cNvSpPr>
            <a:spLocks noGrp="1"/>
          </p:cNvSpPr>
          <p:nvPr>
            <p:ph type="sldNum" sz="quarter" idx="5"/>
          </p:nvPr>
        </p:nvSpPr>
        <p:spPr>
          <a:noFill/>
        </p:spPr>
        <p:txBody>
          <a:bodyPr/>
          <a:lstStyle/>
          <a:p>
            <a:pPr defTabSz="915654"/>
            <a:fld id="{DA017A03-4B17-4027-B331-632FCB282D3A}" type="slidenum">
              <a:rPr lang="en-US" altLang="ja-JP" smtClean="0">
                <a:latin typeface="Arial" pitchFamily="34" charset="0"/>
              </a:rPr>
              <a:pPr defTabSz="915654"/>
              <a:t>46</a:t>
            </a:fld>
            <a:endParaRPr lang="en-US" altLang="ja-JP" dirty="0">
              <a:latin typeface="Arial" pitchFamily="34" charset="0"/>
            </a:endParaRPr>
          </a:p>
        </p:txBody>
      </p:sp>
    </p:spTree>
    <p:extLst>
      <p:ext uri="{BB962C8B-B14F-4D97-AF65-F5344CB8AC3E}">
        <p14:creationId xmlns:p14="http://schemas.microsoft.com/office/powerpoint/2010/main" val="1708997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スライド イメージ プレースホルダ 1"/>
          <p:cNvSpPr>
            <a:spLocks noGrp="1" noRot="1" noChangeAspect="1" noTextEdit="1"/>
          </p:cNvSpPr>
          <p:nvPr>
            <p:ph type="sldImg"/>
          </p:nvPr>
        </p:nvSpPr>
        <p:spPr>
          <a:ln/>
        </p:spPr>
      </p:sp>
      <p:sp>
        <p:nvSpPr>
          <p:cNvPr id="111619" name="ノート プレースホルダ 2"/>
          <p:cNvSpPr>
            <a:spLocks noGrp="1"/>
          </p:cNvSpPr>
          <p:nvPr>
            <p:ph type="body" idx="1"/>
          </p:nvPr>
        </p:nvSpPr>
        <p:spPr>
          <a:noFill/>
          <a:ln/>
        </p:spPr>
        <p:txBody>
          <a:bodyPr/>
          <a:lstStyle/>
          <a:p>
            <a:endParaRPr lang="ja-JP" altLang="en-US"/>
          </a:p>
        </p:txBody>
      </p:sp>
      <p:sp>
        <p:nvSpPr>
          <p:cNvPr id="111620" name="スライド番号プレースホルダ 3"/>
          <p:cNvSpPr>
            <a:spLocks noGrp="1"/>
          </p:cNvSpPr>
          <p:nvPr>
            <p:ph type="sldNum" sz="quarter" idx="5"/>
          </p:nvPr>
        </p:nvSpPr>
        <p:spPr>
          <a:noFill/>
        </p:spPr>
        <p:txBody>
          <a:bodyPr/>
          <a:lstStyle/>
          <a:p>
            <a:pPr defTabSz="915802"/>
            <a:fld id="{3390017A-4E93-418F-85E8-6DA0A197D746}" type="slidenum">
              <a:rPr lang="en-US" altLang="ja-JP" smtClean="0"/>
              <a:pPr defTabSz="915802"/>
              <a:t>47</a:t>
            </a:fld>
            <a:endParaRPr lang="en-US" altLang="ja-JP"/>
          </a:p>
        </p:txBody>
      </p:sp>
    </p:spTree>
    <p:extLst>
      <p:ext uri="{BB962C8B-B14F-4D97-AF65-F5344CB8AC3E}">
        <p14:creationId xmlns:p14="http://schemas.microsoft.com/office/powerpoint/2010/main" val="585029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スライド イメージ プレースホルダ 1"/>
          <p:cNvSpPr>
            <a:spLocks noGrp="1" noRot="1" noChangeAspect="1" noTextEdit="1"/>
          </p:cNvSpPr>
          <p:nvPr>
            <p:ph type="sldImg"/>
          </p:nvPr>
        </p:nvSpPr>
        <p:spPr>
          <a:ln/>
        </p:spPr>
      </p:sp>
      <p:sp>
        <p:nvSpPr>
          <p:cNvPr id="14233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42340" name="スライド番号プレースホルダ 3"/>
          <p:cNvSpPr>
            <a:spLocks noGrp="1"/>
          </p:cNvSpPr>
          <p:nvPr>
            <p:ph type="sldNum" sz="quarter" idx="5"/>
          </p:nvPr>
        </p:nvSpPr>
        <p:spPr>
          <a:noFill/>
        </p:spPr>
        <p:txBody>
          <a:bodyPr/>
          <a:lstStyle/>
          <a:p>
            <a:pPr defTabSz="915654"/>
            <a:fld id="{CFF46662-A8D2-43C7-A014-C352C28C9A60}" type="slidenum">
              <a:rPr lang="en-US" altLang="ja-JP" smtClean="0">
                <a:latin typeface="Arial" pitchFamily="34" charset="0"/>
              </a:rPr>
              <a:pPr defTabSz="915654"/>
              <a:t>48</a:t>
            </a:fld>
            <a:endParaRPr lang="en-US" altLang="ja-JP" dirty="0">
              <a:latin typeface="Arial" pitchFamily="34" charset="0"/>
            </a:endParaRPr>
          </a:p>
        </p:txBody>
      </p:sp>
    </p:spTree>
    <p:extLst>
      <p:ext uri="{BB962C8B-B14F-4D97-AF65-F5344CB8AC3E}">
        <p14:creationId xmlns:p14="http://schemas.microsoft.com/office/powerpoint/2010/main" val="1429618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スライド イメージ プレースホルダ 1"/>
          <p:cNvSpPr>
            <a:spLocks noGrp="1" noRot="1" noChangeAspect="1" noTextEdit="1"/>
          </p:cNvSpPr>
          <p:nvPr>
            <p:ph type="sldImg"/>
          </p:nvPr>
        </p:nvSpPr>
        <p:spPr>
          <a:ln/>
        </p:spPr>
      </p:sp>
      <p:sp>
        <p:nvSpPr>
          <p:cNvPr id="14541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45412" name="スライド番号プレースホルダ 3"/>
          <p:cNvSpPr>
            <a:spLocks noGrp="1"/>
          </p:cNvSpPr>
          <p:nvPr>
            <p:ph type="sldNum" sz="quarter" idx="5"/>
          </p:nvPr>
        </p:nvSpPr>
        <p:spPr>
          <a:noFill/>
        </p:spPr>
        <p:txBody>
          <a:bodyPr/>
          <a:lstStyle/>
          <a:p>
            <a:pPr defTabSz="955943"/>
            <a:fld id="{1AD085A4-5002-4538-9B81-3D5A7C2DE487}" type="slidenum">
              <a:rPr lang="en-US" altLang="ja-JP" smtClean="0">
                <a:latin typeface="Arial" pitchFamily="34" charset="0"/>
              </a:rPr>
              <a:pPr defTabSz="955943"/>
              <a:t>51</a:t>
            </a:fld>
            <a:endParaRPr lang="en-US" altLang="ja-JP" dirty="0">
              <a:latin typeface="Arial" pitchFamily="34" charset="0"/>
            </a:endParaRPr>
          </a:p>
        </p:txBody>
      </p:sp>
    </p:spTree>
    <p:extLst>
      <p:ext uri="{BB962C8B-B14F-4D97-AF65-F5344CB8AC3E}">
        <p14:creationId xmlns:p14="http://schemas.microsoft.com/office/powerpoint/2010/main" val="2171453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スライド イメージ プレースホルダ 1"/>
          <p:cNvSpPr>
            <a:spLocks noGrp="1" noRot="1" noChangeAspect="1" noTextEdit="1"/>
          </p:cNvSpPr>
          <p:nvPr>
            <p:ph type="sldImg"/>
          </p:nvPr>
        </p:nvSpPr>
        <p:spPr>
          <a:ln/>
        </p:spPr>
      </p:sp>
      <p:sp>
        <p:nvSpPr>
          <p:cNvPr id="52227" name="ノート プレースホルダ 2"/>
          <p:cNvSpPr>
            <a:spLocks noGrp="1"/>
          </p:cNvSpPr>
          <p:nvPr>
            <p:ph type="body" idx="1"/>
          </p:nvPr>
        </p:nvSpPr>
        <p:spPr>
          <a:noFill/>
          <a:ln/>
        </p:spPr>
        <p:txBody>
          <a:bodyPr/>
          <a:lstStyle/>
          <a:p>
            <a:endParaRPr lang="ja-JP" altLang="en-US"/>
          </a:p>
        </p:txBody>
      </p:sp>
      <p:sp>
        <p:nvSpPr>
          <p:cNvPr id="52228" name="スライド番号プレースホルダ 3"/>
          <p:cNvSpPr>
            <a:spLocks noGrp="1"/>
          </p:cNvSpPr>
          <p:nvPr>
            <p:ph type="sldNum" sz="quarter" idx="5"/>
          </p:nvPr>
        </p:nvSpPr>
        <p:spPr>
          <a:noFill/>
        </p:spPr>
        <p:txBody>
          <a:bodyPr/>
          <a:lstStyle/>
          <a:p>
            <a:pPr defTabSz="955943"/>
            <a:fld id="{1149F4B8-88BF-4E38-9C3D-26E13810AD7F}" type="slidenum">
              <a:rPr lang="en-US" altLang="ja-JP" smtClean="0">
                <a:ea typeface="ＭＳ Ｐゴシック" charset="-128"/>
              </a:rPr>
              <a:pPr defTabSz="955943"/>
              <a:t>55</a:t>
            </a:fld>
            <a:endParaRPr lang="en-US" altLang="ja-JP" dirty="0">
              <a:ea typeface="ＭＳ Ｐゴシック" charset="-128"/>
            </a:endParaRPr>
          </a:p>
        </p:txBody>
      </p:sp>
    </p:spTree>
    <p:extLst>
      <p:ext uri="{BB962C8B-B14F-4D97-AF65-F5344CB8AC3E}">
        <p14:creationId xmlns:p14="http://schemas.microsoft.com/office/powerpoint/2010/main" val="259559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スライド イメージ プレースホルダ 1"/>
          <p:cNvSpPr>
            <a:spLocks noGrp="1" noRot="1" noChangeAspect="1" noTextEdit="1"/>
          </p:cNvSpPr>
          <p:nvPr>
            <p:ph type="sldImg"/>
          </p:nvPr>
        </p:nvSpPr>
        <p:spPr>
          <a:ln/>
        </p:spPr>
      </p:sp>
      <p:sp>
        <p:nvSpPr>
          <p:cNvPr id="17203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72036" name="スライド番号プレースホルダ 3"/>
          <p:cNvSpPr>
            <a:spLocks noGrp="1"/>
          </p:cNvSpPr>
          <p:nvPr>
            <p:ph type="sldNum" sz="quarter" idx="5"/>
          </p:nvPr>
        </p:nvSpPr>
        <p:spPr>
          <a:noFill/>
        </p:spPr>
        <p:txBody>
          <a:bodyPr/>
          <a:lstStyle/>
          <a:p>
            <a:pPr defTabSz="955943"/>
            <a:fld id="{2A0A9F2E-6159-4353-ABB7-CB9CFC3BC07F}" type="slidenum">
              <a:rPr lang="en-US" altLang="ja-JP" smtClean="0">
                <a:latin typeface="Arial" pitchFamily="34" charset="0"/>
              </a:rPr>
              <a:pPr defTabSz="955943"/>
              <a:t>56</a:t>
            </a:fld>
            <a:endParaRPr lang="en-US" altLang="ja-JP" dirty="0">
              <a:latin typeface="Arial" pitchFamily="34" charset="0"/>
            </a:endParaRPr>
          </a:p>
        </p:txBody>
      </p:sp>
    </p:spTree>
    <p:extLst>
      <p:ext uri="{BB962C8B-B14F-4D97-AF65-F5344CB8AC3E}">
        <p14:creationId xmlns:p14="http://schemas.microsoft.com/office/powerpoint/2010/main" val="2311570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スライド イメージ プレースホルダ 1"/>
          <p:cNvSpPr>
            <a:spLocks noGrp="1" noRot="1" noChangeAspect="1" noTextEdit="1"/>
          </p:cNvSpPr>
          <p:nvPr>
            <p:ph type="sldImg"/>
          </p:nvPr>
        </p:nvSpPr>
        <p:spPr>
          <a:ln/>
        </p:spPr>
      </p:sp>
      <p:sp>
        <p:nvSpPr>
          <p:cNvPr id="51203" name="ノート プレースホルダ 2"/>
          <p:cNvSpPr>
            <a:spLocks noGrp="1"/>
          </p:cNvSpPr>
          <p:nvPr>
            <p:ph type="body" idx="1"/>
          </p:nvPr>
        </p:nvSpPr>
        <p:spPr>
          <a:noFill/>
          <a:ln/>
        </p:spPr>
        <p:txBody>
          <a:bodyPr/>
          <a:lstStyle/>
          <a:p>
            <a:endParaRPr lang="ja-JP" altLang="en-US"/>
          </a:p>
        </p:txBody>
      </p:sp>
      <p:sp>
        <p:nvSpPr>
          <p:cNvPr id="51204" name="スライド番号プレースホルダ 3"/>
          <p:cNvSpPr>
            <a:spLocks noGrp="1"/>
          </p:cNvSpPr>
          <p:nvPr>
            <p:ph type="sldNum" sz="quarter" idx="5"/>
          </p:nvPr>
        </p:nvSpPr>
        <p:spPr>
          <a:noFill/>
        </p:spPr>
        <p:txBody>
          <a:bodyPr/>
          <a:lstStyle/>
          <a:p>
            <a:pPr defTabSz="955943"/>
            <a:fld id="{450BD365-F77E-4011-BF87-C9B68E34EE3E}" type="slidenum">
              <a:rPr lang="en-US" altLang="ja-JP" smtClean="0">
                <a:ea typeface="ＭＳ Ｐゴシック" charset="-128"/>
              </a:rPr>
              <a:pPr defTabSz="955943"/>
              <a:t>57</a:t>
            </a:fld>
            <a:endParaRPr lang="en-US" altLang="ja-JP" dirty="0">
              <a:ea typeface="ＭＳ Ｐゴシック" charset="-128"/>
            </a:endParaRPr>
          </a:p>
        </p:txBody>
      </p:sp>
    </p:spTree>
    <p:extLst>
      <p:ext uri="{BB962C8B-B14F-4D97-AF65-F5344CB8AC3E}">
        <p14:creationId xmlns:p14="http://schemas.microsoft.com/office/powerpoint/2010/main" val="87942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pPr defTabSz="947209"/>
            <a:fld id="{BE500390-EA37-4AF2-B630-D6C42974CD68}" type="slidenum">
              <a:rPr lang="en-US" altLang="ja-JP" smtClean="0">
                <a:latin typeface="Arial" pitchFamily="34" charset="0"/>
              </a:rPr>
              <a:pPr defTabSz="947209"/>
              <a:t>62</a:t>
            </a:fld>
            <a:endParaRPr lang="en-US" altLang="ja-JP" dirty="0">
              <a:latin typeface="Arial"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r>
              <a:rPr lang="ja-JP" altLang="en-US">
                <a:latin typeface="Arial" pitchFamily="34" charset="0"/>
              </a:rPr>
              <a:t>特に着目しているのがロール概念でして・ロール概念・というのはあるものやひとが</a:t>
            </a:r>
            <a:r>
              <a:rPr lang="ja-JP" altLang="en-US" b="1">
                <a:latin typeface="Arial" pitchFamily="34" charset="0"/>
              </a:rPr>
              <a:t>特定の状況で果たす役割</a:t>
            </a:r>
            <a:r>
              <a:rPr lang="ja-JP" altLang="en-US">
                <a:latin typeface="Arial" pitchFamily="34" charset="0"/>
              </a:rPr>
              <a:t>を概念化したものです・</a:t>
            </a:r>
            <a:r>
              <a:rPr lang="ja-JP" altLang="en-US" i="1">
                <a:latin typeface="Arial" pitchFamily="34" charset="0"/>
              </a:rPr>
              <a:t>例えば・</a:t>
            </a:r>
            <a:r>
              <a:rPr lang="ja-JP" altLang="en-US">
                <a:latin typeface="Arial" pitchFamily="34" charset="0"/>
              </a:rPr>
              <a:t>夫婦における夫の役割は人間が担っていますし・みなさんは大学で教授の役割を担っています・★これらは・夫ロールや・教授ロール・として概念化されます★ </a:t>
            </a:r>
          </a:p>
        </p:txBody>
      </p:sp>
    </p:spTree>
    <p:extLst>
      <p:ext uri="{BB962C8B-B14F-4D97-AF65-F5344CB8AC3E}">
        <p14:creationId xmlns:p14="http://schemas.microsoft.com/office/powerpoint/2010/main" val="3527337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スライド イメージ プレースホルダ 1"/>
          <p:cNvSpPr>
            <a:spLocks noGrp="1" noRot="1" noChangeAspect="1" noTextEdit="1"/>
          </p:cNvSpPr>
          <p:nvPr>
            <p:ph type="sldImg"/>
          </p:nvPr>
        </p:nvSpPr>
        <p:spPr>
          <a:xfrm>
            <a:off x="992188" y="766763"/>
            <a:ext cx="5114925" cy="3836987"/>
          </a:xfrm>
          <a:ln/>
        </p:spPr>
      </p:sp>
      <p:sp>
        <p:nvSpPr>
          <p:cNvPr id="15462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4628" name="スライド番号プレースホルダ 3"/>
          <p:cNvSpPr>
            <a:spLocks noGrp="1"/>
          </p:cNvSpPr>
          <p:nvPr>
            <p:ph type="sldNum" sz="quarter" idx="5"/>
          </p:nvPr>
        </p:nvSpPr>
        <p:spPr>
          <a:noFill/>
        </p:spPr>
        <p:txBody>
          <a:bodyPr/>
          <a:lstStyle/>
          <a:p>
            <a:pPr defTabSz="945553"/>
            <a:fld id="{0FC49380-5724-4868-9403-AD996B43B917}" type="slidenum">
              <a:rPr lang="en-US" altLang="ja-JP" smtClean="0">
                <a:latin typeface="Arial" pitchFamily="34" charset="0"/>
              </a:rPr>
              <a:pPr defTabSz="945553"/>
              <a:t>63</a:t>
            </a:fld>
            <a:endParaRPr lang="en-US" altLang="ja-JP" dirty="0">
              <a:latin typeface="Arial" pitchFamily="34" charset="0"/>
            </a:endParaRPr>
          </a:p>
        </p:txBody>
      </p:sp>
    </p:spTree>
    <p:extLst>
      <p:ext uri="{BB962C8B-B14F-4D97-AF65-F5344CB8AC3E}">
        <p14:creationId xmlns:p14="http://schemas.microsoft.com/office/powerpoint/2010/main" val="7372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54480" fontAlgn="auto">
              <a:spcBef>
                <a:spcPts val="0"/>
              </a:spcBef>
              <a:spcAft>
                <a:spcPts val="0"/>
              </a:spcAft>
              <a:defRPr/>
            </a:pPr>
            <a:fld id="{760D29D6-10ED-4442-8182-EC018A7E6DB9}" type="slidenum">
              <a:rPr lang="ja-JP" altLang="en-US" sz="1100">
                <a:solidFill>
                  <a:prstClr val="black"/>
                </a:solidFill>
                <a:latin typeface="Calibri"/>
              </a:rPr>
              <a:pPr defTabSz="954480" fontAlgn="auto">
                <a:spcBef>
                  <a:spcPts val="0"/>
                </a:spcBef>
                <a:spcAft>
                  <a:spcPts val="0"/>
                </a:spcAft>
                <a:defRPr/>
              </a:pPr>
              <a:t>64</a:t>
            </a:fld>
            <a:endParaRPr lang="ja-JP" altLang="en-US" sz="1100">
              <a:solidFill>
                <a:prstClr val="black"/>
              </a:solidFill>
              <a:latin typeface="Calibri"/>
            </a:endParaRPr>
          </a:p>
        </p:txBody>
      </p:sp>
    </p:spTree>
    <p:extLst>
      <p:ext uri="{BB962C8B-B14F-4D97-AF65-F5344CB8AC3E}">
        <p14:creationId xmlns:p14="http://schemas.microsoft.com/office/powerpoint/2010/main" val="117679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 イメージ プレースホルダ 1"/>
          <p:cNvSpPr>
            <a:spLocks noGrp="1" noRot="1" noChangeAspect="1" noTextEdit="1"/>
          </p:cNvSpPr>
          <p:nvPr>
            <p:ph type="sldImg"/>
          </p:nvPr>
        </p:nvSpPr>
        <p:spPr>
          <a:ln/>
        </p:spPr>
      </p:sp>
      <p:sp>
        <p:nvSpPr>
          <p:cNvPr id="1105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0596" name="スライド番号プレースホルダ 3"/>
          <p:cNvSpPr>
            <a:spLocks noGrp="1"/>
          </p:cNvSpPr>
          <p:nvPr>
            <p:ph type="sldNum" sz="quarter" idx="5"/>
          </p:nvPr>
        </p:nvSpPr>
        <p:spPr>
          <a:noFill/>
        </p:spPr>
        <p:txBody>
          <a:bodyPr/>
          <a:lstStyle/>
          <a:p>
            <a:pPr defTabSz="908024"/>
            <a:fld id="{9524A1A2-0F38-4D0F-B5D8-CC6731B550DA}" type="slidenum">
              <a:rPr lang="ja-JP" altLang="en-US" smtClean="0">
                <a:latin typeface="Arial" pitchFamily="34" charset="0"/>
              </a:rPr>
              <a:pPr defTabSz="908024"/>
              <a:t>14</a:t>
            </a:fld>
            <a:endParaRPr lang="ja-JP" altLang="en-US" dirty="0">
              <a:latin typeface="Arial" pitchFamily="34" charset="0"/>
            </a:endParaRPr>
          </a:p>
        </p:txBody>
      </p:sp>
    </p:spTree>
    <p:extLst>
      <p:ext uri="{BB962C8B-B14F-4D97-AF65-F5344CB8AC3E}">
        <p14:creationId xmlns:p14="http://schemas.microsoft.com/office/powerpoint/2010/main" val="128365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スライド イメージ プレースホルダ 1"/>
          <p:cNvSpPr>
            <a:spLocks noGrp="1" noRot="1" noChangeAspect="1" noTextEdit="1"/>
          </p:cNvSpPr>
          <p:nvPr>
            <p:ph type="sldImg"/>
          </p:nvPr>
        </p:nvSpPr>
        <p:spPr>
          <a:ln/>
        </p:spPr>
      </p:sp>
      <p:sp>
        <p:nvSpPr>
          <p:cNvPr id="15053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0532" name="スライド番号プレースホルダ 3"/>
          <p:cNvSpPr>
            <a:spLocks noGrp="1"/>
          </p:cNvSpPr>
          <p:nvPr>
            <p:ph type="sldNum" sz="quarter" idx="5"/>
          </p:nvPr>
        </p:nvSpPr>
        <p:spPr>
          <a:noFill/>
        </p:spPr>
        <p:txBody>
          <a:bodyPr/>
          <a:lstStyle/>
          <a:p>
            <a:pPr defTabSz="947361"/>
            <a:fld id="{C79E2EEE-50C9-48EA-B0DF-92F6C341B721}" type="slidenum">
              <a:rPr lang="en-US" altLang="ja-JP" smtClean="0">
                <a:latin typeface="Arial" pitchFamily="34" charset="0"/>
              </a:rPr>
              <a:pPr defTabSz="947361"/>
              <a:t>65</a:t>
            </a:fld>
            <a:endParaRPr lang="en-US" altLang="ja-JP" dirty="0">
              <a:latin typeface="Arial" pitchFamily="34" charset="0"/>
            </a:endParaRPr>
          </a:p>
        </p:txBody>
      </p:sp>
    </p:spTree>
    <p:extLst>
      <p:ext uri="{BB962C8B-B14F-4D97-AF65-F5344CB8AC3E}">
        <p14:creationId xmlns:p14="http://schemas.microsoft.com/office/powerpoint/2010/main" val="292018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スライド イメージ プレースホルダ 1"/>
          <p:cNvSpPr>
            <a:spLocks noGrp="1" noRot="1" noChangeAspect="1" noTextEdit="1"/>
          </p:cNvSpPr>
          <p:nvPr>
            <p:ph type="sldImg"/>
          </p:nvPr>
        </p:nvSpPr>
        <p:spPr>
          <a:ln/>
        </p:spPr>
      </p:sp>
      <p:sp>
        <p:nvSpPr>
          <p:cNvPr id="14336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43364" name="スライド番号プレースホルダ 3"/>
          <p:cNvSpPr>
            <a:spLocks noGrp="1"/>
          </p:cNvSpPr>
          <p:nvPr>
            <p:ph type="sldNum" sz="quarter" idx="5"/>
          </p:nvPr>
        </p:nvSpPr>
        <p:spPr>
          <a:noFill/>
        </p:spPr>
        <p:txBody>
          <a:bodyPr/>
          <a:lstStyle/>
          <a:p>
            <a:pPr defTabSz="947209"/>
            <a:fld id="{9CBF6808-97A0-4164-B9A0-AC239E9255F3}" type="slidenum">
              <a:rPr lang="en-US" altLang="ja-JP" smtClean="0">
                <a:latin typeface="Arial" pitchFamily="34" charset="0"/>
              </a:rPr>
              <a:pPr defTabSz="947209"/>
              <a:t>66</a:t>
            </a:fld>
            <a:endParaRPr lang="en-US" altLang="ja-JP" dirty="0">
              <a:latin typeface="Arial" pitchFamily="34" charset="0"/>
            </a:endParaRPr>
          </a:p>
        </p:txBody>
      </p:sp>
    </p:spTree>
    <p:extLst>
      <p:ext uri="{BB962C8B-B14F-4D97-AF65-F5344CB8AC3E}">
        <p14:creationId xmlns:p14="http://schemas.microsoft.com/office/powerpoint/2010/main" val="274527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スライド イメージ プレースホルダ 1"/>
          <p:cNvSpPr>
            <a:spLocks noGrp="1" noRot="1" noChangeAspect="1" noTextEdit="1"/>
          </p:cNvSpPr>
          <p:nvPr>
            <p:ph type="sldImg"/>
          </p:nvPr>
        </p:nvSpPr>
        <p:spPr>
          <a:ln/>
        </p:spPr>
      </p:sp>
      <p:sp>
        <p:nvSpPr>
          <p:cNvPr id="15565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5652" name="スライド番号プレースホルダ 3"/>
          <p:cNvSpPr>
            <a:spLocks noGrp="1"/>
          </p:cNvSpPr>
          <p:nvPr>
            <p:ph type="sldNum" sz="quarter" idx="5"/>
          </p:nvPr>
        </p:nvSpPr>
        <p:spPr>
          <a:noFill/>
        </p:spPr>
        <p:txBody>
          <a:bodyPr/>
          <a:lstStyle/>
          <a:p>
            <a:pPr defTabSz="947209"/>
            <a:fld id="{065BADC5-24D3-4D56-ABC0-9F2A741D1C83}" type="slidenum">
              <a:rPr lang="en-US" altLang="ja-JP" smtClean="0">
                <a:latin typeface="Arial" pitchFamily="34" charset="0"/>
              </a:rPr>
              <a:pPr defTabSz="947209"/>
              <a:t>67</a:t>
            </a:fld>
            <a:endParaRPr lang="en-US" altLang="ja-JP" dirty="0">
              <a:latin typeface="Arial" pitchFamily="34" charset="0"/>
            </a:endParaRPr>
          </a:p>
        </p:txBody>
      </p:sp>
    </p:spTree>
    <p:extLst>
      <p:ext uri="{BB962C8B-B14F-4D97-AF65-F5344CB8AC3E}">
        <p14:creationId xmlns:p14="http://schemas.microsoft.com/office/powerpoint/2010/main" val="2415443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 イメージ プレースホルダ 1"/>
          <p:cNvSpPr>
            <a:spLocks noGrp="1" noRot="1" noChangeAspect="1" noTextEdit="1"/>
          </p:cNvSpPr>
          <p:nvPr>
            <p:ph type="sldImg"/>
          </p:nvPr>
        </p:nvSpPr>
        <p:spPr>
          <a:ln/>
        </p:spPr>
      </p:sp>
      <p:sp>
        <p:nvSpPr>
          <p:cNvPr id="15667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6676" name="スライド番号プレースホルダ 3"/>
          <p:cNvSpPr>
            <a:spLocks noGrp="1"/>
          </p:cNvSpPr>
          <p:nvPr>
            <p:ph type="sldNum" sz="quarter" idx="5"/>
          </p:nvPr>
        </p:nvSpPr>
        <p:spPr>
          <a:noFill/>
        </p:spPr>
        <p:txBody>
          <a:bodyPr/>
          <a:lstStyle/>
          <a:p>
            <a:pPr defTabSz="947209"/>
            <a:fld id="{D9074BDA-C7EA-493E-A7D5-893BDC98216A}" type="slidenum">
              <a:rPr lang="en-US" altLang="ja-JP" smtClean="0">
                <a:latin typeface="Arial" pitchFamily="34" charset="0"/>
              </a:rPr>
              <a:pPr defTabSz="947209"/>
              <a:t>68</a:t>
            </a:fld>
            <a:endParaRPr lang="en-US" altLang="ja-JP" dirty="0">
              <a:latin typeface="Arial" pitchFamily="34" charset="0"/>
            </a:endParaRPr>
          </a:p>
        </p:txBody>
      </p:sp>
    </p:spTree>
    <p:extLst>
      <p:ext uri="{BB962C8B-B14F-4D97-AF65-F5344CB8AC3E}">
        <p14:creationId xmlns:p14="http://schemas.microsoft.com/office/powerpoint/2010/main" val="4099971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スライド イメージ プレースホルダ 1"/>
          <p:cNvSpPr>
            <a:spLocks noGrp="1" noRot="1" noChangeAspect="1" noTextEdit="1"/>
          </p:cNvSpPr>
          <p:nvPr>
            <p:ph type="sldImg"/>
          </p:nvPr>
        </p:nvSpPr>
        <p:spPr>
          <a:ln/>
        </p:spPr>
      </p:sp>
      <p:sp>
        <p:nvSpPr>
          <p:cNvPr id="15769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7700" name="スライド番号プレースホルダ 3"/>
          <p:cNvSpPr>
            <a:spLocks noGrp="1"/>
          </p:cNvSpPr>
          <p:nvPr>
            <p:ph type="sldNum" sz="quarter" idx="5"/>
          </p:nvPr>
        </p:nvSpPr>
        <p:spPr>
          <a:noFill/>
        </p:spPr>
        <p:txBody>
          <a:bodyPr/>
          <a:lstStyle/>
          <a:p>
            <a:pPr defTabSz="947209"/>
            <a:fld id="{9ABA194D-D22A-4323-BBDA-6B2DF005F5E3}" type="slidenum">
              <a:rPr lang="en-US" altLang="ja-JP" smtClean="0">
                <a:latin typeface="Arial" pitchFamily="34" charset="0"/>
              </a:rPr>
              <a:pPr defTabSz="947209"/>
              <a:t>69</a:t>
            </a:fld>
            <a:endParaRPr lang="en-US" altLang="ja-JP" dirty="0">
              <a:latin typeface="Arial" pitchFamily="34" charset="0"/>
            </a:endParaRPr>
          </a:p>
        </p:txBody>
      </p:sp>
    </p:spTree>
    <p:extLst>
      <p:ext uri="{BB962C8B-B14F-4D97-AF65-F5344CB8AC3E}">
        <p14:creationId xmlns:p14="http://schemas.microsoft.com/office/powerpoint/2010/main" val="3593850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スライド イメージ プレースホルダ 1"/>
          <p:cNvSpPr>
            <a:spLocks noGrp="1" noRot="1" noChangeAspect="1" noTextEdit="1"/>
          </p:cNvSpPr>
          <p:nvPr>
            <p:ph type="sldImg"/>
          </p:nvPr>
        </p:nvSpPr>
        <p:spPr>
          <a:ln/>
        </p:spPr>
      </p:sp>
      <p:sp>
        <p:nvSpPr>
          <p:cNvPr id="15872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8724" name="スライド番号プレースホルダ 3"/>
          <p:cNvSpPr>
            <a:spLocks noGrp="1"/>
          </p:cNvSpPr>
          <p:nvPr>
            <p:ph type="sldNum" sz="quarter" idx="5"/>
          </p:nvPr>
        </p:nvSpPr>
        <p:spPr>
          <a:noFill/>
        </p:spPr>
        <p:txBody>
          <a:bodyPr/>
          <a:lstStyle/>
          <a:p>
            <a:pPr defTabSz="947209"/>
            <a:fld id="{C5DBE8E1-D5A5-4457-9F73-A17118D24083}" type="slidenum">
              <a:rPr lang="en-US" altLang="ja-JP" smtClean="0">
                <a:latin typeface="Arial" pitchFamily="34" charset="0"/>
              </a:rPr>
              <a:pPr defTabSz="947209"/>
              <a:t>70</a:t>
            </a:fld>
            <a:endParaRPr lang="en-US" altLang="ja-JP" dirty="0">
              <a:latin typeface="Arial" pitchFamily="34" charset="0"/>
            </a:endParaRPr>
          </a:p>
        </p:txBody>
      </p:sp>
    </p:spTree>
    <p:extLst>
      <p:ext uri="{BB962C8B-B14F-4D97-AF65-F5344CB8AC3E}">
        <p14:creationId xmlns:p14="http://schemas.microsoft.com/office/powerpoint/2010/main" val="24013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 イメージ プレースホルダ 1"/>
          <p:cNvSpPr>
            <a:spLocks noGrp="1" noRot="1" noChangeAspect="1" noTextEdit="1"/>
          </p:cNvSpPr>
          <p:nvPr>
            <p:ph type="sldImg"/>
          </p:nvPr>
        </p:nvSpPr>
        <p:spPr>
          <a:ln/>
        </p:spPr>
      </p:sp>
      <p:sp>
        <p:nvSpPr>
          <p:cNvPr id="1105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0596" name="スライド番号プレースホルダ 3"/>
          <p:cNvSpPr>
            <a:spLocks noGrp="1"/>
          </p:cNvSpPr>
          <p:nvPr>
            <p:ph type="sldNum" sz="quarter" idx="5"/>
          </p:nvPr>
        </p:nvSpPr>
        <p:spPr>
          <a:noFill/>
        </p:spPr>
        <p:txBody>
          <a:bodyPr/>
          <a:lstStyle/>
          <a:p>
            <a:pPr defTabSz="907903"/>
            <a:fld id="{5C4C2895-DA76-4CAD-B506-FD6912B8E64A}" type="slidenum">
              <a:rPr lang="en-US" altLang="ja-JP" smtClean="0">
                <a:latin typeface="Arial" pitchFamily="34" charset="0"/>
              </a:rPr>
              <a:pPr defTabSz="907903"/>
              <a:t>72</a:t>
            </a:fld>
            <a:endParaRPr lang="en-US" altLang="ja-JP" dirty="0">
              <a:latin typeface="Arial" pitchFamily="34" charset="0"/>
            </a:endParaRPr>
          </a:p>
        </p:txBody>
      </p:sp>
    </p:spTree>
    <p:extLst>
      <p:ext uri="{BB962C8B-B14F-4D97-AF65-F5344CB8AC3E}">
        <p14:creationId xmlns:p14="http://schemas.microsoft.com/office/powerpoint/2010/main" val="3355083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スライド イメージ プレースホルダ 1"/>
          <p:cNvSpPr>
            <a:spLocks noGrp="1" noRot="1" noChangeAspect="1" noTextEdit="1"/>
          </p:cNvSpPr>
          <p:nvPr>
            <p:ph type="sldImg"/>
          </p:nvPr>
        </p:nvSpPr>
        <p:spPr>
          <a:ln/>
        </p:spPr>
      </p:sp>
      <p:sp>
        <p:nvSpPr>
          <p:cNvPr id="11161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1620" name="スライド番号プレースホルダ 3"/>
          <p:cNvSpPr>
            <a:spLocks noGrp="1"/>
          </p:cNvSpPr>
          <p:nvPr>
            <p:ph type="sldNum" sz="quarter" idx="5"/>
          </p:nvPr>
        </p:nvSpPr>
        <p:spPr>
          <a:noFill/>
        </p:spPr>
        <p:txBody>
          <a:bodyPr/>
          <a:lstStyle/>
          <a:p>
            <a:pPr defTabSz="907903"/>
            <a:fld id="{2DC685AE-B9D6-4F72-BE53-96B00A15E7FB}" type="slidenum">
              <a:rPr lang="en-US" altLang="ja-JP" smtClean="0">
                <a:latin typeface="Arial" pitchFamily="34" charset="0"/>
              </a:rPr>
              <a:pPr defTabSz="907903"/>
              <a:t>73</a:t>
            </a:fld>
            <a:endParaRPr lang="en-US" altLang="ja-JP" dirty="0">
              <a:latin typeface="Arial" pitchFamily="34" charset="0"/>
            </a:endParaRPr>
          </a:p>
        </p:txBody>
      </p:sp>
    </p:spTree>
    <p:extLst>
      <p:ext uri="{BB962C8B-B14F-4D97-AF65-F5344CB8AC3E}">
        <p14:creationId xmlns:p14="http://schemas.microsoft.com/office/powerpoint/2010/main" val="4041107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 イメージ プレースホルダ 1"/>
          <p:cNvSpPr>
            <a:spLocks noGrp="1" noRot="1" noChangeAspect="1" noTextEdit="1"/>
          </p:cNvSpPr>
          <p:nvPr>
            <p:ph type="sldImg"/>
          </p:nvPr>
        </p:nvSpPr>
        <p:spPr>
          <a:ln/>
        </p:spPr>
      </p:sp>
      <p:sp>
        <p:nvSpPr>
          <p:cNvPr id="11264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2644" name="スライド番号プレースホルダ 3"/>
          <p:cNvSpPr>
            <a:spLocks noGrp="1"/>
          </p:cNvSpPr>
          <p:nvPr>
            <p:ph type="sldNum" sz="quarter" idx="5"/>
          </p:nvPr>
        </p:nvSpPr>
        <p:spPr>
          <a:noFill/>
        </p:spPr>
        <p:txBody>
          <a:bodyPr/>
          <a:lstStyle/>
          <a:p>
            <a:pPr defTabSz="907903"/>
            <a:fld id="{00880D70-EEE1-4D58-B286-A3727789E76D}" type="slidenum">
              <a:rPr lang="en-US" altLang="ja-JP" smtClean="0">
                <a:latin typeface="Arial" pitchFamily="34" charset="0"/>
              </a:rPr>
              <a:pPr defTabSz="907903"/>
              <a:t>74</a:t>
            </a:fld>
            <a:endParaRPr lang="en-US" altLang="ja-JP" dirty="0">
              <a:latin typeface="Arial" pitchFamily="34" charset="0"/>
            </a:endParaRPr>
          </a:p>
        </p:txBody>
      </p:sp>
    </p:spTree>
    <p:extLst>
      <p:ext uri="{BB962C8B-B14F-4D97-AF65-F5344CB8AC3E}">
        <p14:creationId xmlns:p14="http://schemas.microsoft.com/office/powerpoint/2010/main" val="2177013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スライド イメージ プレースホルダ 1"/>
          <p:cNvSpPr>
            <a:spLocks noGrp="1" noRot="1" noChangeAspect="1" noTextEdit="1"/>
          </p:cNvSpPr>
          <p:nvPr>
            <p:ph type="sldImg"/>
          </p:nvPr>
        </p:nvSpPr>
        <p:spPr>
          <a:ln/>
        </p:spPr>
      </p:sp>
      <p:sp>
        <p:nvSpPr>
          <p:cNvPr id="15974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59748" name="スライド番号プレースホルダ 3"/>
          <p:cNvSpPr>
            <a:spLocks noGrp="1"/>
          </p:cNvSpPr>
          <p:nvPr>
            <p:ph type="sldNum" sz="quarter" idx="5"/>
          </p:nvPr>
        </p:nvSpPr>
        <p:spPr>
          <a:noFill/>
        </p:spPr>
        <p:txBody>
          <a:bodyPr/>
          <a:lstStyle/>
          <a:p>
            <a:pPr defTabSz="947209"/>
            <a:fld id="{34A6DF7F-C5BB-47DF-9FDC-663855E334B1}" type="slidenum">
              <a:rPr lang="en-US" altLang="ja-JP" smtClean="0">
                <a:latin typeface="Arial" pitchFamily="34" charset="0"/>
              </a:rPr>
              <a:pPr defTabSz="947209"/>
              <a:t>75</a:t>
            </a:fld>
            <a:endParaRPr lang="en-US" altLang="ja-JP" dirty="0">
              <a:latin typeface="Arial" pitchFamily="34" charset="0"/>
            </a:endParaRPr>
          </a:p>
        </p:txBody>
      </p:sp>
    </p:spTree>
    <p:extLst>
      <p:ext uri="{BB962C8B-B14F-4D97-AF65-F5344CB8AC3E}">
        <p14:creationId xmlns:p14="http://schemas.microsoft.com/office/powerpoint/2010/main" val="63722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スライド イメージ プレースホルダ 1"/>
          <p:cNvSpPr>
            <a:spLocks noGrp="1" noRot="1" noChangeAspect="1" noTextEdit="1"/>
          </p:cNvSpPr>
          <p:nvPr>
            <p:ph type="sldImg"/>
          </p:nvPr>
        </p:nvSpPr>
        <p:spPr>
          <a:ln/>
        </p:spPr>
      </p:sp>
      <p:sp>
        <p:nvSpPr>
          <p:cNvPr id="11161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1620" name="スライド番号プレースホルダ 3"/>
          <p:cNvSpPr>
            <a:spLocks noGrp="1"/>
          </p:cNvSpPr>
          <p:nvPr>
            <p:ph type="sldNum" sz="quarter" idx="5"/>
          </p:nvPr>
        </p:nvSpPr>
        <p:spPr>
          <a:noFill/>
        </p:spPr>
        <p:txBody>
          <a:bodyPr/>
          <a:lstStyle/>
          <a:p>
            <a:pPr defTabSz="908024"/>
            <a:fld id="{ACD11832-148D-4420-A6F3-251847CE9FE9}" type="slidenum">
              <a:rPr lang="ja-JP" altLang="en-US" smtClean="0">
                <a:latin typeface="Arial" pitchFamily="34" charset="0"/>
              </a:rPr>
              <a:pPr defTabSz="908024"/>
              <a:t>15</a:t>
            </a:fld>
            <a:endParaRPr lang="ja-JP" altLang="en-US" dirty="0">
              <a:latin typeface="Arial" pitchFamily="34" charset="0"/>
            </a:endParaRPr>
          </a:p>
        </p:txBody>
      </p:sp>
    </p:spTree>
    <p:extLst>
      <p:ext uri="{BB962C8B-B14F-4D97-AF65-F5344CB8AC3E}">
        <p14:creationId xmlns:p14="http://schemas.microsoft.com/office/powerpoint/2010/main" val="3263001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 1"/>
          <p:cNvSpPr>
            <a:spLocks noGrp="1" noRot="1" noChangeAspect="1" noTextEdit="1"/>
          </p:cNvSpPr>
          <p:nvPr>
            <p:ph type="sldImg"/>
          </p:nvPr>
        </p:nvSpPr>
        <p:spPr>
          <a:ln/>
        </p:spPr>
      </p:sp>
      <p:sp>
        <p:nvSpPr>
          <p:cNvPr id="94211"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94212" name="スライド番号プレースホルダ 3"/>
          <p:cNvSpPr>
            <a:spLocks noGrp="1"/>
          </p:cNvSpPr>
          <p:nvPr>
            <p:ph type="sldNum" sz="quarter" idx="5"/>
          </p:nvPr>
        </p:nvSpPr>
        <p:spPr>
          <a:noFill/>
        </p:spPr>
        <p:txBody>
          <a:bodyPr/>
          <a:lstStyle/>
          <a:p>
            <a:pPr defTabSz="947209"/>
            <a:fld id="{CB2B41C4-7E2F-4506-97BA-1136B0A9C789}" type="slidenum">
              <a:rPr lang="en-US" altLang="ja-JP" smtClean="0">
                <a:ea typeface="ＭＳ Ｐゴシック" charset="-128"/>
              </a:rPr>
              <a:pPr defTabSz="947209"/>
              <a:t>76</a:t>
            </a:fld>
            <a:endParaRPr lang="en-US" altLang="ja-JP" dirty="0">
              <a:ea typeface="ＭＳ Ｐゴシック" charset="-128"/>
            </a:endParaRPr>
          </a:p>
        </p:txBody>
      </p:sp>
    </p:spTree>
    <p:extLst>
      <p:ext uri="{BB962C8B-B14F-4D97-AF65-F5344CB8AC3E}">
        <p14:creationId xmlns:p14="http://schemas.microsoft.com/office/powerpoint/2010/main" val="280969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48495ECD-B484-4AA0-B9D4-DB59F375DE81}" type="slidenum">
              <a:rPr lang="en-US" altLang="ja-JP" smtClean="0"/>
              <a:pPr>
                <a:defRPr/>
              </a:pPr>
              <a:t>77</a:t>
            </a:fld>
            <a:endParaRPr lang="en-US" altLang="ja-JP"/>
          </a:p>
        </p:txBody>
      </p:sp>
    </p:spTree>
    <p:extLst>
      <p:ext uri="{BB962C8B-B14F-4D97-AF65-F5344CB8AC3E}">
        <p14:creationId xmlns:p14="http://schemas.microsoft.com/office/powerpoint/2010/main" val="4052407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スライド イメージ プレースホルダ 1"/>
          <p:cNvSpPr>
            <a:spLocks noGrp="1" noRot="1" noChangeAspect="1" noTextEdit="1"/>
          </p:cNvSpPr>
          <p:nvPr>
            <p:ph type="sldImg"/>
          </p:nvPr>
        </p:nvSpPr>
        <p:spPr>
          <a:ln/>
        </p:spPr>
      </p:sp>
      <p:sp>
        <p:nvSpPr>
          <p:cNvPr id="9728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97284" name="スライド番号プレースホルダ 3"/>
          <p:cNvSpPr>
            <a:spLocks noGrp="1"/>
          </p:cNvSpPr>
          <p:nvPr>
            <p:ph type="sldNum" sz="quarter" idx="5"/>
          </p:nvPr>
        </p:nvSpPr>
        <p:spPr>
          <a:noFill/>
        </p:spPr>
        <p:txBody>
          <a:bodyPr/>
          <a:lstStyle/>
          <a:p>
            <a:pPr defTabSz="907903"/>
            <a:fld id="{25C013D2-4C58-4D55-A2FE-8ECE604227AE}" type="slidenum">
              <a:rPr lang="en-US" altLang="ja-JP" smtClean="0">
                <a:latin typeface="Arial" pitchFamily="34" charset="0"/>
              </a:rPr>
              <a:pPr defTabSz="907903"/>
              <a:t>78</a:t>
            </a:fld>
            <a:endParaRPr lang="en-US" altLang="ja-JP" dirty="0">
              <a:latin typeface="Arial" pitchFamily="34" charset="0"/>
            </a:endParaRPr>
          </a:p>
        </p:txBody>
      </p:sp>
    </p:spTree>
    <p:extLst>
      <p:ext uri="{BB962C8B-B14F-4D97-AF65-F5344CB8AC3E}">
        <p14:creationId xmlns:p14="http://schemas.microsoft.com/office/powerpoint/2010/main" val="2646301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 イメージ プレースホルダ 1"/>
          <p:cNvSpPr>
            <a:spLocks noGrp="1" noRot="1" noChangeAspect="1" noTextEdit="1"/>
          </p:cNvSpPr>
          <p:nvPr>
            <p:ph type="sldImg"/>
          </p:nvPr>
        </p:nvSpPr>
        <p:spPr>
          <a:ln/>
        </p:spPr>
      </p:sp>
      <p:sp>
        <p:nvSpPr>
          <p:cNvPr id="9830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98308" name="スライド番号プレースホルダ 3"/>
          <p:cNvSpPr>
            <a:spLocks noGrp="1"/>
          </p:cNvSpPr>
          <p:nvPr>
            <p:ph type="sldNum" sz="quarter" idx="5"/>
          </p:nvPr>
        </p:nvSpPr>
        <p:spPr>
          <a:noFill/>
        </p:spPr>
        <p:txBody>
          <a:bodyPr/>
          <a:lstStyle/>
          <a:p>
            <a:pPr defTabSz="907903"/>
            <a:fld id="{AD0C4DE6-413D-4ADB-8408-75D98682827A}" type="slidenum">
              <a:rPr lang="en-US" altLang="ja-JP" smtClean="0">
                <a:latin typeface="Arial" pitchFamily="34" charset="0"/>
              </a:rPr>
              <a:pPr defTabSz="907903"/>
              <a:t>79</a:t>
            </a:fld>
            <a:endParaRPr lang="en-US" altLang="ja-JP" dirty="0">
              <a:latin typeface="Arial" pitchFamily="34" charset="0"/>
            </a:endParaRPr>
          </a:p>
        </p:txBody>
      </p:sp>
    </p:spTree>
    <p:extLst>
      <p:ext uri="{BB962C8B-B14F-4D97-AF65-F5344CB8AC3E}">
        <p14:creationId xmlns:p14="http://schemas.microsoft.com/office/powerpoint/2010/main" val="1734914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 イメージ プレースホルダ 1"/>
          <p:cNvSpPr>
            <a:spLocks noGrp="1" noRot="1" noChangeAspect="1" noTextEdit="1"/>
          </p:cNvSpPr>
          <p:nvPr>
            <p:ph type="sldImg"/>
          </p:nvPr>
        </p:nvSpPr>
        <p:spPr>
          <a:ln/>
        </p:spPr>
      </p:sp>
      <p:sp>
        <p:nvSpPr>
          <p:cNvPr id="18227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82276" name="スライド番号プレースホルダ 3"/>
          <p:cNvSpPr>
            <a:spLocks noGrp="1"/>
          </p:cNvSpPr>
          <p:nvPr>
            <p:ph type="sldNum" sz="quarter" idx="5"/>
          </p:nvPr>
        </p:nvSpPr>
        <p:spPr>
          <a:noFill/>
        </p:spPr>
        <p:txBody>
          <a:bodyPr/>
          <a:lstStyle/>
          <a:p>
            <a:pPr defTabSz="907434"/>
            <a:fld id="{C0759102-09D0-4A11-871F-23A56D413F1D}" type="slidenum">
              <a:rPr lang="en-US" altLang="ja-JP" smtClean="0">
                <a:latin typeface="Arial" pitchFamily="34" charset="0"/>
              </a:rPr>
              <a:pPr defTabSz="907434"/>
              <a:t>80</a:t>
            </a:fld>
            <a:endParaRPr lang="en-US" altLang="ja-JP" dirty="0">
              <a:latin typeface="Arial" pitchFamily="34" charset="0"/>
            </a:endParaRPr>
          </a:p>
        </p:txBody>
      </p:sp>
    </p:spTree>
    <p:extLst>
      <p:ext uri="{BB962C8B-B14F-4D97-AF65-F5344CB8AC3E}">
        <p14:creationId xmlns:p14="http://schemas.microsoft.com/office/powerpoint/2010/main" val="3822927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スライド イメージ プレースホルダ 1"/>
          <p:cNvSpPr>
            <a:spLocks noGrp="1" noRot="1" noChangeAspect="1" noTextEdit="1"/>
          </p:cNvSpPr>
          <p:nvPr>
            <p:ph type="sldImg"/>
          </p:nvPr>
        </p:nvSpPr>
        <p:spPr>
          <a:ln/>
        </p:spPr>
      </p:sp>
      <p:sp>
        <p:nvSpPr>
          <p:cNvPr id="18329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83300" name="スライド番号プレースホルダ 3"/>
          <p:cNvSpPr>
            <a:spLocks noGrp="1"/>
          </p:cNvSpPr>
          <p:nvPr>
            <p:ph type="sldNum" sz="quarter" idx="5"/>
          </p:nvPr>
        </p:nvSpPr>
        <p:spPr>
          <a:noFill/>
        </p:spPr>
        <p:txBody>
          <a:bodyPr/>
          <a:lstStyle/>
          <a:p>
            <a:pPr defTabSz="907434"/>
            <a:fld id="{DDDBD21C-4080-49CC-9363-865DDEF01790}" type="slidenum">
              <a:rPr lang="en-US" altLang="ja-JP" smtClean="0">
                <a:latin typeface="Arial" pitchFamily="34" charset="0"/>
              </a:rPr>
              <a:pPr defTabSz="907434"/>
              <a:t>81</a:t>
            </a:fld>
            <a:endParaRPr lang="en-US" altLang="ja-JP" dirty="0">
              <a:latin typeface="Arial" pitchFamily="34" charset="0"/>
            </a:endParaRPr>
          </a:p>
        </p:txBody>
      </p:sp>
    </p:spTree>
    <p:extLst>
      <p:ext uri="{BB962C8B-B14F-4D97-AF65-F5344CB8AC3E}">
        <p14:creationId xmlns:p14="http://schemas.microsoft.com/office/powerpoint/2010/main" val="4158006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スライド イメージ プレースホルダ 1"/>
          <p:cNvSpPr>
            <a:spLocks noGrp="1" noRot="1" noChangeAspect="1" noTextEdit="1"/>
          </p:cNvSpPr>
          <p:nvPr>
            <p:ph type="sldImg"/>
          </p:nvPr>
        </p:nvSpPr>
        <p:spPr>
          <a:ln/>
        </p:spPr>
      </p:sp>
      <p:sp>
        <p:nvSpPr>
          <p:cNvPr id="18432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84324" name="スライド番号プレースホルダ 3"/>
          <p:cNvSpPr>
            <a:spLocks noGrp="1"/>
          </p:cNvSpPr>
          <p:nvPr>
            <p:ph type="sldNum" sz="quarter" idx="5"/>
          </p:nvPr>
        </p:nvSpPr>
        <p:spPr>
          <a:noFill/>
        </p:spPr>
        <p:txBody>
          <a:bodyPr/>
          <a:lstStyle/>
          <a:p>
            <a:pPr defTabSz="907434"/>
            <a:fld id="{92E75C69-BF32-4EBD-AA6D-58C1CECE26CE}" type="slidenum">
              <a:rPr lang="en-US" altLang="ja-JP" smtClean="0">
                <a:latin typeface="Arial" pitchFamily="34" charset="0"/>
              </a:rPr>
              <a:pPr defTabSz="907434"/>
              <a:t>82</a:t>
            </a:fld>
            <a:endParaRPr lang="en-US" altLang="ja-JP" dirty="0">
              <a:latin typeface="Arial" pitchFamily="34" charset="0"/>
            </a:endParaRPr>
          </a:p>
        </p:txBody>
      </p:sp>
    </p:spTree>
    <p:extLst>
      <p:ext uri="{BB962C8B-B14F-4D97-AF65-F5344CB8AC3E}">
        <p14:creationId xmlns:p14="http://schemas.microsoft.com/office/powerpoint/2010/main" val="3880679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スライド イメージ プレースホルダ 1"/>
          <p:cNvSpPr>
            <a:spLocks noGrp="1" noRot="1" noChangeAspect="1" noTextEdit="1"/>
          </p:cNvSpPr>
          <p:nvPr>
            <p:ph type="sldImg"/>
          </p:nvPr>
        </p:nvSpPr>
        <p:spPr>
          <a:ln/>
        </p:spPr>
      </p:sp>
      <p:sp>
        <p:nvSpPr>
          <p:cNvPr id="1617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61796" name="スライド番号プレースホルダ 3"/>
          <p:cNvSpPr>
            <a:spLocks noGrp="1"/>
          </p:cNvSpPr>
          <p:nvPr>
            <p:ph type="sldNum" sz="quarter" idx="5"/>
          </p:nvPr>
        </p:nvSpPr>
        <p:spPr>
          <a:noFill/>
        </p:spPr>
        <p:txBody>
          <a:bodyPr/>
          <a:lstStyle/>
          <a:p>
            <a:pPr defTabSz="947209"/>
            <a:fld id="{BE7DA687-A170-4155-93AB-E2BE425258ED}" type="slidenum">
              <a:rPr lang="en-US" altLang="ja-JP" smtClean="0">
                <a:latin typeface="Arial" pitchFamily="34" charset="0"/>
              </a:rPr>
              <a:pPr defTabSz="947209"/>
              <a:t>85</a:t>
            </a:fld>
            <a:endParaRPr lang="en-US" altLang="ja-JP" dirty="0">
              <a:latin typeface="Arial" pitchFamily="34" charset="0"/>
            </a:endParaRPr>
          </a:p>
        </p:txBody>
      </p:sp>
    </p:spTree>
    <p:extLst>
      <p:ext uri="{BB962C8B-B14F-4D97-AF65-F5344CB8AC3E}">
        <p14:creationId xmlns:p14="http://schemas.microsoft.com/office/powerpoint/2010/main" val="3097251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スライド イメージ プレースホルダ 1"/>
          <p:cNvSpPr>
            <a:spLocks noGrp="1" noRot="1" noChangeAspect="1" noTextEdit="1"/>
          </p:cNvSpPr>
          <p:nvPr>
            <p:ph type="sldImg"/>
          </p:nvPr>
        </p:nvSpPr>
        <p:spPr>
          <a:ln/>
        </p:spPr>
      </p:sp>
      <p:sp>
        <p:nvSpPr>
          <p:cNvPr id="16384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63844" name="スライド番号プレースホルダ 3"/>
          <p:cNvSpPr>
            <a:spLocks noGrp="1"/>
          </p:cNvSpPr>
          <p:nvPr>
            <p:ph type="sldNum" sz="quarter" idx="5"/>
          </p:nvPr>
        </p:nvSpPr>
        <p:spPr>
          <a:noFill/>
        </p:spPr>
        <p:txBody>
          <a:bodyPr/>
          <a:lstStyle/>
          <a:p>
            <a:pPr defTabSz="947209"/>
            <a:fld id="{69FA76E2-0442-45B3-A961-15A93E099C3E}" type="slidenum">
              <a:rPr lang="en-US" altLang="ja-JP" smtClean="0">
                <a:latin typeface="Arial" pitchFamily="34" charset="0"/>
              </a:rPr>
              <a:pPr defTabSz="947209"/>
              <a:t>88</a:t>
            </a:fld>
            <a:endParaRPr lang="en-US" altLang="ja-JP" dirty="0">
              <a:latin typeface="Arial" pitchFamily="34" charset="0"/>
            </a:endParaRPr>
          </a:p>
        </p:txBody>
      </p:sp>
    </p:spTree>
    <p:extLst>
      <p:ext uri="{BB962C8B-B14F-4D97-AF65-F5344CB8AC3E}">
        <p14:creationId xmlns:p14="http://schemas.microsoft.com/office/powerpoint/2010/main" val="2754465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スライド イメージ プレースホルダ 1"/>
          <p:cNvSpPr>
            <a:spLocks noGrp="1" noRot="1" noChangeAspect="1" noTextEdit="1"/>
          </p:cNvSpPr>
          <p:nvPr>
            <p:ph type="sldImg"/>
          </p:nvPr>
        </p:nvSpPr>
        <p:spPr>
          <a:ln/>
        </p:spPr>
      </p:sp>
      <p:sp>
        <p:nvSpPr>
          <p:cNvPr id="140291" name="ノート プレースホルダ 2"/>
          <p:cNvSpPr>
            <a:spLocks noGrp="1"/>
          </p:cNvSpPr>
          <p:nvPr>
            <p:ph type="body" idx="1"/>
          </p:nvPr>
        </p:nvSpPr>
        <p:spPr>
          <a:noFill/>
          <a:ln/>
        </p:spPr>
        <p:txBody>
          <a:bodyPr/>
          <a:lstStyle/>
          <a:p>
            <a:r>
              <a:rPr lang="ja-JP" altLang="en-US">
                <a:latin typeface="Arial" pitchFamily="34" charset="0"/>
              </a:rPr>
              <a:t>車輪とペダルの連動関係</a:t>
            </a:r>
          </a:p>
        </p:txBody>
      </p:sp>
      <p:sp>
        <p:nvSpPr>
          <p:cNvPr id="140292" name="スライド番号プレースホルダ 3"/>
          <p:cNvSpPr>
            <a:spLocks noGrp="1"/>
          </p:cNvSpPr>
          <p:nvPr>
            <p:ph type="sldNum" sz="quarter" idx="5"/>
          </p:nvPr>
        </p:nvSpPr>
        <p:spPr>
          <a:noFill/>
        </p:spPr>
        <p:txBody>
          <a:bodyPr/>
          <a:lstStyle/>
          <a:p>
            <a:pPr defTabSz="945553"/>
            <a:fld id="{B7BC0E72-2A95-43E0-BC7B-89978AD1D24B}" type="slidenum">
              <a:rPr lang="en-US" altLang="ja-JP" smtClean="0">
                <a:latin typeface="Arial" pitchFamily="34" charset="0"/>
              </a:rPr>
              <a:pPr defTabSz="945553"/>
              <a:t>89</a:t>
            </a:fld>
            <a:endParaRPr lang="en-US" altLang="ja-JP" dirty="0">
              <a:latin typeface="Arial" pitchFamily="34" charset="0"/>
            </a:endParaRPr>
          </a:p>
        </p:txBody>
      </p:sp>
    </p:spTree>
    <p:extLst>
      <p:ext uri="{BB962C8B-B14F-4D97-AF65-F5344CB8AC3E}">
        <p14:creationId xmlns:p14="http://schemas.microsoft.com/office/powerpoint/2010/main" val="249546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 イメージ プレースホルダ 1"/>
          <p:cNvSpPr>
            <a:spLocks noGrp="1" noRot="1" noChangeAspect="1" noTextEdit="1"/>
          </p:cNvSpPr>
          <p:nvPr>
            <p:ph type="sldImg"/>
          </p:nvPr>
        </p:nvSpPr>
        <p:spPr>
          <a:ln/>
        </p:spPr>
      </p:sp>
      <p:sp>
        <p:nvSpPr>
          <p:cNvPr id="11264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2644" name="スライド番号プレースホルダ 3"/>
          <p:cNvSpPr>
            <a:spLocks noGrp="1"/>
          </p:cNvSpPr>
          <p:nvPr>
            <p:ph type="sldNum" sz="quarter" idx="5"/>
          </p:nvPr>
        </p:nvSpPr>
        <p:spPr>
          <a:noFill/>
        </p:spPr>
        <p:txBody>
          <a:bodyPr/>
          <a:lstStyle/>
          <a:p>
            <a:pPr defTabSz="908024"/>
            <a:fld id="{E4E9E89A-BD15-4EC5-8A8B-93C8D70D7040}" type="slidenum">
              <a:rPr lang="ja-JP" altLang="en-US" smtClean="0">
                <a:latin typeface="Arial" pitchFamily="34" charset="0"/>
              </a:rPr>
              <a:pPr defTabSz="908024"/>
              <a:t>16</a:t>
            </a:fld>
            <a:endParaRPr lang="ja-JP" altLang="en-US" dirty="0">
              <a:latin typeface="Arial" pitchFamily="34" charset="0"/>
            </a:endParaRPr>
          </a:p>
        </p:txBody>
      </p:sp>
    </p:spTree>
    <p:extLst>
      <p:ext uri="{BB962C8B-B14F-4D97-AF65-F5344CB8AC3E}">
        <p14:creationId xmlns:p14="http://schemas.microsoft.com/office/powerpoint/2010/main" val="2539394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スライド イメージ プレースホルダ 1"/>
          <p:cNvSpPr>
            <a:spLocks noGrp="1" noRot="1" noChangeAspect="1" noTextEdit="1"/>
          </p:cNvSpPr>
          <p:nvPr>
            <p:ph type="sldImg"/>
          </p:nvPr>
        </p:nvSpPr>
        <p:spPr>
          <a:ln/>
        </p:spPr>
      </p:sp>
      <p:sp>
        <p:nvSpPr>
          <p:cNvPr id="16589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65892" name="スライド番号プレースホルダ 3"/>
          <p:cNvSpPr>
            <a:spLocks noGrp="1"/>
          </p:cNvSpPr>
          <p:nvPr>
            <p:ph type="sldNum" sz="quarter" idx="5"/>
          </p:nvPr>
        </p:nvSpPr>
        <p:spPr>
          <a:noFill/>
        </p:spPr>
        <p:txBody>
          <a:bodyPr/>
          <a:lstStyle/>
          <a:p>
            <a:pPr defTabSz="947209"/>
            <a:fld id="{896CE4A7-FF53-4FF9-8647-F4730271F50D}" type="slidenum">
              <a:rPr lang="en-US" altLang="ja-JP" smtClean="0">
                <a:latin typeface="Arial" pitchFamily="34" charset="0"/>
              </a:rPr>
              <a:pPr defTabSz="947209"/>
              <a:t>90</a:t>
            </a:fld>
            <a:endParaRPr lang="en-US" altLang="ja-JP" dirty="0">
              <a:latin typeface="Arial" pitchFamily="34" charset="0"/>
            </a:endParaRPr>
          </a:p>
        </p:txBody>
      </p:sp>
    </p:spTree>
    <p:extLst>
      <p:ext uri="{BB962C8B-B14F-4D97-AF65-F5344CB8AC3E}">
        <p14:creationId xmlns:p14="http://schemas.microsoft.com/office/powerpoint/2010/main" val="11313685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スライド イメージ プレースホルダ 1"/>
          <p:cNvSpPr>
            <a:spLocks noGrp="1" noRot="1" noChangeAspect="1" noTextEdit="1"/>
          </p:cNvSpPr>
          <p:nvPr>
            <p:ph type="sldImg"/>
          </p:nvPr>
        </p:nvSpPr>
        <p:spPr>
          <a:ln/>
        </p:spPr>
      </p:sp>
      <p:sp>
        <p:nvSpPr>
          <p:cNvPr id="19865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98660" name="スライド番号プレースホルダ 3"/>
          <p:cNvSpPr>
            <a:spLocks noGrp="1"/>
          </p:cNvSpPr>
          <p:nvPr>
            <p:ph type="sldNum" sz="quarter" idx="5"/>
          </p:nvPr>
        </p:nvSpPr>
        <p:spPr>
          <a:noFill/>
        </p:spPr>
        <p:txBody>
          <a:bodyPr/>
          <a:lstStyle/>
          <a:p>
            <a:pPr defTabSz="947209"/>
            <a:fld id="{F0594CE2-FD10-4DC8-BCFB-62D4ECFF0701}" type="slidenum">
              <a:rPr lang="en-US" altLang="ja-JP" smtClean="0">
                <a:latin typeface="Arial" pitchFamily="34" charset="0"/>
              </a:rPr>
              <a:pPr defTabSz="947209"/>
              <a:t>91</a:t>
            </a:fld>
            <a:endParaRPr lang="en-US" altLang="ja-JP" dirty="0">
              <a:latin typeface="Arial" pitchFamily="34" charset="0"/>
            </a:endParaRPr>
          </a:p>
        </p:txBody>
      </p:sp>
    </p:spTree>
    <p:extLst>
      <p:ext uri="{BB962C8B-B14F-4D97-AF65-F5344CB8AC3E}">
        <p14:creationId xmlns:p14="http://schemas.microsoft.com/office/powerpoint/2010/main" val="2316586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スライド イメージ プレースホルダ 1"/>
          <p:cNvSpPr>
            <a:spLocks noGrp="1" noRot="1" noChangeAspect="1" noTextEdit="1"/>
          </p:cNvSpPr>
          <p:nvPr>
            <p:ph type="sldImg"/>
          </p:nvPr>
        </p:nvSpPr>
        <p:spPr>
          <a:ln/>
        </p:spPr>
      </p:sp>
      <p:sp>
        <p:nvSpPr>
          <p:cNvPr id="17817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78180" name="スライド番号プレースホルダ 3"/>
          <p:cNvSpPr>
            <a:spLocks noGrp="1"/>
          </p:cNvSpPr>
          <p:nvPr>
            <p:ph type="sldNum" sz="quarter" idx="5"/>
          </p:nvPr>
        </p:nvSpPr>
        <p:spPr>
          <a:noFill/>
        </p:spPr>
        <p:txBody>
          <a:bodyPr/>
          <a:lstStyle/>
          <a:p>
            <a:pPr defTabSz="907434"/>
            <a:fld id="{E1717E3D-4ADD-4280-BA95-3029EB802B8B}" type="slidenum">
              <a:rPr lang="en-US" altLang="ja-JP" smtClean="0">
                <a:latin typeface="Arial" pitchFamily="34" charset="0"/>
              </a:rPr>
              <a:pPr defTabSz="907434"/>
              <a:t>92</a:t>
            </a:fld>
            <a:endParaRPr lang="en-US" altLang="ja-JP" dirty="0">
              <a:latin typeface="Arial" pitchFamily="34" charset="0"/>
            </a:endParaRPr>
          </a:p>
        </p:txBody>
      </p:sp>
    </p:spTree>
    <p:extLst>
      <p:ext uri="{BB962C8B-B14F-4D97-AF65-F5344CB8AC3E}">
        <p14:creationId xmlns:p14="http://schemas.microsoft.com/office/powerpoint/2010/main" val="3922754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スライド イメージ プレースホルダ 1"/>
          <p:cNvSpPr>
            <a:spLocks noGrp="1" noRot="1" noChangeAspect="1" noTextEdit="1"/>
          </p:cNvSpPr>
          <p:nvPr>
            <p:ph type="sldImg"/>
          </p:nvPr>
        </p:nvSpPr>
        <p:spPr>
          <a:ln/>
        </p:spPr>
      </p:sp>
      <p:sp>
        <p:nvSpPr>
          <p:cNvPr id="16691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66916" name="スライド番号プレースホルダ 3"/>
          <p:cNvSpPr>
            <a:spLocks noGrp="1"/>
          </p:cNvSpPr>
          <p:nvPr>
            <p:ph type="sldNum" sz="quarter" idx="5"/>
          </p:nvPr>
        </p:nvSpPr>
        <p:spPr>
          <a:noFill/>
        </p:spPr>
        <p:txBody>
          <a:bodyPr/>
          <a:lstStyle/>
          <a:p>
            <a:pPr defTabSz="907434"/>
            <a:fld id="{F281069E-4983-41C2-8E13-5FF06C644534}" type="slidenum">
              <a:rPr lang="en-US" altLang="ja-JP" smtClean="0">
                <a:latin typeface="Arial" pitchFamily="34" charset="0"/>
              </a:rPr>
              <a:pPr defTabSz="907434"/>
              <a:t>93</a:t>
            </a:fld>
            <a:endParaRPr lang="en-US" altLang="ja-JP" dirty="0">
              <a:latin typeface="Arial" pitchFamily="34" charset="0"/>
            </a:endParaRPr>
          </a:p>
        </p:txBody>
      </p:sp>
    </p:spTree>
    <p:extLst>
      <p:ext uri="{BB962C8B-B14F-4D97-AF65-F5344CB8AC3E}">
        <p14:creationId xmlns:p14="http://schemas.microsoft.com/office/powerpoint/2010/main" val="356500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スライド イメージ プレースホルダ 1"/>
          <p:cNvSpPr>
            <a:spLocks noGrp="1" noRot="1" noChangeAspect="1" noTextEdit="1"/>
          </p:cNvSpPr>
          <p:nvPr>
            <p:ph type="sldImg"/>
          </p:nvPr>
        </p:nvSpPr>
        <p:spPr>
          <a:ln/>
        </p:spPr>
      </p:sp>
      <p:sp>
        <p:nvSpPr>
          <p:cNvPr id="179203"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79204" name="スライド番号プレースホルダ 3"/>
          <p:cNvSpPr>
            <a:spLocks noGrp="1"/>
          </p:cNvSpPr>
          <p:nvPr>
            <p:ph type="sldNum" sz="quarter" idx="5"/>
          </p:nvPr>
        </p:nvSpPr>
        <p:spPr>
          <a:noFill/>
        </p:spPr>
        <p:txBody>
          <a:bodyPr/>
          <a:lstStyle/>
          <a:p>
            <a:pPr defTabSz="907434"/>
            <a:fld id="{5CD9170A-6543-4D55-B24B-79A96520CA49}" type="slidenum">
              <a:rPr lang="en-US" altLang="ja-JP" smtClean="0">
                <a:latin typeface="Arial" pitchFamily="34" charset="0"/>
              </a:rPr>
              <a:pPr defTabSz="907434"/>
              <a:t>94</a:t>
            </a:fld>
            <a:endParaRPr lang="en-US" altLang="ja-JP" dirty="0">
              <a:latin typeface="Arial" pitchFamily="34" charset="0"/>
            </a:endParaRPr>
          </a:p>
        </p:txBody>
      </p:sp>
    </p:spTree>
    <p:extLst>
      <p:ext uri="{BB962C8B-B14F-4D97-AF65-F5344CB8AC3E}">
        <p14:creationId xmlns:p14="http://schemas.microsoft.com/office/powerpoint/2010/main" val="4224946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スライド イメージ プレースホルダ 1"/>
          <p:cNvSpPr>
            <a:spLocks noGrp="1" noRot="1" noChangeAspect="1" noTextEdit="1"/>
          </p:cNvSpPr>
          <p:nvPr>
            <p:ph type="sldImg"/>
          </p:nvPr>
        </p:nvSpPr>
        <p:spPr>
          <a:ln/>
        </p:spPr>
      </p:sp>
      <p:sp>
        <p:nvSpPr>
          <p:cNvPr id="180227"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80228" name="スライド番号プレースホルダ 3"/>
          <p:cNvSpPr>
            <a:spLocks noGrp="1"/>
          </p:cNvSpPr>
          <p:nvPr>
            <p:ph type="sldNum" sz="quarter" idx="5"/>
          </p:nvPr>
        </p:nvSpPr>
        <p:spPr>
          <a:noFill/>
        </p:spPr>
        <p:txBody>
          <a:bodyPr/>
          <a:lstStyle/>
          <a:p>
            <a:pPr defTabSz="907434"/>
            <a:fld id="{29071CFE-CFA7-4CB3-BD6E-3E0A820848AE}" type="slidenum">
              <a:rPr lang="en-US" altLang="ja-JP" smtClean="0">
                <a:latin typeface="Arial" pitchFamily="34" charset="0"/>
              </a:rPr>
              <a:pPr defTabSz="907434"/>
              <a:t>95</a:t>
            </a:fld>
            <a:endParaRPr lang="en-US" altLang="ja-JP" dirty="0">
              <a:latin typeface="Arial" pitchFamily="34" charset="0"/>
            </a:endParaRPr>
          </a:p>
        </p:txBody>
      </p:sp>
    </p:spTree>
    <p:extLst>
      <p:ext uri="{BB962C8B-B14F-4D97-AF65-F5344CB8AC3E}">
        <p14:creationId xmlns:p14="http://schemas.microsoft.com/office/powerpoint/2010/main" val="8203099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スライド イメージ プレースホルダ 1"/>
          <p:cNvSpPr>
            <a:spLocks noGrp="1" noRot="1" noChangeAspect="1" noTextEdit="1"/>
          </p:cNvSpPr>
          <p:nvPr>
            <p:ph type="sldImg"/>
          </p:nvPr>
        </p:nvSpPr>
        <p:spPr>
          <a:ln/>
        </p:spPr>
      </p:sp>
      <p:sp>
        <p:nvSpPr>
          <p:cNvPr id="64515"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64516" name="スライド番号プレースホルダ 3"/>
          <p:cNvSpPr>
            <a:spLocks noGrp="1"/>
          </p:cNvSpPr>
          <p:nvPr>
            <p:ph type="sldNum" sz="quarter" idx="5"/>
          </p:nvPr>
        </p:nvSpPr>
        <p:spPr>
          <a:noFill/>
        </p:spPr>
        <p:txBody>
          <a:bodyPr/>
          <a:lstStyle/>
          <a:p>
            <a:pPr defTabSz="947851"/>
            <a:fld id="{80D4B3FB-4B59-4EAA-958B-6C17E0FA5D8F}" type="slidenum">
              <a:rPr lang="en-US" altLang="ja-JP" smtClean="0">
                <a:ea typeface="ＭＳ Ｐゴシック" charset="-128"/>
              </a:rPr>
              <a:pPr defTabSz="947851"/>
              <a:t>97</a:t>
            </a:fld>
            <a:endParaRPr lang="en-US" altLang="ja-JP">
              <a:ea typeface="ＭＳ Ｐゴシック" charset="-128"/>
            </a:endParaRPr>
          </a:p>
        </p:txBody>
      </p:sp>
    </p:spTree>
    <p:extLst>
      <p:ext uri="{BB962C8B-B14F-4D97-AF65-F5344CB8AC3E}">
        <p14:creationId xmlns:p14="http://schemas.microsoft.com/office/powerpoint/2010/main" val="3174966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 イメージ プレースホルダ 1"/>
          <p:cNvSpPr>
            <a:spLocks noGrp="1" noRot="1" noChangeAspect="1" noTextEdit="1"/>
          </p:cNvSpPr>
          <p:nvPr>
            <p:ph type="sldImg"/>
          </p:nvPr>
        </p:nvSpPr>
        <p:spPr>
          <a:ln/>
        </p:spPr>
      </p:sp>
      <p:sp>
        <p:nvSpPr>
          <p:cNvPr id="11571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5716" name="スライド番号プレースホルダ 3"/>
          <p:cNvSpPr>
            <a:spLocks noGrp="1"/>
          </p:cNvSpPr>
          <p:nvPr>
            <p:ph type="sldNum" sz="quarter" idx="5"/>
          </p:nvPr>
        </p:nvSpPr>
        <p:spPr>
          <a:noFill/>
        </p:spPr>
        <p:txBody>
          <a:bodyPr/>
          <a:lstStyle/>
          <a:p>
            <a:pPr defTabSz="907903"/>
            <a:fld id="{7A36A61A-C04B-4FC5-8678-F3780A3949F3}" type="slidenum">
              <a:rPr lang="en-US" altLang="ja-JP" smtClean="0">
                <a:latin typeface="Arial" pitchFamily="34" charset="0"/>
              </a:rPr>
              <a:pPr defTabSz="907903"/>
              <a:t>102</a:t>
            </a:fld>
            <a:endParaRPr lang="en-US" altLang="ja-JP" dirty="0">
              <a:latin typeface="Arial" pitchFamily="34" charset="0"/>
            </a:endParaRPr>
          </a:p>
        </p:txBody>
      </p:sp>
    </p:spTree>
    <p:extLst>
      <p:ext uri="{BB962C8B-B14F-4D97-AF65-F5344CB8AC3E}">
        <p14:creationId xmlns:p14="http://schemas.microsoft.com/office/powerpoint/2010/main" val="30603230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スライド イメージ プレースホルダ 1"/>
          <p:cNvSpPr>
            <a:spLocks noGrp="1" noRot="1" noChangeAspect="1" noTextEdit="1"/>
          </p:cNvSpPr>
          <p:nvPr>
            <p:ph type="sldImg"/>
          </p:nvPr>
        </p:nvSpPr>
        <p:spPr>
          <a:ln/>
        </p:spPr>
      </p:sp>
      <p:sp>
        <p:nvSpPr>
          <p:cNvPr id="11673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6740" name="スライド番号プレースホルダ 3"/>
          <p:cNvSpPr>
            <a:spLocks noGrp="1"/>
          </p:cNvSpPr>
          <p:nvPr>
            <p:ph type="sldNum" sz="quarter" idx="5"/>
          </p:nvPr>
        </p:nvSpPr>
        <p:spPr>
          <a:noFill/>
        </p:spPr>
        <p:txBody>
          <a:bodyPr/>
          <a:lstStyle/>
          <a:p>
            <a:pPr defTabSz="907903"/>
            <a:fld id="{46F0A74C-95C2-45E6-A0C2-AD221C8262DE}" type="slidenum">
              <a:rPr lang="en-US" altLang="ja-JP" smtClean="0">
                <a:latin typeface="Arial" pitchFamily="34" charset="0"/>
              </a:rPr>
              <a:pPr defTabSz="907903"/>
              <a:t>103</a:t>
            </a:fld>
            <a:endParaRPr lang="en-US" altLang="ja-JP" dirty="0">
              <a:latin typeface="Arial" pitchFamily="34" charset="0"/>
            </a:endParaRPr>
          </a:p>
        </p:txBody>
      </p:sp>
    </p:spTree>
    <p:extLst>
      <p:ext uri="{BB962C8B-B14F-4D97-AF65-F5344CB8AC3E}">
        <p14:creationId xmlns:p14="http://schemas.microsoft.com/office/powerpoint/2010/main" val="2749914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スライド イメージ プレースホルダ 1"/>
          <p:cNvSpPr>
            <a:spLocks noGrp="1" noRot="1" noChangeAspect="1" noTextEdit="1"/>
          </p:cNvSpPr>
          <p:nvPr>
            <p:ph type="sldImg"/>
          </p:nvPr>
        </p:nvSpPr>
        <p:spPr>
          <a:ln/>
        </p:spPr>
      </p:sp>
      <p:sp>
        <p:nvSpPr>
          <p:cNvPr id="116739"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6740" name="スライド番号プレースホルダ 3"/>
          <p:cNvSpPr>
            <a:spLocks noGrp="1"/>
          </p:cNvSpPr>
          <p:nvPr>
            <p:ph type="sldNum" sz="quarter" idx="5"/>
          </p:nvPr>
        </p:nvSpPr>
        <p:spPr>
          <a:noFill/>
        </p:spPr>
        <p:txBody>
          <a:bodyPr/>
          <a:lstStyle/>
          <a:p>
            <a:pPr defTabSz="907903"/>
            <a:fld id="{46F0A74C-95C2-45E6-A0C2-AD221C8262DE}" type="slidenum">
              <a:rPr lang="en-US" altLang="ja-JP" smtClean="0">
                <a:latin typeface="Arial" pitchFamily="34" charset="0"/>
              </a:rPr>
              <a:pPr defTabSz="907903"/>
              <a:t>104</a:t>
            </a:fld>
            <a:endParaRPr lang="en-US" altLang="ja-JP" dirty="0">
              <a:latin typeface="Arial" pitchFamily="34" charset="0"/>
            </a:endParaRPr>
          </a:p>
        </p:txBody>
      </p:sp>
    </p:spTree>
    <p:extLst>
      <p:ext uri="{BB962C8B-B14F-4D97-AF65-F5344CB8AC3E}">
        <p14:creationId xmlns:p14="http://schemas.microsoft.com/office/powerpoint/2010/main" val="2338943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 イメージ プレースホルダ 1"/>
          <p:cNvSpPr>
            <a:spLocks noGrp="1" noRot="1" noChangeAspect="1" noTextEdit="1"/>
          </p:cNvSpPr>
          <p:nvPr>
            <p:ph type="sldImg"/>
          </p:nvPr>
        </p:nvSpPr>
        <p:spPr>
          <a:ln/>
        </p:spPr>
      </p:sp>
      <p:sp>
        <p:nvSpPr>
          <p:cNvPr id="11571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15716" name="スライド番号プレースホルダ 3"/>
          <p:cNvSpPr>
            <a:spLocks noGrp="1"/>
          </p:cNvSpPr>
          <p:nvPr>
            <p:ph type="sldNum" sz="quarter" idx="5"/>
          </p:nvPr>
        </p:nvSpPr>
        <p:spPr>
          <a:noFill/>
        </p:spPr>
        <p:txBody>
          <a:bodyPr/>
          <a:lstStyle/>
          <a:p>
            <a:pPr defTabSz="908024"/>
            <a:fld id="{1FFCD37F-BB97-43E4-9E5B-AD752DF204E1}" type="slidenum">
              <a:rPr lang="en-US" altLang="ja-JP" smtClean="0">
                <a:latin typeface="Arial" pitchFamily="34" charset="0"/>
              </a:rPr>
              <a:pPr defTabSz="908024"/>
              <a:t>17</a:t>
            </a:fld>
            <a:endParaRPr lang="en-US" altLang="ja-JP" dirty="0">
              <a:latin typeface="Arial" pitchFamily="34" charset="0"/>
            </a:endParaRPr>
          </a:p>
        </p:txBody>
      </p:sp>
    </p:spTree>
    <p:extLst>
      <p:ext uri="{BB962C8B-B14F-4D97-AF65-F5344CB8AC3E}">
        <p14:creationId xmlns:p14="http://schemas.microsoft.com/office/powerpoint/2010/main" val="2911028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スライド イメージ プレースホルダ 1"/>
          <p:cNvSpPr>
            <a:spLocks noGrp="1" noRot="1" noChangeAspect="1" noTextEdit="1"/>
          </p:cNvSpPr>
          <p:nvPr>
            <p:ph type="sldImg"/>
          </p:nvPr>
        </p:nvSpPr>
        <p:spPr>
          <a:ln/>
        </p:spPr>
      </p:sp>
      <p:sp>
        <p:nvSpPr>
          <p:cNvPr id="135171"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5172" name="スライド番号プレースホルダ 3"/>
          <p:cNvSpPr>
            <a:spLocks noGrp="1"/>
          </p:cNvSpPr>
          <p:nvPr>
            <p:ph type="sldNum" sz="quarter" idx="5"/>
          </p:nvPr>
        </p:nvSpPr>
        <p:spPr>
          <a:noFill/>
        </p:spPr>
        <p:txBody>
          <a:bodyPr/>
          <a:lstStyle/>
          <a:p>
            <a:pPr defTabSz="948004"/>
            <a:fld id="{22C4F113-7BEE-4E0A-8B52-06D65C316BF7}" type="slidenum">
              <a:rPr lang="en-US" altLang="ja-JP" smtClean="0">
                <a:latin typeface="Arial" pitchFamily="34" charset="0"/>
              </a:rPr>
              <a:pPr defTabSz="948004"/>
              <a:t>105</a:t>
            </a:fld>
            <a:endParaRPr lang="en-US" altLang="ja-JP" dirty="0">
              <a:latin typeface="Arial" pitchFamily="34" charset="0"/>
            </a:endParaRPr>
          </a:p>
        </p:txBody>
      </p:sp>
    </p:spTree>
    <p:extLst>
      <p:ext uri="{BB962C8B-B14F-4D97-AF65-F5344CB8AC3E}">
        <p14:creationId xmlns:p14="http://schemas.microsoft.com/office/powerpoint/2010/main" val="1808656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スライド イメージ プレースホルダ 1"/>
          <p:cNvSpPr>
            <a:spLocks noGrp="1" noRot="1" noChangeAspect="1" noTextEdit="1"/>
          </p:cNvSpPr>
          <p:nvPr>
            <p:ph type="sldImg"/>
          </p:nvPr>
        </p:nvSpPr>
        <p:spPr>
          <a:ln/>
        </p:spPr>
      </p:sp>
      <p:sp>
        <p:nvSpPr>
          <p:cNvPr id="1361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6196" name="スライド番号プレースホルダ 3"/>
          <p:cNvSpPr>
            <a:spLocks noGrp="1"/>
          </p:cNvSpPr>
          <p:nvPr>
            <p:ph type="sldNum" sz="quarter" idx="5"/>
          </p:nvPr>
        </p:nvSpPr>
        <p:spPr>
          <a:noFill/>
        </p:spPr>
        <p:txBody>
          <a:bodyPr/>
          <a:lstStyle/>
          <a:p>
            <a:pPr defTabSz="948004"/>
            <a:fld id="{7FF1A091-E6B8-4748-80A0-2D917C2CB812}" type="slidenum">
              <a:rPr lang="en-US" altLang="ja-JP" smtClean="0">
                <a:latin typeface="Arial" pitchFamily="34" charset="0"/>
              </a:rPr>
              <a:pPr defTabSz="948004"/>
              <a:t>106</a:t>
            </a:fld>
            <a:endParaRPr lang="en-US" altLang="ja-JP" dirty="0">
              <a:latin typeface="Arial" pitchFamily="34" charset="0"/>
            </a:endParaRPr>
          </a:p>
        </p:txBody>
      </p:sp>
    </p:spTree>
    <p:extLst>
      <p:ext uri="{BB962C8B-B14F-4D97-AF65-F5344CB8AC3E}">
        <p14:creationId xmlns:p14="http://schemas.microsoft.com/office/powerpoint/2010/main" val="4107705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スライド イメージ プレースホルダ 1"/>
          <p:cNvSpPr>
            <a:spLocks noGrp="1" noRot="1" noChangeAspect="1" noTextEdit="1"/>
          </p:cNvSpPr>
          <p:nvPr>
            <p:ph type="sldImg"/>
          </p:nvPr>
        </p:nvSpPr>
        <p:spPr>
          <a:ln/>
        </p:spPr>
      </p:sp>
      <p:sp>
        <p:nvSpPr>
          <p:cNvPr id="136195" name="ノート プレースホルダ 2"/>
          <p:cNvSpPr>
            <a:spLocks noGrp="1"/>
          </p:cNvSpPr>
          <p:nvPr>
            <p:ph type="body" idx="1"/>
          </p:nvPr>
        </p:nvSpPr>
        <p:spPr>
          <a:noFill/>
          <a:ln/>
        </p:spPr>
        <p:txBody>
          <a:bodyPr/>
          <a:lstStyle/>
          <a:p>
            <a:endParaRPr lang="ja-JP" altLang="en-US">
              <a:latin typeface="Arial" pitchFamily="34" charset="0"/>
            </a:endParaRPr>
          </a:p>
        </p:txBody>
      </p:sp>
      <p:sp>
        <p:nvSpPr>
          <p:cNvPr id="136196" name="スライド番号プレースホルダ 3"/>
          <p:cNvSpPr>
            <a:spLocks noGrp="1"/>
          </p:cNvSpPr>
          <p:nvPr>
            <p:ph type="sldNum" sz="quarter" idx="5"/>
          </p:nvPr>
        </p:nvSpPr>
        <p:spPr>
          <a:noFill/>
        </p:spPr>
        <p:txBody>
          <a:bodyPr/>
          <a:lstStyle/>
          <a:p>
            <a:pPr defTabSz="948004"/>
            <a:fld id="{7FF1A091-E6B8-4748-80A0-2D917C2CB812}" type="slidenum">
              <a:rPr lang="en-US" altLang="ja-JP" smtClean="0">
                <a:latin typeface="Arial" pitchFamily="34" charset="0"/>
              </a:rPr>
              <a:pPr defTabSz="948004"/>
              <a:t>107</a:t>
            </a:fld>
            <a:endParaRPr lang="en-US" altLang="ja-JP" dirty="0">
              <a:latin typeface="Arial" pitchFamily="34" charset="0"/>
            </a:endParaRPr>
          </a:p>
        </p:txBody>
      </p:sp>
    </p:spTree>
    <p:extLst>
      <p:ext uri="{BB962C8B-B14F-4D97-AF65-F5344CB8AC3E}">
        <p14:creationId xmlns:p14="http://schemas.microsoft.com/office/powerpoint/2010/main" val="221959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2531"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a:p>
        </p:txBody>
      </p:sp>
      <p:sp>
        <p:nvSpPr>
          <p:cNvPr id="4" name="スライド番号プレースホルダ 3"/>
          <p:cNvSpPr>
            <a:spLocks noGrp="1"/>
          </p:cNvSpPr>
          <p:nvPr>
            <p:ph type="sldNum" sz="quarter" idx="5"/>
          </p:nvPr>
        </p:nvSpPr>
        <p:spPr/>
        <p:txBody>
          <a:bodyPr/>
          <a:lstStyle/>
          <a:p>
            <a:pPr>
              <a:defRPr/>
            </a:pPr>
            <a:fld id="{65DAADC1-55B7-4371-B2E4-BE4B630FBD2E}" type="slidenum">
              <a:rPr lang="ja-JP" altLang="en-US" smtClean="0"/>
              <a:pPr>
                <a:defRPr/>
              </a:pPr>
              <a:t>19</a:t>
            </a:fld>
            <a:endParaRPr lang="ja-JP" altLang="en-US"/>
          </a:p>
        </p:txBody>
      </p:sp>
    </p:spTree>
    <p:extLst>
      <p:ext uri="{BB962C8B-B14F-4D97-AF65-F5344CB8AC3E}">
        <p14:creationId xmlns:p14="http://schemas.microsoft.com/office/powerpoint/2010/main" val="346311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 イメージ プレースホルダ 1"/>
          <p:cNvSpPr>
            <a:spLocks noGrp="1" noRot="1" noChangeAspect="1" noTextEdit="1"/>
          </p:cNvSpPr>
          <p:nvPr>
            <p:ph type="sldImg"/>
          </p:nvPr>
        </p:nvSpPr>
        <p:spPr>
          <a:ln/>
        </p:spPr>
      </p:sp>
      <p:sp>
        <p:nvSpPr>
          <p:cNvPr id="63491" name="ノート プレースホルダ 2"/>
          <p:cNvSpPr>
            <a:spLocks noGrp="1"/>
          </p:cNvSpPr>
          <p:nvPr>
            <p:ph type="body" idx="1"/>
          </p:nvPr>
        </p:nvSpPr>
        <p:spPr>
          <a:noFill/>
          <a:ln/>
        </p:spPr>
        <p:txBody>
          <a:bodyPr/>
          <a:lstStyle/>
          <a:p>
            <a:endParaRPr lang="ja-JP" altLang="en-US">
              <a:ea typeface="ＭＳ Ｐ明朝" charset="-128"/>
            </a:endParaRPr>
          </a:p>
        </p:txBody>
      </p:sp>
      <p:sp>
        <p:nvSpPr>
          <p:cNvPr id="63492" name="スライド番号プレースホルダ 3"/>
          <p:cNvSpPr>
            <a:spLocks noGrp="1"/>
          </p:cNvSpPr>
          <p:nvPr>
            <p:ph type="sldNum" sz="quarter" idx="5"/>
          </p:nvPr>
        </p:nvSpPr>
        <p:spPr>
          <a:noFill/>
        </p:spPr>
        <p:txBody>
          <a:bodyPr/>
          <a:lstStyle/>
          <a:p>
            <a:pPr defTabSz="1026800"/>
            <a:fld id="{424E6CAB-FB98-4439-99BC-E2C20496B4A1}" type="slidenum">
              <a:rPr lang="en-US" altLang="ja-JP" smtClean="0">
                <a:ea typeface="ＭＳ Ｐゴシック" charset="-128"/>
              </a:rPr>
              <a:pPr defTabSz="1026800"/>
              <a:t>20</a:t>
            </a:fld>
            <a:endParaRPr lang="en-US" altLang="ja-JP" dirty="0">
              <a:ea typeface="ＭＳ Ｐゴシック" charset="-128"/>
            </a:endParaRPr>
          </a:p>
        </p:txBody>
      </p:sp>
    </p:spTree>
    <p:extLst>
      <p:ext uri="{BB962C8B-B14F-4D97-AF65-F5344CB8AC3E}">
        <p14:creationId xmlns:p14="http://schemas.microsoft.com/office/powerpoint/2010/main" val="3313400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92" name="Rectangle 95"/>
          <p:cNvSpPr>
            <a:spLocks noChangeArrowheads="1"/>
          </p:cNvSpPr>
          <p:nvPr userDrawn="1"/>
        </p:nvSpPr>
        <p:spPr bwMode="auto">
          <a:xfrm>
            <a:off x="827088" y="1844675"/>
            <a:ext cx="7848600" cy="1871663"/>
          </a:xfrm>
          <a:prstGeom prst="rect">
            <a:avLst/>
          </a:prstGeom>
          <a:noFill/>
          <a:ln w="19050">
            <a:solidFill>
              <a:srgbClr val="33CC33"/>
            </a:solidFill>
            <a:miter lim="800000"/>
            <a:headEnd/>
            <a:tailEnd/>
          </a:ln>
          <a:effectLst/>
        </p:spPr>
        <p:txBody>
          <a:bodyPr wrap="none" anchor="ctr"/>
          <a:lstStyle/>
          <a:p>
            <a:pPr>
              <a:defRPr/>
            </a:pPr>
            <a:endParaRPr lang="ja-JP" altLang="en-US"/>
          </a:p>
        </p:txBody>
      </p:sp>
      <p:sp>
        <p:nvSpPr>
          <p:cNvPr id="93" name="Rectangle 96"/>
          <p:cNvSpPr>
            <a:spLocks noChangeArrowheads="1"/>
          </p:cNvSpPr>
          <p:nvPr userDrawn="1"/>
        </p:nvSpPr>
        <p:spPr bwMode="auto">
          <a:xfrm>
            <a:off x="715963" y="1731963"/>
            <a:ext cx="7848600" cy="1871662"/>
          </a:xfrm>
          <a:prstGeom prst="rect">
            <a:avLst/>
          </a:prstGeom>
          <a:noFill/>
          <a:ln w="38100">
            <a:solidFill>
              <a:srgbClr val="006600"/>
            </a:solidFill>
            <a:miter lim="800000"/>
            <a:headEnd/>
            <a:tailEnd/>
          </a:ln>
          <a:effectLst/>
        </p:spPr>
        <p:txBody>
          <a:bodyPr wrap="none" anchor="ctr"/>
          <a:lstStyle/>
          <a:p>
            <a:pPr>
              <a:defRPr/>
            </a:pPr>
            <a:endParaRPr lang="ja-JP" altLang="en-US"/>
          </a:p>
        </p:txBody>
      </p:sp>
      <p:pic>
        <p:nvPicPr>
          <p:cNvPr id="94" name="Picture 97"/>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323850" y="976313"/>
            <a:ext cx="4392613" cy="1300162"/>
          </a:xfrm>
          <a:prstGeom prst="rect">
            <a:avLst/>
          </a:prstGeom>
          <a:noFill/>
          <a:ln w="9525">
            <a:noFill/>
            <a:miter lim="800000"/>
            <a:headEnd/>
            <a:tailEnd/>
          </a:ln>
        </p:spPr>
      </p:pic>
      <p:sp>
        <p:nvSpPr>
          <p:cNvPr id="77914" name="Rectangle 90"/>
          <p:cNvSpPr>
            <a:spLocks noGrp="1" noChangeArrowheads="1"/>
          </p:cNvSpPr>
          <p:nvPr>
            <p:ph type="ctrTitle"/>
          </p:nvPr>
        </p:nvSpPr>
        <p:spPr>
          <a:xfrm>
            <a:off x="990600" y="1828800"/>
            <a:ext cx="7542213" cy="1671638"/>
          </a:xfrm>
        </p:spPr>
        <p:txBody>
          <a:bodyPr/>
          <a:lstStyle>
            <a:lvl1pPr>
              <a:defRPr/>
            </a:lvl1pPr>
          </a:lstStyle>
          <a:p>
            <a:r>
              <a:rPr lang="ja-JP" altLang="en-US"/>
              <a:t>マスタ タイトルの書式設定</a:t>
            </a:r>
          </a:p>
        </p:txBody>
      </p:sp>
      <p:sp>
        <p:nvSpPr>
          <p:cNvPr id="77915" name="Rectangle 91"/>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ja-JP" altLang="en-US"/>
              <a:t>マスタ サブタイトルの書式設定</a:t>
            </a:r>
          </a:p>
        </p:txBody>
      </p:sp>
      <p:sp>
        <p:nvSpPr>
          <p:cNvPr id="95" name="日付プレースホルダ 100"/>
          <p:cNvSpPr>
            <a:spLocks noGrp="1"/>
          </p:cNvSpPr>
          <p:nvPr>
            <p:ph type="dt" sz="half" idx="10"/>
          </p:nvPr>
        </p:nvSpPr>
        <p:spPr/>
        <p:txBody>
          <a:bodyPr/>
          <a:lstStyle>
            <a:lvl1pPr>
              <a:defRPr/>
            </a:lvl1pPr>
          </a:lstStyle>
          <a:p>
            <a:pPr>
              <a:defRPr/>
            </a:pPr>
            <a:fld id="{941B8D40-375A-41C6-8ACE-B179D83B4271}" type="datetime1">
              <a:rPr lang="ja-JP" altLang="en-US" smtClean="0"/>
              <a:t>2019/6/5</a:t>
            </a:fld>
            <a:endParaRPr lang="en-US" altLang="ja-JP"/>
          </a:p>
        </p:txBody>
      </p:sp>
      <p:sp>
        <p:nvSpPr>
          <p:cNvPr id="96" name="スライド番号プレースホルダ 101"/>
          <p:cNvSpPr>
            <a:spLocks noGrp="1"/>
          </p:cNvSpPr>
          <p:nvPr>
            <p:ph type="sldNum" sz="quarter" idx="11"/>
          </p:nvPr>
        </p:nvSpPr>
        <p:spPr/>
        <p:txBody>
          <a:bodyPr/>
          <a:lstStyle>
            <a:lvl1pPr>
              <a:defRPr/>
            </a:lvl1pPr>
          </a:lstStyle>
          <a:p>
            <a:pPr>
              <a:defRPr/>
            </a:pPr>
            <a:fld id="{4BACF9C2-19FA-476E-9BC0-E26249942404}" type="slidenum">
              <a:rPr lang="en-US" altLang="ja-JP"/>
              <a:pPr>
                <a:defRPr/>
              </a:pPr>
              <a:t>‹#›</a:t>
            </a:fld>
            <a:endParaRPr lang="en-US" altLang="ja-JP"/>
          </a:p>
        </p:txBody>
      </p:sp>
      <p:sp>
        <p:nvSpPr>
          <p:cNvPr id="97" name="フッター プレースホルダ 102"/>
          <p:cNvSpPr>
            <a:spLocks noGrp="1"/>
          </p:cNvSpPr>
          <p:nvPr>
            <p:ph type="ftr" sz="quarter" idx="12"/>
          </p:nvPr>
        </p:nvSpPr>
        <p:spPr>
          <a:xfrm>
            <a:off x="2786063" y="6400800"/>
            <a:ext cx="3571875" cy="457200"/>
          </a:xfrm>
        </p:spPr>
        <p:txBody>
          <a:bodyPr/>
          <a:lstStyle>
            <a:lvl1pPr>
              <a:defRPr/>
            </a:lvl1pPr>
          </a:lstStyle>
          <a:p>
            <a:pPr>
              <a:defRPr/>
            </a:pPr>
            <a:r>
              <a:rPr lang="zh-TW" altLang="en-US"/>
              <a:t>知的情報処理論</a:t>
            </a:r>
            <a:endParaRPr lang="en-US" altLang="ja-JP"/>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5477C7F-94AC-4B9C-84DF-F9ED25AC1741}"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1721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4942CA-1357-4467-B3B9-057438E29FC3}"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701971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ABD995-6D01-4139-BE28-A73DAEC029CC}"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8" name="フッター プレースホルダー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9" name="スライド番号プレースホルダー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238129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231D0-8D74-46A2-AEAD-1B2258CDC9F0}"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4" name="フッター プレースホルダー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05042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474AA-24EA-4E65-8614-203AB64FEA17}"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3" name="フッター プレースホルダー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369214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8A626D-8085-463C-9BCF-044809931583}"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86954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C7C8D1-181E-4242-BFF1-22F48B56F5F0}"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556746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2702E9-11E2-423D-A0DE-0724DB74B83C}"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539308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712874-E67F-4F01-A00F-D59C19A03CCE}"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858501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92"/>
          <p:cNvSpPr>
            <a:spLocks noGrp="1" noChangeArrowheads="1"/>
          </p:cNvSpPr>
          <p:nvPr>
            <p:ph type="dt" sz="half" idx="10"/>
          </p:nvPr>
        </p:nvSpPr>
        <p:spPr/>
        <p:txBody>
          <a:bodyPr/>
          <a:lstStyle>
            <a:lvl1pPr>
              <a:defRPr/>
            </a:lvl1pPr>
          </a:lstStyle>
          <a:p>
            <a:pPr>
              <a:defRPr/>
            </a:pPr>
            <a:fld id="{5393B366-CC1E-432A-A9CE-C84CF6AB940E}" type="datetime1">
              <a:rPr lang="ja-JP" altLang="en-US" smtClean="0"/>
              <a:t>2019/6/5</a:t>
            </a:fld>
            <a:endParaRPr lang="en-US" altLang="ja-JP"/>
          </a:p>
        </p:txBody>
      </p:sp>
      <p:sp>
        <p:nvSpPr>
          <p:cNvPr id="5" name="Rectangle 93"/>
          <p:cNvSpPr>
            <a:spLocks noGrp="1" noChangeArrowheads="1"/>
          </p:cNvSpPr>
          <p:nvPr>
            <p:ph type="ftr" sz="quarter" idx="11"/>
          </p:nvPr>
        </p:nvSpPr>
        <p:spPr>
          <a:xfrm>
            <a:off x="2786063" y="6400800"/>
            <a:ext cx="3571875" cy="457200"/>
          </a:xfrm>
        </p:spPr>
        <p:txBody>
          <a:bodyPr/>
          <a:lstStyle>
            <a:lvl1pPr>
              <a:defRPr/>
            </a:lvl1pPr>
          </a:lstStyle>
          <a:p>
            <a:pPr>
              <a:defRPr/>
            </a:pPr>
            <a:r>
              <a:rPr lang="zh-TW" altLang="en-US"/>
              <a:t>知的情報処理論</a:t>
            </a:r>
            <a:endParaRPr lang="en-US" altLang="ja-JP"/>
          </a:p>
        </p:txBody>
      </p:sp>
      <p:sp>
        <p:nvSpPr>
          <p:cNvPr id="6" name="Rectangle 94"/>
          <p:cNvSpPr>
            <a:spLocks noGrp="1" noChangeArrowheads="1"/>
          </p:cNvSpPr>
          <p:nvPr>
            <p:ph type="sldNum" sz="quarter" idx="12"/>
          </p:nvPr>
        </p:nvSpPr>
        <p:spPr/>
        <p:txBody>
          <a:bodyPr/>
          <a:lstStyle>
            <a:lvl1pPr>
              <a:defRPr/>
            </a:lvl1pPr>
          </a:lstStyle>
          <a:p>
            <a:pPr>
              <a:defRPr/>
            </a:pPr>
            <a:fld id="{638FA4C8-5502-40D8-B34B-2941A4348E5C}" type="slidenum">
              <a:rPr lang="en-US" altLang="ja-JP"/>
              <a:pPr>
                <a:defRPr/>
              </a:pPr>
              <a:t>‹#›</a:t>
            </a:fld>
            <a:endParaRPr lang="en-US" altLang="ja-JP"/>
          </a:p>
        </p:txBody>
      </p:sp>
      <p:sp>
        <p:nvSpPr>
          <p:cNvPr id="7" name="Line 95"/>
          <p:cNvSpPr>
            <a:spLocks noChangeShapeType="1"/>
          </p:cNvSpPr>
          <p:nvPr userDrawn="1"/>
        </p:nvSpPr>
        <p:spPr bwMode="auto">
          <a:xfrm>
            <a:off x="38100" y="895350"/>
            <a:ext cx="6300788" cy="0"/>
          </a:xfrm>
          <a:prstGeom prst="line">
            <a:avLst/>
          </a:prstGeom>
          <a:noFill/>
          <a:ln w="38100">
            <a:solidFill>
              <a:srgbClr val="33CC33"/>
            </a:solidFill>
            <a:round/>
            <a:headEnd/>
            <a:tailEnd/>
          </a:ln>
          <a:effectLst/>
        </p:spPr>
        <p:txBody>
          <a:bodyPr/>
          <a:lstStyle/>
          <a:p>
            <a:pPr>
              <a:defRPr/>
            </a:pPr>
            <a:endParaRPr lang="ja-JP" altLang="en-US"/>
          </a:p>
        </p:txBody>
      </p:sp>
      <p:pic>
        <p:nvPicPr>
          <p:cNvPr id="8" name="Picture 96"/>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300788" y="141288"/>
            <a:ext cx="2808287" cy="831850"/>
          </a:xfrm>
          <a:prstGeom prst="rect">
            <a:avLst/>
          </a:prstGeom>
          <a:noFill/>
          <a:ln w="9525">
            <a:noFill/>
            <a:miter lim="800000"/>
            <a:headEnd/>
            <a:tailEnd/>
          </a:ln>
        </p:spPr>
      </p:pic>
      <p:sp>
        <p:nvSpPr>
          <p:cNvPr id="9" name="Line 97"/>
          <p:cNvSpPr>
            <a:spLocks noChangeShapeType="1"/>
          </p:cNvSpPr>
          <p:nvPr userDrawn="1"/>
        </p:nvSpPr>
        <p:spPr bwMode="auto">
          <a:xfrm>
            <a:off x="250825" y="955675"/>
            <a:ext cx="8713788" cy="0"/>
          </a:xfrm>
          <a:prstGeom prst="line">
            <a:avLst/>
          </a:prstGeom>
          <a:noFill/>
          <a:ln w="19050">
            <a:solidFill>
              <a:srgbClr val="33CC33"/>
            </a:solidFill>
            <a:round/>
            <a:headEnd/>
            <a:tailEnd/>
          </a:ln>
          <a:effectLst/>
        </p:spPr>
        <p:txBody>
          <a:bodyPr/>
          <a:lstStyle/>
          <a:p>
            <a:pPr>
              <a:defRPr/>
            </a:pPr>
            <a:endParaRPr lang="ja-JP" altLang="en-US"/>
          </a:p>
        </p:txBody>
      </p:sp>
    </p:spTree>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92"/>
          <p:cNvSpPr>
            <a:spLocks noGrp="1" noChangeArrowheads="1"/>
          </p:cNvSpPr>
          <p:nvPr>
            <p:ph type="dt" sz="half" idx="10"/>
          </p:nvPr>
        </p:nvSpPr>
        <p:spPr>
          <a:ln/>
        </p:spPr>
        <p:txBody>
          <a:bodyPr/>
          <a:lstStyle>
            <a:lvl1pPr>
              <a:defRPr/>
            </a:lvl1pPr>
          </a:lstStyle>
          <a:p>
            <a:pPr>
              <a:defRPr/>
            </a:pPr>
            <a:fld id="{79722F22-2750-4D99-8E57-62096AEA41FA}" type="datetime1">
              <a:rPr lang="ja-JP" altLang="en-US" smtClean="0"/>
              <a:t>2019/6/5</a:t>
            </a:fld>
            <a:endParaRPr lang="en-US" altLang="ja-JP"/>
          </a:p>
        </p:txBody>
      </p:sp>
      <p:sp>
        <p:nvSpPr>
          <p:cNvPr id="5" name="Rectangle 93"/>
          <p:cNvSpPr>
            <a:spLocks noGrp="1" noChangeArrowheads="1"/>
          </p:cNvSpPr>
          <p:nvPr>
            <p:ph type="ftr" sz="quarter" idx="11"/>
          </p:nvPr>
        </p:nvSpPr>
        <p:spPr>
          <a:ln/>
        </p:spPr>
        <p:txBody>
          <a:bodyPr/>
          <a:lstStyle>
            <a:lvl1pPr>
              <a:defRPr/>
            </a:lvl1pPr>
          </a:lstStyle>
          <a:p>
            <a:pPr>
              <a:defRPr/>
            </a:pPr>
            <a:r>
              <a:rPr lang="zh-TW" altLang="en-US"/>
              <a:t>知的情報処理論</a:t>
            </a:r>
            <a:endParaRPr lang="en-US" altLang="ja-JP"/>
          </a:p>
        </p:txBody>
      </p:sp>
      <p:sp>
        <p:nvSpPr>
          <p:cNvPr id="6" name="Rectangle 94"/>
          <p:cNvSpPr>
            <a:spLocks noGrp="1" noChangeArrowheads="1"/>
          </p:cNvSpPr>
          <p:nvPr>
            <p:ph type="sldNum" sz="quarter" idx="12"/>
          </p:nvPr>
        </p:nvSpPr>
        <p:spPr>
          <a:ln/>
        </p:spPr>
        <p:txBody>
          <a:bodyPr/>
          <a:lstStyle>
            <a:lvl1pPr>
              <a:defRPr/>
            </a:lvl1pPr>
          </a:lstStyle>
          <a:p>
            <a:pPr>
              <a:defRPr/>
            </a:pPr>
            <a:fld id="{49622716-21DE-4572-8245-2FA04B599545}" type="slidenum">
              <a:rPr lang="en-US" altLang="ja-JP"/>
              <a:pPr>
                <a:defRPr/>
              </a:pPr>
              <a:t>‹#›</a:t>
            </a:fld>
            <a:endParaRPr lang="en-US" altLang="ja-JP"/>
          </a:p>
        </p:txBody>
      </p:sp>
    </p:spTree>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85800" y="1219200"/>
            <a:ext cx="3810000" cy="4913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219200"/>
            <a:ext cx="3810000" cy="4913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92"/>
          <p:cNvSpPr>
            <a:spLocks noGrp="1" noChangeArrowheads="1"/>
          </p:cNvSpPr>
          <p:nvPr>
            <p:ph type="dt" sz="half" idx="10"/>
          </p:nvPr>
        </p:nvSpPr>
        <p:spPr>
          <a:ln/>
        </p:spPr>
        <p:txBody>
          <a:bodyPr/>
          <a:lstStyle>
            <a:lvl1pPr>
              <a:defRPr/>
            </a:lvl1pPr>
          </a:lstStyle>
          <a:p>
            <a:pPr>
              <a:defRPr/>
            </a:pPr>
            <a:fld id="{C7FB95A7-4A86-40B9-B15F-A6E2844C7F8A}" type="datetime1">
              <a:rPr lang="ja-JP" altLang="en-US" smtClean="0"/>
              <a:t>2019/6/5</a:t>
            </a:fld>
            <a:endParaRPr lang="en-US" altLang="ja-JP"/>
          </a:p>
        </p:txBody>
      </p:sp>
      <p:sp>
        <p:nvSpPr>
          <p:cNvPr id="6" name="Rectangle 93"/>
          <p:cNvSpPr>
            <a:spLocks noGrp="1" noChangeArrowheads="1"/>
          </p:cNvSpPr>
          <p:nvPr>
            <p:ph type="ftr" sz="quarter" idx="11"/>
          </p:nvPr>
        </p:nvSpPr>
        <p:spPr>
          <a:ln/>
        </p:spPr>
        <p:txBody>
          <a:bodyPr/>
          <a:lstStyle>
            <a:lvl1pPr>
              <a:defRPr/>
            </a:lvl1pPr>
          </a:lstStyle>
          <a:p>
            <a:pPr>
              <a:defRPr/>
            </a:pPr>
            <a:r>
              <a:rPr lang="zh-TW" altLang="en-US"/>
              <a:t>知的情報処理論</a:t>
            </a:r>
            <a:endParaRPr lang="en-US" altLang="ja-JP"/>
          </a:p>
        </p:txBody>
      </p:sp>
      <p:sp>
        <p:nvSpPr>
          <p:cNvPr id="7" name="Rectangle 94"/>
          <p:cNvSpPr>
            <a:spLocks noGrp="1" noChangeArrowheads="1"/>
          </p:cNvSpPr>
          <p:nvPr>
            <p:ph type="sldNum" sz="quarter" idx="12"/>
          </p:nvPr>
        </p:nvSpPr>
        <p:spPr>
          <a:ln/>
        </p:spPr>
        <p:txBody>
          <a:bodyPr/>
          <a:lstStyle>
            <a:lvl1pPr>
              <a:defRPr/>
            </a:lvl1pPr>
          </a:lstStyle>
          <a:p>
            <a:pPr>
              <a:defRPr/>
            </a:pPr>
            <a:fld id="{6AB742D9-180F-405F-BE30-99CB9FEDA274}" type="slidenum">
              <a:rPr lang="en-US" altLang="ja-JP"/>
              <a:pPr>
                <a:defRPr/>
              </a:pPr>
              <a:t>‹#›</a:t>
            </a:fld>
            <a:endParaRPr lang="en-US" altLang="ja-JP"/>
          </a:p>
        </p:txBody>
      </p:sp>
      <p:sp>
        <p:nvSpPr>
          <p:cNvPr id="8" name="Line 95"/>
          <p:cNvSpPr>
            <a:spLocks noChangeShapeType="1"/>
          </p:cNvSpPr>
          <p:nvPr userDrawn="1"/>
        </p:nvSpPr>
        <p:spPr bwMode="auto">
          <a:xfrm>
            <a:off x="38100" y="895350"/>
            <a:ext cx="6300788" cy="0"/>
          </a:xfrm>
          <a:prstGeom prst="line">
            <a:avLst/>
          </a:prstGeom>
          <a:noFill/>
          <a:ln w="38100">
            <a:solidFill>
              <a:srgbClr val="33CC33"/>
            </a:solidFill>
            <a:round/>
            <a:headEnd/>
            <a:tailEnd/>
          </a:ln>
          <a:effectLst/>
        </p:spPr>
        <p:txBody>
          <a:bodyPr/>
          <a:lstStyle/>
          <a:p>
            <a:pPr>
              <a:defRPr/>
            </a:pPr>
            <a:endParaRPr lang="ja-JP" altLang="en-US"/>
          </a:p>
        </p:txBody>
      </p:sp>
      <p:pic>
        <p:nvPicPr>
          <p:cNvPr id="9" name="Picture 96"/>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300788" y="141288"/>
            <a:ext cx="2808287" cy="831850"/>
          </a:xfrm>
          <a:prstGeom prst="rect">
            <a:avLst/>
          </a:prstGeom>
          <a:noFill/>
          <a:ln w="9525">
            <a:noFill/>
            <a:miter lim="800000"/>
            <a:headEnd/>
            <a:tailEnd/>
          </a:ln>
        </p:spPr>
      </p:pic>
      <p:sp>
        <p:nvSpPr>
          <p:cNvPr id="10" name="Line 97"/>
          <p:cNvSpPr>
            <a:spLocks noChangeShapeType="1"/>
          </p:cNvSpPr>
          <p:nvPr userDrawn="1"/>
        </p:nvSpPr>
        <p:spPr bwMode="auto">
          <a:xfrm>
            <a:off x="250825" y="955675"/>
            <a:ext cx="8713788" cy="0"/>
          </a:xfrm>
          <a:prstGeom prst="line">
            <a:avLst/>
          </a:prstGeom>
          <a:noFill/>
          <a:ln w="19050">
            <a:solidFill>
              <a:srgbClr val="33CC33"/>
            </a:solidFill>
            <a:round/>
            <a:headEnd/>
            <a:tailEnd/>
          </a:ln>
          <a:effectLst/>
        </p:spPr>
        <p:txBody>
          <a:bodyPr/>
          <a:lstStyle/>
          <a:p>
            <a:pPr>
              <a:defRPr/>
            </a:pPr>
            <a:endParaRPr lang="ja-JP" altLang="en-US"/>
          </a:p>
        </p:txBody>
      </p:sp>
    </p:spTree>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92"/>
          <p:cNvSpPr>
            <a:spLocks noGrp="1" noChangeArrowheads="1"/>
          </p:cNvSpPr>
          <p:nvPr>
            <p:ph type="dt" sz="half" idx="10"/>
          </p:nvPr>
        </p:nvSpPr>
        <p:spPr>
          <a:ln/>
        </p:spPr>
        <p:txBody>
          <a:bodyPr/>
          <a:lstStyle>
            <a:lvl1pPr>
              <a:defRPr/>
            </a:lvl1pPr>
          </a:lstStyle>
          <a:p>
            <a:pPr>
              <a:defRPr/>
            </a:pPr>
            <a:fld id="{D6ED2E23-627E-49AB-AD9D-E0E9C846D9D1}" type="datetime1">
              <a:rPr lang="ja-JP" altLang="en-US" smtClean="0"/>
              <a:t>2019/6/5</a:t>
            </a:fld>
            <a:endParaRPr lang="en-US" altLang="ja-JP"/>
          </a:p>
        </p:txBody>
      </p:sp>
      <p:sp>
        <p:nvSpPr>
          <p:cNvPr id="8" name="Rectangle 93"/>
          <p:cNvSpPr>
            <a:spLocks noGrp="1" noChangeArrowheads="1"/>
          </p:cNvSpPr>
          <p:nvPr>
            <p:ph type="ftr" sz="quarter" idx="11"/>
          </p:nvPr>
        </p:nvSpPr>
        <p:spPr>
          <a:ln/>
        </p:spPr>
        <p:txBody>
          <a:bodyPr/>
          <a:lstStyle>
            <a:lvl1pPr>
              <a:defRPr/>
            </a:lvl1pPr>
          </a:lstStyle>
          <a:p>
            <a:pPr>
              <a:defRPr/>
            </a:pPr>
            <a:r>
              <a:rPr lang="zh-TW" altLang="en-US"/>
              <a:t>知的情報処理論</a:t>
            </a:r>
            <a:endParaRPr lang="en-US" altLang="ja-JP"/>
          </a:p>
        </p:txBody>
      </p:sp>
      <p:sp>
        <p:nvSpPr>
          <p:cNvPr id="9" name="Rectangle 94"/>
          <p:cNvSpPr>
            <a:spLocks noGrp="1" noChangeArrowheads="1"/>
          </p:cNvSpPr>
          <p:nvPr>
            <p:ph type="sldNum" sz="quarter" idx="12"/>
          </p:nvPr>
        </p:nvSpPr>
        <p:spPr>
          <a:ln/>
        </p:spPr>
        <p:txBody>
          <a:bodyPr/>
          <a:lstStyle>
            <a:lvl1pPr>
              <a:defRPr/>
            </a:lvl1pPr>
          </a:lstStyle>
          <a:p>
            <a:pPr>
              <a:defRPr/>
            </a:pPr>
            <a:fld id="{CE961AEF-A46B-4B47-9917-01DDF53B4112}" type="slidenum">
              <a:rPr lang="en-US" altLang="ja-JP"/>
              <a:pPr>
                <a:defRPr/>
              </a:pPr>
              <a:t>‹#›</a:t>
            </a:fld>
            <a:endParaRPr lang="en-US" altLang="ja-JP"/>
          </a:p>
        </p:txBody>
      </p:sp>
      <p:sp>
        <p:nvSpPr>
          <p:cNvPr id="16" name="Line 95"/>
          <p:cNvSpPr>
            <a:spLocks noChangeShapeType="1"/>
          </p:cNvSpPr>
          <p:nvPr userDrawn="1"/>
        </p:nvSpPr>
        <p:spPr bwMode="auto">
          <a:xfrm>
            <a:off x="38100" y="895350"/>
            <a:ext cx="6300788" cy="0"/>
          </a:xfrm>
          <a:prstGeom prst="line">
            <a:avLst/>
          </a:prstGeom>
          <a:noFill/>
          <a:ln w="38100">
            <a:solidFill>
              <a:srgbClr val="33CC33"/>
            </a:solidFill>
            <a:round/>
            <a:headEnd/>
            <a:tailEnd/>
          </a:ln>
          <a:effectLst/>
        </p:spPr>
        <p:txBody>
          <a:bodyPr/>
          <a:lstStyle/>
          <a:p>
            <a:pPr>
              <a:defRPr/>
            </a:pPr>
            <a:endParaRPr lang="ja-JP" altLang="en-US"/>
          </a:p>
        </p:txBody>
      </p:sp>
      <p:pic>
        <p:nvPicPr>
          <p:cNvPr id="17" name="Picture 96"/>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300788" y="141288"/>
            <a:ext cx="2808287" cy="831850"/>
          </a:xfrm>
          <a:prstGeom prst="rect">
            <a:avLst/>
          </a:prstGeom>
          <a:noFill/>
          <a:ln w="9525">
            <a:noFill/>
            <a:miter lim="800000"/>
            <a:headEnd/>
            <a:tailEnd/>
          </a:ln>
        </p:spPr>
      </p:pic>
      <p:sp>
        <p:nvSpPr>
          <p:cNvPr id="18" name="Line 97"/>
          <p:cNvSpPr>
            <a:spLocks noChangeShapeType="1"/>
          </p:cNvSpPr>
          <p:nvPr userDrawn="1"/>
        </p:nvSpPr>
        <p:spPr bwMode="auto">
          <a:xfrm>
            <a:off x="250825" y="955675"/>
            <a:ext cx="8713788" cy="0"/>
          </a:xfrm>
          <a:prstGeom prst="line">
            <a:avLst/>
          </a:prstGeom>
          <a:noFill/>
          <a:ln w="19050">
            <a:solidFill>
              <a:srgbClr val="33CC33"/>
            </a:solidFill>
            <a:round/>
            <a:headEnd/>
            <a:tailEnd/>
          </a:ln>
          <a:effectLst/>
        </p:spPr>
        <p:txBody>
          <a:bodyPr/>
          <a:lstStyle/>
          <a:p>
            <a:pPr>
              <a:defRPr/>
            </a:pPr>
            <a:endParaRPr lang="ja-JP" altLang="en-US"/>
          </a:p>
        </p:txBody>
      </p:sp>
    </p:spTree>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92"/>
          <p:cNvSpPr>
            <a:spLocks noGrp="1" noChangeArrowheads="1"/>
          </p:cNvSpPr>
          <p:nvPr>
            <p:ph type="dt" sz="half" idx="10"/>
          </p:nvPr>
        </p:nvSpPr>
        <p:spPr/>
        <p:txBody>
          <a:bodyPr/>
          <a:lstStyle>
            <a:lvl1pPr>
              <a:defRPr/>
            </a:lvl1pPr>
          </a:lstStyle>
          <a:p>
            <a:pPr>
              <a:defRPr/>
            </a:pPr>
            <a:fld id="{7EBB214C-51AE-4C40-B234-1BBD0CF8D8F5}" type="datetime1">
              <a:rPr lang="ja-JP" altLang="en-US" smtClean="0"/>
              <a:t>2019/6/5</a:t>
            </a:fld>
            <a:endParaRPr lang="en-US" altLang="ja-JP"/>
          </a:p>
        </p:txBody>
      </p:sp>
      <p:sp>
        <p:nvSpPr>
          <p:cNvPr id="4" name="Rectangle 93"/>
          <p:cNvSpPr>
            <a:spLocks noGrp="1" noChangeArrowheads="1"/>
          </p:cNvSpPr>
          <p:nvPr>
            <p:ph type="ftr" sz="quarter" idx="11"/>
          </p:nvPr>
        </p:nvSpPr>
        <p:spPr>
          <a:xfrm>
            <a:off x="2857500" y="6400800"/>
            <a:ext cx="3429000" cy="457200"/>
          </a:xfrm>
        </p:spPr>
        <p:txBody>
          <a:bodyPr/>
          <a:lstStyle>
            <a:lvl1pPr>
              <a:defRPr/>
            </a:lvl1pPr>
          </a:lstStyle>
          <a:p>
            <a:pPr>
              <a:defRPr/>
            </a:pPr>
            <a:r>
              <a:rPr lang="zh-TW" altLang="en-US"/>
              <a:t>知的情報処理論</a:t>
            </a:r>
            <a:endParaRPr lang="en-US" altLang="ja-JP"/>
          </a:p>
        </p:txBody>
      </p:sp>
      <p:sp>
        <p:nvSpPr>
          <p:cNvPr id="5" name="Rectangle 94"/>
          <p:cNvSpPr>
            <a:spLocks noGrp="1" noChangeArrowheads="1"/>
          </p:cNvSpPr>
          <p:nvPr>
            <p:ph type="sldNum" sz="quarter" idx="12"/>
          </p:nvPr>
        </p:nvSpPr>
        <p:spPr/>
        <p:txBody>
          <a:bodyPr/>
          <a:lstStyle>
            <a:lvl1pPr>
              <a:defRPr/>
            </a:lvl1pPr>
          </a:lstStyle>
          <a:p>
            <a:pPr>
              <a:defRPr/>
            </a:pPr>
            <a:fld id="{B89F6E90-3768-4B35-A9A1-38CC8793D079}" type="slidenum">
              <a:rPr lang="en-US" altLang="ja-JP"/>
              <a:pPr>
                <a:defRPr/>
              </a:pPr>
              <a:t>‹#›</a:t>
            </a:fld>
            <a:endParaRPr lang="en-US" altLang="ja-JP"/>
          </a:p>
        </p:txBody>
      </p:sp>
      <p:sp>
        <p:nvSpPr>
          <p:cNvPr id="6" name="Line 95"/>
          <p:cNvSpPr>
            <a:spLocks noChangeShapeType="1"/>
          </p:cNvSpPr>
          <p:nvPr userDrawn="1"/>
        </p:nvSpPr>
        <p:spPr bwMode="auto">
          <a:xfrm>
            <a:off x="38100" y="895350"/>
            <a:ext cx="6300788" cy="0"/>
          </a:xfrm>
          <a:prstGeom prst="line">
            <a:avLst/>
          </a:prstGeom>
          <a:noFill/>
          <a:ln w="38100">
            <a:solidFill>
              <a:srgbClr val="33CC33"/>
            </a:solidFill>
            <a:round/>
            <a:headEnd/>
            <a:tailEnd/>
          </a:ln>
          <a:effectLst/>
        </p:spPr>
        <p:txBody>
          <a:bodyPr/>
          <a:lstStyle/>
          <a:p>
            <a:pPr>
              <a:defRPr/>
            </a:pPr>
            <a:endParaRPr lang="ja-JP" altLang="en-US"/>
          </a:p>
        </p:txBody>
      </p:sp>
      <p:pic>
        <p:nvPicPr>
          <p:cNvPr id="7" name="Picture 96"/>
          <p:cNvPicPr>
            <a:picLocks noChangeAspect="1" noChangeArrowheads="1"/>
          </p:cNvPicPr>
          <p:nvPr userDrawn="1"/>
        </p:nvPicPr>
        <p:blipFill>
          <a:blip r:embed="rId2">
            <a:clrChange>
              <a:clrFrom>
                <a:srgbClr val="FFFFFF"/>
              </a:clrFrom>
              <a:clrTo>
                <a:srgbClr val="FFFFFF">
                  <a:alpha val="0"/>
                </a:srgbClr>
              </a:clrTo>
            </a:clrChange>
          </a:blip>
          <a:srcRect/>
          <a:stretch>
            <a:fillRect/>
          </a:stretch>
        </p:blipFill>
        <p:spPr bwMode="auto">
          <a:xfrm>
            <a:off x="6300788" y="141288"/>
            <a:ext cx="2808287" cy="831850"/>
          </a:xfrm>
          <a:prstGeom prst="rect">
            <a:avLst/>
          </a:prstGeom>
          <a:noFill/>
          <a:ln w="9525">
            <a:noFill/>
            <a:miter lim="800000"/>
            <a:headEnd/>
            <a:tailEnd/>
          </a:ln>
        </p:spPr>
      </p:pic>
      <p:sp>
        <p:nvSpPr>
          <p:cNvPr id="8" name="Line 97"/>
          <p:cNvSpPr>
            <a:spLocks noChangeShapeType="1"/>
          </p:cNvSpPr>
          <p:nvPr userDrawn="1"/>
        </p:nvSpPr>
        <p:spPr bwMode="auto">
          <a:xfrm>
            <a:off x="250825" y="955675"/>
            <a:ext cx="8713788" cy="0"/>
          </a:xfrm>
          <a:prstGeom prst="line">
            <a:avLst/>
          </a:prstGeom>
          <a:noFill/>
          <a:ln w="19050">
            <a:solidFill>
              <a:srgbClr val="33CC33"/>
            </a:solidFill>
            <a:round/>
            <a:headEnd/>
            <a:tailEnd/>
          </a:ln>
          <a:effectLst/>
        </p:spPr>
        <p:txBody>
          <a:bodyPr/>
          <a:lstStyle/>
          <a:p>
            <a:pPr>
              <a:defRPr/>
            </a:pPr>
            <a:endParaRPr lang="ja-JP" altLang="en-US"/>
          </a:p>
        </p:txBody>
      </p:sp>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92"/>
          <p:cNvSpPr>
            <a:spLocks noGrp="1" noChangeArrowheads="1"/>
          </p:cNvSpPr>
          <p:nvPr>
            <p:ph type="dt" sz="half" idx="10"/>
          </p:nvPr>
        </p:nvSpPr>
        <p:spPr/>
        <p:txBody>
          <a:bodyPr/>
          <a:lstStyle>
            <a:lvl1pPr>
              <a:defRPr/>
            </a:lvl1pPr>
          </a:lstStyle>
          <a:p>
            <a:pPr>
              <a:defRPr/>
            </a:pPr>
            <a:fld id="{C63D1148-A740-40C1-9AF9-748ED47E11C9}" type="datetime1">
              <a:rPr lang="ja-JP" altLang="en-US" smtClean="0"/>
              <a:t>2019/6/5</a:t>
            </a:fld>
            <a:endParaRPr lang="en-US" altLang="ja-JP"/>
          </a:p>
        </p:txBody>
      </p:sp>
      <p:sp>
        <p:nvSpPr>
          <p:cNvPr id="3" name="Rectangle 93"/>
          <p:cNvSpPr>
            <a:spLocks noGrp="1" noChangeArrowheads="1"/>
          </p:cNvSpPr>
          <p:nvPr>
            <p:ph type="ftr" sz="quarter" idx="11"/>
          </p:nvPr>
        </p:nvSpPr>
        <p:spPr>
          <a:xfrm>
            <a:off x="2857500" y="6400800"/>
            <a:ext cx="3429000" cy="457200"/>
          </a:xfrm>
        </p:spPr>
        <p:txBody>
          <a:bodyPr/>
          <a:lstStyle>
            <a:lvl1pPr>
              <a:defRPr/>
            </a:lvl1pPr>
          </a:lstStyle>
          <a:p>
            <a:pPr>
              <a:defRPr/>
            </a:pPr>
            <a:r>
              <a:rPr lang="zh-TW" altLang="en-US"/>
              <a:t>知的情報処理論</a:t>
            </a:r>
            <a:endParaRPr lang="en-US" altLang="ja-JP"/>
          </a:p>
        </p:txBody>
      </p:sp>
      <p:sp>
        <p:nvSpPr>
          <p:cNvPr id="4" name="Rectangle 94"/>
          <p:cNvSpPr>
            <a:spLocks noGrp="1" noChangeArrowheads="1"/>
          </p:cNvSpPr>
          <p:nvPr>
            <p:ph type="sldNum" sz="quarter" idx="12"/>
          </p:nvPr>
        </p:nvSpPr>
        <p:spPr/>
        <p:txBody>
          <a:bodyPr/>
          <a:lstStyle>
            <a:lvl1pPr>
              <a:defRPr/>
            </a:lvl1pPr>
          </a:lstStyle>
          <a:p>
            <a:pPr>
              <a:defRPr/>
            </a:pPr>
            <a:fld id="{97972111-D64B-40AF-9A38-A34294CE137D}" type="slidenum">
              <a:rPr lang="en-US" altLang="ja-JP"/>
              <a:pPr>
                <a:defRPr/>
              </a:pPr>
              <a:t>‹#›</a:t>
            </a:fld>
            <a:endParaRPr lang="en-US" altLang="ja-JP"/>
          </a:p>
        </p:txBody>
      </p:sp>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1FBB9E2-60B9-4027-84C1-43F9458FB60A}"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569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7E41F9-179E-4158-B4D0-D6F10D9DED8E}"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67574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90"/>
          <p:cNvSpPr>
            <a:spLocks noGrp="1" noChangeArrowheads="1"/>
          </p:cNvSpPr>
          <p:nvPr>
            <p:ph type="title"/>
          </p:nvPr>
        </p:nvSpPr>
        <p:spPr bwMode="auto">
          <a:xfrm>
            <a:off x="325438" y="146050"/>
            <a:ext cx="5975350"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2052" name="Rectangle 91"/>
          <p:cNvSpPr>
            <a:spLocks noGrp="1" noChangeArrowheads="1"/>
          </p:cNvSpPr>
          <p:nvPr>
            <p:ph type="body" idx="1"/>
          </p:nvPr>
        </p:nvSpPr>
        <p:spPr bwMode="auto">
          <a:xfrm>
            <a:off x="685800" y="1219200"/>
            <a:ext cx="7772400" cy="4913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6892" name="Rectangle 92"/>
          <p:cNvSpPr>
            <a:spLocks noGrp="1" noChangeArrowheads="1"/>
          </p:cNvSpPr>
          <p:nvPr>
            <p:ph type="dt" sz="half" idx="2"/>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ＭＳ Ｐゴシック" pitchFamily="50" charset="-128"/>
              </a:defRPr>
            </a:lvl1pPr>
          </a:lstStyle>
          <a:p>
            <a:pPr>
              <a:defRPr/>
            </a:pPr>
            <a:fld id="{33A105E6-73D4-4A14-8F8C-FBC091D6B270}" type="datetime1">
              <a:rPr lang="ja-JP" altLang="en-US" smtClean="0"/>
              <a:t>2019/6/5</a:t>
            </a:fld>
            <a:endParaRPr lang="en-US" altLang="ja-JP"/>
          </a:p>
        </p:txBody>
      </p:sp>
      <p:sp>
        <p:nvSpPr>
          <p:cNvPr id="76893" name="Rectangle 93"/>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ＭＳ Ｐゴシック" pitchFamily="50" charset="-128"/>
              </a:defRPr>
            </a:lvl1pPr>
          </a:lstStyle>
          <a:p>
            <a:pPr>
              <a:defRPr/>
            </a:pPr>
            <a:r>
              <a:rPr lang="zh-TW" altLang="en-US"/>
              <a:t>知的情報処理論</a:t>
            </a:r>
            <a:endParaRPr lang="en-US" altLang="ja-JP"/>
          </a:p>
        </p:txBody>
      </p:sp>
      <p:sp>
        <p:nvSpPr>
          <p:cNvPr id="76894" name="Rectangle 94"/>
          <p:cNvSpPr>
            <a:spLocks noGrp="1" noChangeArrowheads="1"/>
          </p:cNvSpPr>
          <p:nvPr>
            <p:ph type="sldNum" sz="quarter" idx="4"/>
          </p:nvPr>
        </p:nvSpPr>
        <p:spPr bwMode="auto">
          <a:xfrm>
            <a:off x="71628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ＭＳ Ｐゴシック" pitchFamily="50" charset="-128"/>
              </a:defRPr>
            </a:lvl1pPr>
          </a:lstStyle>
          <a:p>
            <a:pPr>
              <a:defRPr/>
            </a:pPr>
            <a:fld id="{2358B074-BA5C-4601-AA58-3C10B89B9D20}"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43" r:id="rId3"/>
    <p:sldLayoutId id="2147484044" r:id="rId4"/>
    <p:sldLayoutId id="2147484045" r:id="rId5"/>
    <p:sldLayoutId id="2147484052" r:id="rId6"/>
    <p:sldLayoutId id="2147484053" r:id="rId7"/>
  </p:sldLayoutIdLst>
  <p:transition>
    <p:cut/>
  </p:transition>
  <p:hf hdr="0" ftr="0"/>
  <p:txStyles>
    <p:title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p:titleStyle>
    <p:bodyStyle>
      <a:lvl1pPr marL="342900" indent="-342900" algn="l" rtl="0" eaLnBrk="0" fontAlgn="base" hangingPunct="0">
        <a:spcBef>
          <a:spcPct val="20000"/>
        </a:spcBef>
        <a:spcAft>
          <a:spcPct val="0"/>
        </a:spcAft>
        <a:buClr>
          <a:srgbClr val="008000"/>
        </a:buClr>
        <a:buSzPct val="60000"/>
        <a:buFont typeface="Wingdings" pitchFamily="2" charset="2"/>
        <a:buChar char="n"/>
        <a:defRPr kumimoji="1" sz="3200" b="1" u="sng">
          <a:solidFill>
            <a:schemeClr val="tx1"/>
          </a:solidFill>
          <a:latin typeface="+mn-lt"/>
          <a:ea typeface="+mn-ea"/>
          <a:cs typeface="+mn-cs"/>
        </a:defRPr>
      </a:lvl1pPr>
      <a:lvl2pPr marL="742950" indent="-285750" algn="l" rtl="0" eaLnBrk="0" fontAlgn="base" hangingPunct="0">
        <a:spcBef>
          <a:spcPct val="20000"/>
        </a:spcBef>
        <a:spcAft>
          <a:spcPct val="0"/>
        </a:spcAft>
        <a:buClr>
          <a:srgbClr val="99CC00"/>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FFFF00"/>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FFFF99"/>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rgbClr val="FFFF99"/>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rgbClr val="FFFF99"/>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rgbClr val="FFFF99"/>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rgbClr val="FFFF99"/>
        </a:buClr>
        <a:buSzPct val="50000"/>
        <a:buFont typeface="Wingdings" pitchFamily="2" charset="2"/>
        <a:buChar char="n"/>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21EE90-0E66-4440-BD25-4A858D3836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rPr>
              <a:t>知的情報処理論</a:t>
            </a:r>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5199421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hozo.jp/"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qiita.com/ryo-sato/items/87d05021fcc0519e8828"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penjdk.java.ne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notesSlide" Target="../notesSlides/notesSlide37.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9.jpeg"/><Relationship Id="rId5" Type="http://schemas.openxmlformats.org/officeDocument/2006/relationships/hyperlink" Target="http://images.google.co.jp/imgres?imgurl=http://derma.med.osaka-u.ac.jp/derma/hosp.JPEG&amp;imgrefurl=http://derma.med.osaka-u.ac.jp/recruit.html&amp;h=471&amp;w=709&amp;sz=56&amp;tbnid=AA4KuXa3_WQJ:&amp;tbnh=91&amp;tbnw=137&amp;hl=ja&amp;start=7&amp;prev=/images?q=%E5%A4%A7%E9%98%AA%E5%A4%A7%E5%AD%A6&amp;hl=ja&amp;lr=lang_ja&amp;client=firefox-a&amp;rls=org.mozilla:ja-JP:official&amp;sa=N" TargetMode="External"/><Relationship Id="rId10" Type="http://schemas.openxmlformats.org/officeDocument/2006/relationships/image" Target="../media/image63.png"/><Relationship Id="rId4" Type="http://schemas.openxmlformats.org/officeDocument/2006/relationships/image" Target="../media/image58.wmf"/><Relationship Id="rId9" Type="http://schemas.openxmlformats.org/officeDocument/2006/relationships/image" Target="../media/image62.jpe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7.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penjdk.java.net/"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46211" y="1916832"/>
            <a:ext cx="7542213" cy="1671638"/>
          </a:xfrm>
        </p:spPr>
        <p:txBody>
          <a:bodyPr/>
          <a:lstStyle/>
          <a:p>
            <a:pPr algn="ctr" eaLnBrk="1" hangingPunct="1">
              <a:lnSpc>
                <a:spcPct val="100000"/>
              </a:lnSpc>
            </a:pPr>
            <a:r>
              <a:rPr lang="ja-JP" altLang="en-US" sz="4800" dirty="0">
                <a:solidFill>
                  <a:srgbClr val="FF0000"/>
                </a:solidFill>
                <a:ea typeface="HG創英角ｺﾞｼｯｸUB" pitchFamily="49" charset="-128"/>
              </a:rPr>
              <a:t>「法造」</a:t>
            </a:r>
            <a:r>
              <a:rPr lang="ja-JP" altLang="en-US" sz="4800" dirty="0">
                <a:ea typeface="HG創英角ｺﾞｼｯｸUB" pitchFamily="49" charset="-128"/>
              </a:rPr>
              <a:t>を用いた</a:t>
            </a:r>
            <a:br>
              <a:rPr lang="en-US" altLang="ja-JP" sz="4800" dirty="0">
                <a:ea typeface="HG創英角ｺﾞｼｯｸUB" pitchFamily="49" charset="-128"/>
              </a:rPr>
            </a:br>
            <a:r>
              <a:rPr lang="ja-JP" altLang="en-US" sz="4800" dirty="0">
                <a:ea typeface="HG創英角ｺﾞｼｯｸUB" pitchFamily="49" charset="-128"/>
              </a:rPr>
              <a:t>オントロジー構築入門</a:t>
            </a:r>
            <a:endParaRPr lang="ja-JP" altLang="en-US" sz="2800" dirty="0">
              <a:ea typeface="HG創英角ｺﾞｼｯｸUB" pitchFamily="49" charset="-128"/>
            </a:endParaRPr>
          </a:p>
        </p:txBody>
      </p:sp>
      <p:sp>
        <p:nvSpPr>
          <p:cNvPr id="2" name="テキスト ボックス 1">
            <a:extLst>
              <a:ext uri="{FF2B5EF4-FFF2-40B4-BE49-F238E27FC236}">
                <a16:creationId xmlns:a16="http://schemas.microsoft.com/office/drawing/2014/main" id="{D05B804C-6FE4-490D-8598-AA7BB79E8605}"/>
              </a:ext>
            </a:extLst>
          </p:cNvPr>
          <p:cNvSpPr txBox="1"/>
          <p:nvPr/>
        </p:nvSpPr>
        <p:spPr>
          <a:xfrm>
            <a:off x="4788024" y="761501"/>
            <a:ext cx="3877985" cy="830997"/>
          </a:xfrm>
          <a:prstGeom prst="rect">
            <a:avLst/>
          </a:prstGeom>
          <a:noFill/>
        </p:spPr>
        <p:txBody>
          <a:bodyPr wrap="none" rtlCol="0">
            <a:spAutoFit/>
          </a:bodyPr>
          <a:lstStyle/>
          <a:p>
            <a:r>
              <a:rPr lang="en-US" altLang="ja-JP" sz="2400" dirty="0">
                <a:solidFill>
                  <a:srgbClr val="FF0000"/>
                </a:solidFill>
              </a:rPr>
              <a:t>2018</a:t>
            </a:r>
            <a:r>
              <a:rPr lang="ja-JP" altLang="en-US" sz="2400" dirty="0">
                <a:solidFill>
                  <a:srgbClr val="FF0000"/>
                </a:solidFill>
              </a:rPr>
              <a:t>年</a:t>
            </a:r>
            <a:r>
              <a:rPr lang="en-US" altLang="ja-JP" sz="2400" dirty="0">
                <a:solidFill>
                  <a:srgbClr val="FF0000"/>
                </a:solidFill>
              </a:rPr>
              <a:t>5</a:t>
            </a:r>
            <a:r>
              <a:rPr lang="ja-JP" altLang="en-US" sz="2400" dirty="0">
                <a:solidFill>
                  <a:srgbClr val="FF0000"/>
                </a:solidFill>
              </a:rPr>
              <a:t>月</a:t>
            </a:r>
            <a:r>
              <a:rPr lang="en-US" altLang="ja-JP" sz="2400" dirty="0">
                <a:solidFill>
                  <a:srgbClr val="FF0000"/>
                </a:solidFill>
              </a:rPr>
              <a:t>10</a:t>
            </a:r>
            <a:r>
              <a:rPr lang="ja-JP" altLang="en-US" sz="2400" dirty="0">
                <a:solidFill>
                  <a:srgbClr val="FF0000"/>
                </a:solidFill>
              </a:rPr>
              <a:t>日</a:t>
            </a:r>
            <a:endParaRPr lang="en-US" altLang="ja-JP" sz="2400" dirty="0">
              <a:solidFill>
                <a:srgbClr val="FF0000"/>
              </a:solidFill>
            </a:endParaRPr>
          </a:p>
          <a:p>
            <a:r>
              <a:rPr lang="ja-JP" altLang="en-US" sz="2400" dirty="0">
                <a:solidFill>
                  <a:srgbClr val="FF0000"/>
                </a:solidFill>
              </a:rPr>
              <a:t>＠東大病院企画情報運営部</a:t>
            </a:r>
            <a:endParaRPr kumimoji="1" lang="ja-JP" altLang="en-US" sz="2400" dirty="0">
              <a:solidFill>
                <a:srgbClr val="FF0000"/>
              </a:solidFill>
            </a:endParaRPr>
          </a:p>
        </p:txBody>
      </p:sp>
      <p:sp>
        <p:nvSpPr>
          <p:cNvPr id="6" name="サブタイトル 2">
            <a:extLst>
              <a:ext uri="{FF2B5EF4-FFF2-40B4-BE49-F238E27FC236}">
                <a16:creationId xmlns:a16="http://schemas.microsoft.com/office/drawing/2014/main" id="{C44DBDAE-FC84-4535-8364-9D38B1A85032}"/>
              </a:ext>
            </a:extLst>
          </p:cNvPr>
          <p:cNvSpPr>
            <a:spLocks noGrp="1"/>
          </p:cNvSpPr>
          <p:nvPr>
            <p:ph type="subTitle" idx="1"/>
          </p:nvPr>
        </p:nvSpPr>
        <p:spPr>
          <a:xfrm>
            <a:off x="571500" y="4325938"/>
            <a:ext cx="8001000" cy="1752600"/>
          </a:xfrm>
        </p:spPr>
        <p:txBody>
          <a:bodyPr/>
          <a:lstStyle/>
          <a:p>
            <a:r>
              <a:rPr lang="zh-CN" altLang="en-US" sz="2800" u="none" dirty="0">
                <a:solidFill>
                  <a:srgbClr val="0000FF"/>
                </a:solidFill>
              </a:rPr>
              <a:t>大阪</a:t>
            </a:r>
            <a:r>
              <a:rPr lang="ja-JP" altLang="en-US" sz="2800" u="none" dirty="0">
                <a:solidFill>
                  <a:srgbClr val="0000FF"/>
                </a:solidFill>
              </a:rPr>
              <a:t>電気通信大学</a:t>
            </a:r>
            <a:endParaRPr lang="en-US" altLang="ja-JP" sz="2800" u="none" dirty="0">
              <a:solidFill>
                <a:srgbClr val="0000FF"/>
              </a:solidFill>
            </a:endParaRPr>
          </a:p>
          <a:p>
            <a:r>
              <a:rPr lang="ja-JP" altLang="en-US" sz="2800" u="none" dirty="0">
                <a:solidFill>
                  <a:srgbClr val="0000FF"/>
                </a:solidFill>
              </a:rPr>
              <a:t>情報通信工学部　情報工学科</a:t>
            </a:r>
            <a:endParaRPr lang="en-US" altLang="ja-JP" sz="2800" u="none" dirty="0">
              <a:solidFill>
                <a:srgbClr val="0000FF"/>
              </a:solidFill>
            </a:endParaRPr>
          </a:p>
          <a:p>
            <a:r>
              <a:rPr lang="zh-CN" altLang="en-US" sz="3600" u="none" dirty="0"/>
              <a:t>古崎 晃司</a:t>
            </a:r>
            <a:r>
              <a:rPr lang="ja-JP" altLang="en-US" sz="3600" u="none" dirty="0"/>
              <a:t>　</a:t>
            </a:r>
            <a:r>
              <a:rPr lang="zh-CN" altLang="en-US" sz="3600" u="none" dirty="0"/>
              <a:t> </a:t>
            </a:r>
            <a:endParaRPr lang="en-US" altLang="zh-CN" sz="3600" u="none" dirty="0"/>
          </a:p>
          <a:p>
            <a:pPr>
              <a:lnSpc>
                <a:spcPts val="4200"/>
              </a:lnSpc>
            </a:pPr>
            <a:r>
              <a:rPr lang="en-US" altLang="ja-JP" sz="2800" u="none" dirty="0"/>
              <a:t>kozaki@osakac.ac.jp</a:t>
            </a:r>
            <a:endParaRPr lang="en-US" altLang="zh-CN" sz="2800" u="none" dirty="0"/>
          </a:p>
          <a:p>
            <a:pPr>
              <a:lnSpc>
                <a:spcPts val="4200"/>
              </a:lnSpc>
            </a:pPr>
            <a:r>
              <a:rPr lang="ja-JP" altLang="en-US" sz="3600" u="none" dirty="0"/>
              <a:t>　</a:t>
            </a:r>
            <a:endParaRPr lang="en-US" altLang="ja-JP" sz="3600" u="none" dirty="0"/>
          </a:p>
        </p:txBody>
      </p:sp>
    </p:spTree>
    <p:extLst>
      <p:ext uri="{BB962C8B-B14F-4D97-AF65-F5344CB8AC3E}">
        <p14:creationId xmlns:p14="http://schemas.microsoft.com/office/powerpoint/2010/main" val="3357191219"/>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06111-7653-499A-A109-E6C4F7C3903E}"/>
              </a:ext>
            </a:extLst>
          </p:cNvPr>
          <p:cNvSpPr>
            <a:spLocks noGrp="1"/>
          </p:cNvSpPr>
          <p:nvPr>
            <p:ph type="title"/>
          </p:nvPr>
        </p:nvSpPr>
        <p:spPr/>
        <p:txBody>
          <a:bodyPr/>
          <a:lstStyle/>
          <a:p>
            <a:r>
              <a:rPr kumimoji="1" lang="ja-JP" altLang="en-US" dirty="0"/>
              <a:t>「法造」のダウンロード</a:t>
            </a:r>
          </a:p>
        </p:txBody>
      </p:sp>
      <p:sp>
        <p:nvSpPr>
          <p:cNvPr id="3" name="コンテンツ プレースホルダー 2">
            <a:extLst>
              <a:ext uri="{FF2B5EF4-FFF2-40B4-BE49-F238E27FC236}">
                <a16:creationId xmlns:a16="http://schemas.microsoft.com/office/drawing/2014/main" id="{C7EDBAB7-6E49-4E26-AEE4-311BD69A898C}"/>
              </a:ext>
            </a:extLst>
          </p:cNvPr>
          <p:cNvSpPr>
            <a:spLocks noGrp="1"/>
          </p:cNvSpPr>
          <p:nvPr>
            <p:ph idx="1"/>
          </p:nvPr>
        </p:nvSpPr>
        <p:spPr>
          <a:xfrm>
            <a:off x="107504" y="1052736"/>
            <a:ext cx="8888288" cy="5184576"/>
          </a:xfrm>
        </p:spPr>
        <p:txBody>
          <a:bodyPr/>
          <a:lstStyle/>
          <a:p>
            <a:r>
              <a:rPr kumimoji="1" lang="ja-JP" altLang="en-US" dirty="0"/>
              <a:t>ダウンロードサイト</a:t>
            </a:r>
            <a:endParaRPr kumimoji="1" lang="en-US" altLang="ja-JP" dirty="0"/>
          </a:p>
          <a:p>
            <a:pPr lvl="1"/>
            <a:r>
              <a:rPr lang="en-US" altLang="ja-JP" dirty="0">
                <a:hlinkClick r:id="rId2"/>
              </a:rPr>
              <a:t>http://www.hozo.jp</a:t>
            </a:r>
            <a:r>
              <a:rPr lang="ja-JP" altLang="en-US" dirty="0"/>
              <a:t>　</a:t>
            </a:r>
            <a:endParaRPr lang="en-US" altLang="ja-JP" dirty="0"/>
          </a:p>
          <a:p>
            <a:pPr lvl="1"/>
            <a:r>
              <a:rPr lang="ja-JP" altLang="en-US" dirty="0"/>
              <a:t>実行には</a:t>
            </a:r>
            <a:r>
              <a:rPr lang="en-US" altLang="ja-JP" dirty="0"/>
              <a:t>Java</a:t>
            </a:r>
            <a:r>
              <a:rPr lang="ja-JP" altLang="en-US" dirty="0"/>
              <a:t>の実行環境（</a:t>
            </a:r>
            <a:r>
              <a:rPr lang="en-US" altLang="ja-JP" dirty="0"/>
              <a:t>Java8</a:t>
            </a:r>
            <a:r>
              <a:rPr lang="ja-JP" altLang="en-US" dirty="0"/>
              <a:t>以上を推奨）が必要</a:t>
            </a:r>
            <a:endParaRPr lang="en-US" altLang="ja-JP" dirty="0"/>
          </a:p>
          <a:p>
            <a:pPr lvl="2"/>
            <a:r>
              <a:rPr lang="en-US" altLang="ja-JP" dirty="0"/>
              <a:t>※Java</a:t>
            </a:r>
            <a:r>
              <a:rPr lang="ja-JP" altLang="en-US" dirty="0"/>
              <a:t>のインストール確認は，前ページ参照．</a:t>
            </a:r>
            <a:endParaRPr lang="en-US" altLang="ja-JP" dirty="0"/>
          </a:p>
          <a:p>
            <a:r>
              <a:rPr lang="ja-JP" altLang="en-US" dirty="0"/>
              <a:t>起動方法</a:t>
            </a:r>
            <a:endParaRPr lang="en-US" altLang="ja-JP" dirty="0"/>
          </a:p>
          <a:p>
            <a:pPr lvl="1"/>
            <a:r>
              <a:rPr lang="ja-JP" altLang="en-US" dirty="0"/>
              <a:t>ダウンロードした圧縮ファイルを解凍したフォルダで，</a:t>
            </a:r>
            <a:br>
              <a:rPr lang="en-US" altLang="ja-JP" dirty="0"/>
            </a:br>
            <a:r>
              <a:rPr lang="ja-JP" altLang="en-US" dirty="0"/>
              <a:t>以下のいずれかの方法で起動</a:t>
            </a:r>
            <a:endParaRPr lang="en-US" altLang="ja-JP" dirty="0"/>
          </a:p>
          <a:p>
            <a:pPr lvl="1"/>
            <a:r>
              <a:rPr lang="en-US" altLang="ja-JP" dirty="0"/>
              <a:t>(</a:t>
            </a:r>
            <a:r>
              <a:rPr lang="ja-JP" altLang="en-US" dirty="0"/>
              <a:t>１</a:t>
            </a:r>
            <a:r>
              <a:rPr lang="en-US" altLang="ja-JP" dirty="0"/>
              <a:t>)</a:t>
            </a:r>
            <a:r>
              <a:rPr lang="en-US" altLang="ja-JP" dirty="0">
                <a:solidFill>
                  <a:srgbClr val="FF0000"/>
                </a:solidFill>
              </a:rPr>
              <a:t>oe57run.jar</a:t>
            </a:r>
            <a:r>
              <a:rPr lang="ja-JP" altLang="en-US" dirty="0"/>
              <a:t>をダブルクリック</a:t>
            </a:r>
          </a:p>
          <a:p>
            <a:pPr lvl="1"/>
            <a:r>
              <a:rPr lang="en-US" altLang="ja-JP" dirty="0"/>
              <a:t>(2)</a:t>
            </a:r>
            <a:r>
              <a:rPr lang="ja-JP" altLang="en-US" dirty="0"/>
              <a:t>コマンドプロンプト</a:t>
            </a:r>
            <a:r>
              <a:rPr lang="en-US" altLang="ja-JP" dirty="0"/>
              <a:t>/</a:t>
            </a:r>
            <a:r>
              <a:rPr lang="ja-JP" altLang="en-US" dirty="0"/>
              <a:t>ターミナルで，</a:t>
            </a:r>
            <a:br>
              <a:rPr lang="en-US" altLang="ja-JP" dirty="0"/>
            </a:br>
            <a:r>
              <a:rPr lang="en-US" altLang="ja-JP" dirty="0"/>
              <a:t>&gt;</a:t>
            </a:r>
            <a:r>
              <a:rPr lang="en-US" altLang="ja-JP" dirty="0">
                <a:solidFill>
                  <a:srgbClr val="FF0000"/>
                </a:solidFill>
              </a:rPr>
              <a:t>java -jar oe57run.jar</a:t>
            </a:r>
            <a:endParaRPr lang="ja-JP" altLang="en-US" dirty="0">
              <a:solidFill>
                <a:srgbClr val="FF0000"/>
              </a:solidFill>
            </a:endParaRPr>
          </a:p>
          <a:p>
            <a:pPr lvl="1"/>
            <a:r>
              <a:rPr lang="en-US" altLang="ja-JP" dirty="0"/>
              <a:t>(3)</a:t>
            </a:r>
            <a:r>
              <a:rPr lang="en-US" altLang="ja-JP" dirty="0">
                <a:solidFill>
                  <a:srgbClr val="FF0000"/>
                </a:solidFill>
              </a:rPr>
              <a:t>oe5.bat</a:t>
            </a:r>
            <a:r>
              <a:rPr lang="ja-JP" altLang="en-US" dirty="0"/>
              <a:t>をダブルクリック</a:t>
            </a:r>
            <a:r>
              <a:rPr lang="en-US" altLang="ja-JP" dirty="0"/>
              <a:t>【Windows</a:t>
            </a:r>
            <a:r>
              <a:rPr lang="ja-JP" altLang="en-US" dirty="0"/>
              <a:t>のみ</a:t>
            </a:r>
            <a:r>
              <a:rPr lang="en-US" altLang="ja-JP" dirty="0"/>
              <a:t>】</a:t>
            </a:r>
          </a:p>
        </p:txBody>
      </p:sp>
      <p:sp>
        <p:nvSpPr>
          <p:cNvPr id="4" name="日付プレースホルダー 3">
            <a:extLst>
              <a:ext uri="{FF2B5EF4-FFF2-40B4-BE49-F238E27FC236}">
                <a16:creationId xmlns:a16="http://schemas.microsoft.com/office/drawing/2014/main" id="{BDA4B056-6E46-45D1-AD0C-189934ED87E4}"/>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393B366-CC1E-432A-A9CE-C84CF6AB940E}"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5" name="スライド番号プレースホルダー 4">
            <a:extLst>
              <a:ext uri="{FF2B5EF4-FFF2-40B4-BE49-F238E27FC236}">
                <a16:creationId xmlns:a16="http://schemas.microsoft.com/office/drawing/2014/main" id="{98A06F45-57F1-4C93-B65A-763F7434CB3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8FA4C8-5502-40D8-B34B-2941A4348E5C}"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Tree>
    <p:extLst>
      <p:ext uri="{BB962C8B-B14F-4D97-AF65-F5344CB8AC3E}">
        <p14:creationId xmlns:p14="http://schemas.microsoft.com/office/powerpoint/2010/main" val="1395621845"/>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2379486" y="5213063"/>
            <a:ext cx="4248472" cy="304169"/>
          </a:xfrm>
          <a:prstGeom prst="roundRect">
            <a:avLst/>
          </a:prstGeom>
          <a:solidFill>
            <a:srgbClr val="FFFF00"/>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演習のポイント</a:t>
            </a:r>
          </a:p>
        </p:txBody>
      </p:sp>
      <p:sp>
        <p:nvSpPr>
          <p:cNvPr id="3" name="コンテンツ プレースホルダー 2"/>
          <p:cNvSpPr>
            <a:spLocks noGrp="1"/>
          </p:cNvSpPr>
          <p:nvPr>
            <p:ph idx="1"/>
          </p:nvPr>
        </p:nvSpPr>
        <p:spPr>
          <a:xfrm>
            <a:off x="275904" y="1011208"/>
            <a:ext cx="8640960" cy="5586144"/>
          </a:xfrm>
        </p:spPr>
        <p:txBody>
          <a:bodyPr>
            <a:normAutofit fontScale="92500" lnSpcReduction="20000"/>
          </a:bodyPr>
          <a:lstStyle/>
          <a:p>
            <a:r>
              <a:rPr kumimoji="1" lang="ja-JP" altLang="en-US" sz="2800" b="0" u="none" dirty="0">
                <a:solidFill>
                  <a:srgbClr val="008000"/>
                </a:solidFill>
              </a:rPr>
              <a:t>「麺料理」の概念定義</a:t>
            </a:r>
            <a:endParaRPr kumimoji="1" lang="en-US" altLang="ja-JP" sz="2800" b="0" u="none" dirty="0">
              <a:solidFill>
                <a:srgbClr val="008000"/>
              </a:solidFill>
            </a:endParaRPr>
          </a:p>
          <a:p>
            <a:pPr lvl="1"/>
            <a:r>
              <a:rPr kumimoji="1" lang="ja-JP" altLang="en-US" sz="2400" dirty="0"/>
              <a:t>下位概念の分類に必要なスロットを適切に定義できているか？</a:t>
            </a:r>
            <a:endParaRPr kumimoji="1" lang="en-US" altLang="ja-JP" sz="2400" dirty="0"/>
          </a:p>
          <a:p>
            <a:pPr lvl="1"/>
            <a:r>
              <a:rPr lang="ja-JP" altLang="en-US" sz="2400" dirty="0"/>
              <a:t>スロットのクラス制約で参照する概念の階層が，適切に定義できているか？</a:t>
            </a:r>
            <a:endParaRPr kumimoji="1" lang="en-US" altLang="ja-JP" sz="2400" dirty="0"/>
          </a:p>
          <a:p>
            <a:pPr lvl="1"/>
            <a:r>
              <a:rPr lang="ja-JP" altLang="en-US" sz="2400" dirty="0"/>
              <a:t>下位概念の分類観点が統一されているか？</a:t>
            </a:r>
            <a:endParaRPr lang="en-US" altLang="ja-JP" sz="2400" dirty="0"/>
          </a:p>
          <a:p>
            <a:r>
              <a:rPr kumimoji="1" lang="ja-JP" altLang="en-US" sz="2800" b="0" u="none" dirty="0">
                <a:solidFill>
                  <a:srgbClr val="FF0000"/>
                </a:solidFill>
              </a:rPr>
              <a:t>「麺料理」</a:t>
            </a:r>
            <a:r>
              <a:rPr kumimoji="1" lang="ja-JP" altLang="en-US" sz="2800" b="0" u="none" dirty="0">
                <a:solidFill>
                  <a:srgbClr val="008000"/>
                </a:solidFill>
              </a:rPr>
              <a:t>と</a:t>
            </a:r>
            <a:r>
              <a:rPr kumimoji="1" lang="ja-JP" altLang="en-US" sz="2800" b="0" u="none" dirty="0">
                <a:solidFill>
                  <a:srgbClr val="FF0000"/>
                </a:solidFill>
              </a:rPr>
              <a:t>「麺」</a:t>
            </a:r>
            <a:r>
              <a:rPr kumimoji="1" lang="ja-JP" altLang="en-US" sz="2800" b="0" u="none" dirty="0">
                <a:solidFill>
                  <a:srgbClr val="008000"/>
                </a:solidFill>
              </a:rPr>
              <a:t>の区別が出来ているか？</a:t>
            </a:r>
            <a:endParaRPr kumimoji="1" lang="en-US" altLang="ja-JP" sz="2800" b="0" u="none" dirty="0">
              <a:solidFill>
                <a:srgbClr val="008000"/>
              </a:solidFill>
            </a:endParaRPr>
          </a:p>
          <a:p>
            <a:pPr lvl="1"/>
            <a:r>
              <a:rPr lang="ja-JP" altLang="en-US" sz="2400" dirty="0">
                <a:solidFill>
                  <a:srgbClr val="FF0000"/>
                </a:solidFill>
              </a:rPr>
              <a:t>「料理としての麺」</a:t>
            </a:r>
            <a:r>
              <a:rPr lang="ja-JP" altLang="en-US" sz="2400" dirty="0"/>
              <a:t>と</a:t>
            </a:r>
            <a:r>
              <a:rPr lang="ja-JP" altLang="en-US" sz="2400" dirty="0">
                <a:solidFill>
                  <a:srgbClr val="FF0000"/>
                </a:solidFill>
              </a:rPr>
              <a:t>「食材としての麺」</a:t>
            </a:r>
            <a:r>
              <a:rPr lang="ja-JP" altLang="en-US" sz="2400" dirty="0"/>
              <a:t>は異なる．</a:t>
            </a:r>
            <a:endParaRPr lang="en-US" altLang="ja-JP" sz="2400" dirty="0"/>
          </a:p>
          <a:p>
            <a:pPr lvl="1"/>
            <a:r>
              <a:rPr lang="ja-JP" altLang="en-US" sz="2400" dirty="0">
                <a:solidFill>
                  <a:srgbClr val="FF0000"/>
                </a:solidFill>
              </a:rPr>
              <a:t>「料理としての麺」 </a:t>
            </a:r>
            <a:r>
              <a:rPr lang="ja-JP" altLang="en-US" sz="2400" dirty="0"/>
              <a:t>は</a:t>
            </a:r>
            <a:r>
              <a:rPr lang="ja-JP" altLang="en-US" sz="2400" dirty="0">
                <a:solidFill>
                  <a:srgbClr val="0066FF"/>
                </a:solidFill>
              </a:rPr>
              <a:t>“「食材としての麺」を材料（部分）として持つ”</a:t>
            </a:r>
            <a:endParaRPr lang="en-US" altLang="ja-JP" sz="2400" dirty="0">
              <a:solidFill>
                <a:srgbClr val="0066FF"/>
              </a:solidFill>
            </a:endParaRPr>
          </a:p>
          <a:p>
            <a:pPr lvl="1"/>
            <a:r>
              <a:rPr lang="ja-JP" altLang="en-US" sz="2400" dirty="0"/>
              <a:t>自然言語で</a:t>
            </a:r>
            <a:r>
              <a:rPr lang="ja-JP" altLang="en-US" sz="2400" b="1" dirty="0">
                <a:solidFill>
                  <a:srgbClr val="0066FF"/>
                </a:solidFill>
              </a:rPr>
              <a:t>「ラーメン」</a:t>
            </a:r>
            <a:r>
              <a:rPr lang="ja-JP" altLang="en-US" sz="2400" dirty="0"/>
              <a:t>や</a:t>
            </a:r>
            <a:r>
              <a:rPr lang="ja-JP" altLang="en-US" sz="2400" b="1" dirty="0">
                <a:solidFill>
                  <a:srgbClr val="0066FF"/>
                </a:solidFill>
              </a:rPr>
              <a:t>「うどん」</a:t>
            </a:r>
            <a:r>
              <a:rPr lang="ja-JP" altLang="en-US" sz="2400" dirty="0"/>
              <a:t>と言ったときは，</a:t>
            </a:r>
            <a:r>
              <a:rPr lang="ja-JP" altLang="en-US" sz="2400" u="sng" dirty="0">
                <a:solidFill>
                  <a:srgbClr val="FF0000"/>
                </a:solidFill>
              </a:rPr>
              <a:t>両者を区別していない</a:t>
            </a:r>
            <a:r>
              <a:rPr lang="ja-JP" altLang="en-US" sz="2400" dirty="0"/>
              <a:t>．</a:t>
            </a:r>
            <a:endParaRPr lang="en-US" altLang="ja-JP" sz="2400" dirty="0"/>
          </a:p>
          <a:p>
            <a:pPr lvl="1"/>
            <a:r>
              <a:rPr lang="ja-JP" altLang="en-US" sz="2400" b="1" dirty="0">
                <a:solidFill>
                  <a:srgbClr val="0066FF"/>
                </a:solidFill>
              </a:rPr>
              <a:t>「とんこつラーメン」</a:t>
            </a:r>
            <a:r>
              <a:rPr lang="ja-JP" altLang="en-US" sz="2400" dirty="0"/>
              <a:t>や</a:t>
            </a:r>
            <a:r>
              <a:rPr lang="ja-JP" altLang="en-US" sz="2400" b="1" dirty="0">
                <a:solidFill>
                  <a:srgbClr val="0066FF"/>
                </a:solidFill>
              </a:rPr>
              <a:t>「きつねうどん」</a:t>
            </a:r>
            <a:r>
              <a:rPr lang="ja-JP" altLang="en-US" sz="2400" dirty="0"/>
              <a:t>は， </a:t>
            </a:r>
            <a:r>
              <a:rPr lang="ja-JP" altLang="en-US" sz="2400" dirty="0">
                <a:solidFill>
                  <a:srgbClr val="FF0000"/>
                </a:solidFill>
              </a:rPr>
              <a:t>「料理としての麺」 </a:t>
            </a:r>
            <a:r>
              <a:rPr lang="ja-JP" altLang="en-US" sz="2400" dirty="0"/>
              <a:t>を指している．</a:t>
            </a:r>
            <a:endParaRPr lang="en-US" altLang="ja-JP" sz="2400" dirty="0"/>
          </a:p>
          <a:p>
            <a:pPr lvl="2"/>
            <a:r>
              <a:rPr lang="ja-JP" altLang="en-US" sz="2000" dirty="0"/>
              <a:t>それらの</a:t>
            </a:r>
            <a:r>
              <a:rPr lang="ja-JP" altLang="en-US" sz="2000" b="1" u="sng" dirty="0">
                <a:solidFill>
                  <a:srgbClr val="FF0000"/>
                </a:solidFill>
              </a:rPr>
              <a:t>上位概念としての「ラーメン」や「うどん」</a:t>
            </a:r>
            <a:r>
              <a:rPr lang="ja-JP" altLang="en-US" sz="2000" dirty="0"/>
              <a:t>と，</a:t>
            </a:r>
            <a:endParaRPr lang="en-US" altLang="ja-JP" sz="2000" dirty="0"/>
          </a:p>
          <a:p>
            <a:pPr lvl="2"/>
            <a:r>
              <a:rPr lang="ja-JP" altLang="en-US" sz="2000" dirty="0"/>
              <a:t>それらの</a:t>
            </a:r>
            <a:r>
              <a:rPr lang="ja-JP" altLang="en-US" sz="2000" b="1" u="sng" dirty="0">
                <a:solidFill>
                  <a:srgbClr val="FF0000"/>
                </a:solidFill>
              </a:rPr>
              <a:t>部分（材料）としての「ラーメン」や「うどん」</a:t>
            </a:r>
            <a:endParaRPr lang="en-US" altLang="ja-JP" sz="2000" b="1" u="sng" dirty="0">
              <a:solidFill>
                <a:srgbClr val="FF0000"/>
              </a:solidFill>
            </a:endParaRPr>
          </a:p>
          <a:p>
            <a:pPr marL="914400" lvl="2" indent="0">
              <a:buNone/>
            </a:pPr>
            <a:r>
              <a:rPr lang="ja-JP" altLang="en-US" sz="2000" dirty="0"/>
              <a:t>を考えると，それぞれ別の概念であることが分かる．</a:t>
            </a:r>
            <a:endParaRPr lang="en-US" altLang="ja-JP" sz="2000" dirty="0"/>
          </a:p>
          <a:p>
            <a:pPr lvl="1"/>
            <a:r>
              <a:rPr kumimoji="1" lang="ja-JP" altLang="en-US" sz="2400" b="0" u="none" dirty="0"/>
              <a:t>このような，</a:t>
            </a:r>
            <a:r>
              <a:rPr kumimoji="1" lang="ja-JP" altLang="en-US" sz="2400" b="1" u="none" dirty="0">
                <a:solidFill>
                  <a:srgbClr val="FF0000"/>
                </a:solidFill>
              </a:rPr>
              <a:t>自然言語では混同されている概念を適切に区別</a:t>
            </a:r>
            <a:r>
              <a:rPr kumimoji="1" lang="ja-JP" altLang="en-US" sz="2400" b="0" u="none" dirty="0"/>
              <a:t>することが，オントロジー構築で重要な考え方．</a:t>
            </a:r>
            <a:endParaRPr kumimoji="1" lang="en-US" altLang="ja-JP" sz="2400" b="0" u="none" dirty="0"/>
          </a:p>
          <a:p>
            <a:pPr lvl="1"/>
            <a:endParaRPr kumimoji="1" lang="ja-JP" altLang="en-US" sz="2400" dirty="0"/>
          </a:p>
        </p:txBody>
      </p:sp>
      <p:sp>
        <p:nvSpPr>
          <p:cNvPr id="4" name="日付プレースホルダー 3"/>
          <p:cNvSpPr>
            <a:spLocks noGrp="1"/>
          </p:cNvSpPr>
          <p:nvPr>
            <p:ph type="dt" sz="half" idx="10"/>
          </p:nvPr>
        </p:nvSpPr>
        <p:spPr/>
        <p:txBody>
          <a:bodyPr/>
          <a:lstStyle/>
          <a:p>
            <a:pPr>
              <a:defRPr/>
            </a:pPr>
            <a:fld id="{00EC9122-D13E-4F09-AF47-8689E16AD558}"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100</a:t>
            </a:fld>
            <a:endParaRPr lang="en-US" altLang="ja-JP"/>
          </a:p>
        </p:txBody>
      </p:sp>
      <p:sp>
        <p:nvSpPr>
          <p:cNvPr id="7" name="四角形吹き出し 6"/>
          <p:cNvSpPr/>
          <p:nvPr/>
        </p:nvSpPr>
        <p:spPr>
          <a:xfrm>
            <a:off x="6876256" y="5077929"/>
            <a:ext cx="1967931" cy="439303"/>
          </a:xfrm>
          <a:prstGeom prst="wedgeRectCallout">
            <a:avLst>
              <a:gd name="adj1" fmla="val -62850"/>
              <a:gd name="adj2" fmla="val -472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400" b="1" dirty="0">
                <a:solidFill>
                  <a:srgbClr val="FF0000"/>
                </a:solidFill>
              </a:rPr>
              <a:t>ロール</a:t>
            </a:r>
            <a:r>
              <a:rPr kumimoji="1" lang="ja-JP" altLang="en-US" sz="2400" dirty="0"/>
              <a:t>と呼ぶ</a:t>
            </a:r>
          </a:p>
        </p:txBody>
      </p:sp>
      <p:sp>
        <p:nvSpPr>
          <p:cNvPr id="9" name="タイトル 1">
            <a:extLst>
              <a:ext uri="{FF2B5EF4-FFF2-40B4-BE49-F238E27FC236}">
                <a16:creationId xmlns:a16="http://schemas.microsoft.com/office/drawing/2014/main" id="{78496FC9-9F6D-4BF8-A36B-F0182C4B648B}"/>
              </a:ext>
            </a:extLst>
          </p:cNvPr>
          <p:cNvSpPr txBox="1">
            <a:spLocks/>
          </p:cNvSpPr>
          <p:nvPr/>
        </p:nvSpPr>
        <p:spPr bwMode="auto">
          <a:xfrm>
            <a:off x="5670553" y="118269"/>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麺料理（仮）</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99464010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down)">
                                      <p:cBhvr>
                                        <p:cTn id="55" dur="500"/>
                                        <p:tgtEl>
                                          <p:spTgt spid="3">
                                            <p:txEl>
                                              <p:pRg st="10" end="10"/>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down)">
                                      <p:cBhvr>
                                        <p:cTn id="58" dur="500"/>
                                        <p:tgtEl>
                                          <p:spTgt spid="3">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wipe(down)">
                                      <p:cBhvr>
                                        <p:cTn id="63" dur="500"/>
                                        <p:tgtEl>
                                          <p:spTgt spid="3">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additive="base">
                                        <p:cTn id="68" dur="500" fill="hold"/>
                                        <p:tgtEl>
                                          <p:spTgt spid="8"/>
                                        </p:tgtEl>
                                        <p:attrNameLst>
                                          <p:attrName>ppt_x</p:attrName>
                                        </p:attrNameLst>
                                      </p:cBhvr>
                                      <p:tavLst>
                                        <p:tav tm="0">
                                          <p:val>
                                            <p:strVal val="#ppt_x"/>
                                          </p:val>
                                        </p:tav>
                                        <p:tav tm="100000">
                                          <p:val>
                                            <p:strVal val="#ppt_x"/>
                                          </p:val>
                                        </p:tav>
                                      </p:tavLst>
                                    </p:anim>
                                    <p:anim calcmode="lin" valueType="num">
                                      <p:cBhvr additive="base">
                                        <p:cTn id="69" dur="500" fill="hold"/>
                                        <p:tgtEl>
                                          <p:spTgt spid="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200" dirty="0"/>
              <a:t>麺料理の部分（材料）としての麺</a:t>
            </a:r>
          </a:p>
        </p:txBody>
      </p:sp>
      <p:sp>
        <p:nvSpPr>
          <p:cNvPr id="3" name="コンテンツ プレースホルダー 2"/>
          <p:cNvSpPr>
            <a:spLocks noGrp="1"/>
          </p:cNvSpPr>
          <p:nvPr>
            <p:ph idx="1"/>
          </p:nvPr>
        </p:nvSpPr>
        <p:spPr>
          <a:xfrm>
            <a:off x="251520" y="1124744"/>
            <a:ext cx="8712968" cy="5256584"/>
          </a:xfrm>
        </p:spPr>
        <p:txBody>
          <a:bodyPr>
            <a:normAutofit fontScale="92500" lnSpcReduction="10000"/>
          </a:bodyPr>
          <a:lstStyle/>
          <a:p>
            <a:r>
              <a:rPr lang="ja-JP" altLang="en-US" sz="2800" dirty="0"/>
              <a:t>部分（材料）としての「ラーメン」や「うどん」のクラス制約</a:t>
            </a:r>
            <a:endParaRPr lang="en-US" altLang="ja-JP" sz="2800" dirty="0"/>
          </a:p>
          <a:p>
            <a:pPr lvl="1"/>
            <a:r>
              <a:rPr lang="ja-JP" altLang="en-US" sz="2400" dirty="0"/>
              <a:t>小麦粉，そば粉などの「粉」？</a:t>
            </a:r>
            <a:endParaRPr lang="en-US" altLang="ja-JP" sz="2400" dirty="0"/>
          </a:p>
          <a:p>
            <a:pPr lvl="1"/>
            <a:r>
              <a:rPr lang="ja-JP" altLang="en-US" sz="2400" dirty="0"/>
              <a:t>（食材としての）「中華麺」，「そば」，などの「麺」を別の概念として定義する？</a:t>
            </a:r>
            <a:endParaRPr lang="en-US" altLang="ja-JP" sz="2400" dirty="0"/>
          </a:p>
          <a:p>
            <a:r>
              <a:rPr lang="ja-JP" altLang="en-US" sz="2800" dirty="0"/>
              <a:t>考え方のポイント</a:t>
            </a:r>
            <a:endParaRPr lang="en-US" altLang="ja-JP" sz="2800" dirty="0"/>
          </a:p>
          <a:p>
            <a:pPr lvl="1"/>
            <a:r>
              <a:rPr lang="ja-JP" altLang="en-US" sz="2400" dirty="0"/>
              <a:t>（食材としての）「中華麺」，「そば」，などの「麺」は，（料理としての）「ラーメン」や「そば」の</a:t>
            </a:r>
            <a:r>
              <a:rPr lang="ja-JP" altLang="en-US" sz="2400" u="sng" dirty="0">
                <a:solidFill>
                  <a:srgbClr val="FF0000"/>
                </a:solidFill>
              </a:rPr>
              <a:t>部分にならなくても，独立して存在することが出来る</a:t>
            </a:r>
            <a:r>
              <a:rPr lang="ja-JP" altLang="en-US" sz="2400" dirty="0"/>
              <a:t>．＝</a:t>
            </a:r>
            <a:r>
              <a:rPr lang="ja-JP" altLang="en-US" sz="2400" dirty="0">
                <a:solidFill>
                  <a:srgbClr val="0066FF"/>
                </a:solidFill>
              </a:rPr>
              <a:t>コンテキストに独立して存在可能</a:t>
            </a:r>
            <a:endParaRPr lang="en-US" altLang="ja-JP" sz="2400" dirty="0">
              <a:solidFill>
                <a:srgbClr val="0066FF"/>
              </a:solidFill>
            </a:endParaRPr>
          </a:p>
          <a:p>
            <a:pPr lvl="2"/>
            <a:r>
              <a:rPr lang="en-US" altLang="ja-JP" sz="2000" dirty="0"/>
              <a:t>Cf.</a:t>
            </a:r>
            <a:r>
              <a:rPr lang="ja-JP" altLang="en-US" sz="2000" dirty="0"/>
              <a:t>　「揚げ物」の「衣」は，「揚げ物」の部分としてしか存在できない．</a:t>
            </a:r>
            <a:endParaRPr lang="en-US" altLang="ja-JP" sz="2000" dirty="0"/>
          </a:p>
          <a:p>
            <a:pPr marL="914400" lvl="2" indent="0">
              <a:buNone/>
            </a:pPr>
            <a:r>
              <a:rPr lang="ja-JP" altLang="en-US" sz="2000" dirty="0"/>
              <a:t>（揚げ物をバラバラにして，衣を残した場合であっても，過去に一度，「揚げ物の部分」と存在することが必須）</a:t>
            </a:r>
            <a:endParaRPr lang="en-US" altLang="ja-JP" sz="2000" dirty="0"/>
          </a:p>
          <a:p>
            <a:pPr lvl="1"/>
            <a:r>
              <a:rPr lang="ja-JP" altLang="en-US" sz="2400" dirty="0"/>
              <a:t>「中華麺」は，「ラーメン」以外の料理（例えば「焼きそば」）の材料（部分）となることがある．＝</a:t>
            </a:r>
            <a:r>
              <a:rPr lang="ja-JP" altLang="en-US" sz="2400" dirty="0">
                <a:solidFill>
                  <a:srgbClr val="0066FF"/>
                </a:solidFill>
              </a:rPr>
              <a:t>複数概念から参照される</a:t>
            </a:r>
            <a:endParaRPr lang="en-US" altLang="ja-JP" sz="2400" dirty="0">
              <a:solidFill>
                <a:srgbClr val="0066FF"/>
              </a:solidFill>
            </a:endParaRPr>
          </a:p>
          <a:p>
            <a:pPr marL="457200" lvl="1" indent="0">
              <a:buNone/>
            </a:pPr>
            <a:r>
              <a:rPr lang="ja-JP" altLang="en-US" sz="2400" b="1" i="1" dirty="0">
                <a:solidFill>
                  <a:srgbClr val="FF0000"/>
                </a:solidFill>
              </a:rPr>
              <a:t>→これらの条件を満たす場合は，別の概念として定義した方が良い．</a:t>
            </a:r>
            <a:endParaRPr lang="en-US" altLang="ja-JP" b="1" i="1" dirty="0">
              <a:solidFill>
                <a:srgbClr val="FF0000"/>
              </a:solidFill>
            </a:endParaRPr>
          </a:p>
          <a:p>
            <a:pPr lvl="1"/>
            <a:endParaRPr lang="en-US" altLang="ja-JP" sz="2400" dirty="0"/>
          </a:p>
          <a:p>
            <a:endParaRPr lang="ja-JP" altLang="en-US" sz="2800" dirty="0"/>
          </a:p>
          <a:p>
            <a:endParaRPr kumimoji="1" lang="ja-JP" altLang="en-US" sz="2800" dirty="0"/>
          </a:p>
        </p:txBody>
      </p:sp>
      <p:sp>
        <p:nvSpPr>
          <p:cNvPr id="4" name="日付プレースホルダー 3"/>
          <p:cNvSpPr>
            <a:spLocks noGrp="1"/>
          </p:cNvSpPr>
          <p:nvPr>
            <p:ph type="dt" sz="half" idx="10"/>
          </p:nvPr>
        </p:nvSpPr>
        <p:spPr/>
        <p:txBody>
          <a:bodyPr/>
          <a:lstStyle/>
          <a:p>
            <a:pPr>
              <a:defRPr/>
            </a:pPr>
            <a:fld id="{27B27032-0C39-41B4-A990-062A8BA7A098}"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101</a:t>
            </a:fld>
            <a:endParaRPr lang="en-US" altLang="ja-JP"/>
          </a:p>
        </p:txBody>
      </p:sp>
    </p:spTree>
    <p:extLst>
      <p:ext uri="{BB962C8B-B14F-4D97-AF65-F5344CB8AC3E}">
        <p14:creationId xmlns:p14="http://schemas.microsoft.com/office/powerpoint/2010/main" val="248682728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タイトル 1"/>
          <p:cNvSpPr>
            <a:spLocks noGrp="1"/>
          </p:cNvSpPr>
          <p:nvPr>
            <p:ph type="title"/>
          </p:nvPr>
        </p:nvSpPr>
        <p:spPr>
          <a:xfrm>
            <a:off x="200025" y="146050"/>
            <a:ext cx="6300788" cy="762000"/>
          </a:xfrm>
        </p:spPr>
        <p:txBody>
          <a:bodyPr/>
          <a:lstStyle/>
          <a:p>
            <a:r>
              <a:rPr lang="ja-JP" altLang="en-US" sz="2800" dirty="0">
                <a:solidFill>
                  <a:srgbClr val="0000CC"/>
                </a:solidFill>
              </a:rPr>
              <a:t>オントロジー構築・概念化の例</a:t>
            </a:r>
            <a:br>
              <a:rPr lang="en-US" altLang="ja-JP" sz="2800" dirty="0"/>
            </a:br>
            <a:r>
              <a:rPr lang="ja-JP" altLang="en-US" sz="3200" dirty="0">
                <a:solidFill>
                  <a:srgbClr val="FF0000"/>
                </a:solidFill>
              </a:rPr>
              <a:t>「外国人」</a:t>
            </a:r>
            <a:r>
              <a:rPr lang="ja-JP" altLang="en-US" sz="3200" dirty="0"/>
              <a:t>の概念化</a:t>
            </a:r>
          </a:p>
        </p:txBody>
      </p:sp>
      <p:sp>
        <p:nvSpPr>
          <p:cNvPr id="36867" name="コンテンツ プレースホルダ 2"/>
          <p:cNvSpPr>
            <a:spLocks noGrp="1"/>
          </p:cNvSpPr>
          <p:nvPr>
            <p:ph idx="1"/>
          </p:nvPr>
        </p:nvSpPr>
        <p:spPr>
          <a:xfrm>
            <a:off x="357188" y="1000125"/>
            <a:ext cx="8215312" cy="4913313"/>
          </a:xfrm>
        </p:spPr>
        <p:txBody>
          <a:bodyPr/>
          <a:lstStyle/>
          <a:p>
            <a:r>
              <a:rPr lang="ja-JP" altLang="en-US" b="0" u="none" dirty="0"/>
              <a:t>ロール概念を使って「外国人」を定義することを考える．</a:t>
            </a:r>
            <a:endParaRPr lang="en-US" altLang="ja-JP" b="0" u="none" dirty="0"/>
          </a:p>
          <a:p>
            <a:pPr lvl="1"/>
            <a:r>
              <a:rPr lang="ja-JP" altLang="en-US" b="0" u="none" dirty="0"/>
              <a:t>「外国人を定義するコンテキスト」は数通り考えることが出来る．</a:t>
            </a:r>
            <a:endParaRPr lang="en-US" altLang="ja-JP" b="0" u="none" dirty="0"/>
          </a:p>
          <a:p>
            <a:pPr lvl="1"/>
            <a:r>
              <a:rPr lang="ja-JP" altLang="en-US" b="0" u="none" dirty="0"/>
              <a:t>考えられるコンテキストを挙げ，それぞれ簡単に説明せよ．</a:t>
            </a:r>
            <a:endParaRPr lang="en-US" altLang="ja-JP" b="0" u="none" dirty="0"/>
          </a:p>
          <a:p>
            <a:pPr lvl="1"/>
            <a:endParaRPr lang="ja-JP" altLang="en-US" dirty="0"/>
          </a:p>
        </p:txBody>
      </p:sp>
      <p:sp>
        <p:nvSpPr>
          <p:cNvPr id="36868" name="日付プレースホルダ 3"/>
          <p:cNvSpPr>
            <a:spLocks noGrp="1"/>
          </p:cNvSpPr>
          <p:nvPr>
            <p:ph type="dt" sz="quarter" idx="10"/>
          </p:nvPr>
        </p:nvSpPr>
        <p:spPr>
          <a:noFill/>
        </p:spPr>
        <p:txBody>
          <a:bodyPr/>
          <a:lstStyle/>
          <a:p>
            <a:fld id="{474D3B77-FB5D-4527-A786-3A81BE9B7B48}" type="datetime1">
              <a:rPr lang="ja-JP" altLang="en-US" smtClean="0"/>
              <a:t>2019/6/5</a:t>
            </a:fld>
            <a:endParaRPr lang="en-US" altLang="ja-JP"/>
          </a:p>
        </p:txBody>
      </p:sp>
      <p:sp>
        <p:nvSpPr>
          <p:cNvPr id="36870" name="スライド番号プレースホルダ 5"/>
          <p:cNvSpPr>
            <a:spLocks noGrp="1"/>
          </p:cNvSpPr>
          <p:nvPr>
            <p:ph type="sldNum" sz="quarter" idx="12"/>
          </p:nvPr>
        </p:nvSpPr>
        <p:spPr>
          <a:noFill/>
        </p:spPr>
        <p:txBody>
          <a:bodyPr/>
          <a:lstStyle/>
          <a:p>
            <a:fld id="{98AD9CF9-9D6C-4031-BB36-C705C96E9C67}" type="slidenum">
              <a:rPr lang="en-US" altLang="ja-JP" smtClean="0"/>
              <a:pPr/>
              <a:t>102</a:t>
            </a:fld>
            <a:endParaRPr lang="en-US" altLang="ja-JP"/>
          </a:p>
        </p:txBody>
      </p:sp>
    </p:spTree>
    <p:extLst>
      <p:ext uri="{BB962C8B-B14F-4D97-AF65-F5344CB8AC3E}">
        <p14:creationId xmlns:p14="http://schemas.microsoft.com/office/powerpoint/2010/main" val="1979689859"/>
      </p:ext>
    </p:extLst>
  </p:cSld>
  <p:clrMapOvr>
    <a:masterClrMapping/>
  </p:clrMapOvr>
  <p:transition>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タイトル 1"/>
          <p:cNvSpPr>
            <a:spLocks noGrp="1"/>
          </p:cNvSpPr>
          <p:nvPr>
            <p:ph type="title"/>
          </p:nvPr>
        </p:nvSpPr>
        <p:spPr/>
        <p:txBody>
          <a:bodyPr/>
          <a:lstStyle/>
          <a:p>
            <a:r>
              <a:rPr lang="ja-JP" altLang="en-US"/>
              <a:t>解説～外国人～</a:t>
            </a:r>
          </a:p>
        </p:txBody>
      </p:sp>
      <p:sp>
        <p:nvSpPr>
          <p:cNvPr id="3" name="コンテンツ プレースホルダ 2"/>
          <p:cNvSpPr>
            <a:spLocks noGrp="1"/>
          </p:cNvSpPr>
          <p:nvPr>
            <p:ph idx="1"/>
          </p:nvPr>
        </p:nvSpPr>
        <p:spPr>
          <a:xfrm>
            <a:off x="357188" y="1000125"/>
            <a:ext cx="8501062" cy="5286375"/>
          </a:xfrm>
        </p:spPr>
        <p:txBody>
          <a:bodyPr>
            <a:normAutofit fontScale="92500"/>
          </a:bodyPr>
          <a:lstStyle/>
          <a:p>
            <a:pPr>
              <a:defRPr/>
            </a:pPr>
            <a:r>
              <a:rPr lang="ja-JP" altLang="en-US" sz="2800" dirty="0"/>
              <a:t>演習のポイント</a:t>
            </a:r>
            <a:endParaRPr lang="en-US" altLang="ja-JP" sz="2800" dirty="0"/>
          </a:p>
          <a:p>
            <a:pPr lvl="1">
              <a:defRPr/>
            </a:pPr>
            <a:r>
              <a:rPr lang="ja-JP" altLang="en-US" dirty="0"/>
              <a:t>何を外国人（ロール）を定義するコンテキストとするかが重要．</a:t>
            </a:r>
            <a:endParaRPr lang="en-US" altLang="ja-JP" dirty="0"/>
          </a:p>
          <a:p>
            <a:pPr lvl="2">
              <a:defRPr/>
            </a:pPr>
            <a:r>
              <a:rPr lang="ja-JP" altLang="en-US" dirty="0"/>
              <a:t>国をコンテキストとして外国人を定義した場合，各国のインスタンス毎に，外国人を定義することになるので非現実的．</a:t>
            </a:r>
            <a:endParaRPr lang="en-US" altLang="ja-JP" dirty="0"/>
          </a:p>
          <a:p>
            <a:pPr>
              <a:defRPr/>
            </a:pPr>
            <a:r>
              <a:rPr lang="ja-JP" altLang="en-US" dirty="0"/>
              <a:t>概念化例</a:t>
            </a:r>
            <a:endParaRPr lang="en-US" altLang="ja-JP" dirty="0"/>
          </a:p>
          <a:p>
            <a:pPr lvl="1">
              <a:defRPr/>
            </a:pPr>
            <a:r>
              <a:rPr lang="ja-JP" altLang="en-US" dirty="0"/>
              <a:t>ある人に注目した際の外国人（</a:t>
            </a:r>
            <a:r>
              <a:rPr lang="en-US" altLang="ja-JP" dirty="0"/>
              <a:t>Foreigner-H</a:t>
            </a:r>
            <a:r>
              <a:rPr lang="ja-JP" altLang="en-US" dirty="0"/>
              <a:t>）</a:t>
            </a:r>
            <a:endParaRPr lang="en-US" altLang="ja-JP" dirty="0"/>
          </a:p>
          <a:p>
            <a:pPr lvl="1">
              <a:defRPr/>
            </a:pPr>
            <a:r>
              <a:rPr lang="ja-JP" altLang="en-US" dirty="0"/>
              <a:t>ある国に注目した際の外国人（</a:t>
            </a:r>
            <a:r>
              <a:rPr lang="en-US" altLang="ja-JP" dirty="0"/>
              <a:t>Foreigner-C</a:t>
            </a:r>
            <a:r>
              <a:rPr lang="ja-JP" altLang="en-US" dirty="0"/>
              <a:t>）</a:t>
            </a:r>
            <a:endParaRPr lang="en-US" altLang="ja-JP" dirty="0"/>
          </a:p>
          <a:p>
            <a:pPr lvl="1">
              <a:defRPr/>
            </a:pPr>
            <a:r>
              <a:rPr lang="ja-JP" altLang="en-US" dirty="0"/>
              <a:t>ある人の母国に注目した際の外国人（</a:t>
            </a:r>
            <a:r>
              <a:rPr lang="en-US" altLang="ja-JP" dirty="0"/>
              <a:t>Foreigner-HC</a:t>
            </a:r>
            <a:r>
              <a:rPr lang="ja-JP" altLang="en-US" dirty="0"/>
              <a:t>）</a:t>
            </a:r>
            <a:endParaRPr lang="en-US" altLang="ja-JP" dirty="0"/>
          </a:p>
          <a:p>
            <a:pPr lvl="1">
              <a:defRPr/>
            </a:pPr>
            <a:r>
              <a:rPr lang="en-US" altLang="ja-JP" dirty="0"/>
              <a:t>2</a:t>
            </a:r>
            <a:r>
              <a:rPr lang="ja-JP" altLang="en-US" dirty="0"/>
              <a:t>人の人間の関係から見た際の外国人（</a:t>
            </a:r>
            <a:r>
              <a:rPr lang="en-US" altLang="ja-JP" dirty="0"/>
              <a:t>Foreigner-R</a:t>
            </a:r>
            <a:r>
              <a:rPr lang="ja-JP" altLang="en-US" dirty="0"/>
              <a:t>）</a:t>
            </a:r>
            <a:endParaRPr lang="en-US" altLang="ja-JP" dirty="0"/>
          </a:p>
        </p:txBody>
      </p:sp>
      <p:sp>
        <p:nvSpPr>
          <p:cNvPr id="37892" name="日付プレースホルダ 3"/>
          <p:cNvSpPr>
            <a:spLocks noGrp="1"/>
          </p:cNvSpPr>
          <p:nvPr>
            <p:ph type="dt" sz="quarter" idx="10"/>
          </p:nvPr>
        </p:nvSpPr>
        <p:spPr>
          <a:noFill/>
        </p:spPr>
        <p:txBody>
          <a:bodyPr/>
          <a:lstStyle/>
          <a:p>
            <a:fld id="{4A640A84-FBF7-45AC-B6D9-A88DC11CC3A0}" type="datetime1">
              <a:rPr lang="ja-JP" altLang="en-US" smtClean="0"/>
              <a:t>2019/6/5</a:t>
            </a:fld>
            <a:endParaRPr lang="en-US" altLang="ja-JP"/>
          </a:p>
        </p:txBody>
      </p:sp>
      <p:sp>
        <p:nvSpPr>
          <p:cNvPr id="37894" name="スライド番号プレースホルダ 5"/>
          <p:cNvSpPr>
            <a:spLocks noGrp="1"/>
          </p:cNvSpPr>
          <p:nvPr>
            <p:ph type="sldNum" sz="quarter" idx="12"/>
          </p:nvPr>
        </p:nvSpPr>
        <p:spPr>
          <a:noFill/>
        </p:spPr>
        <p:txBody>
          <a:bodyPr/>
          <a:lstStyle/>
          <a:p>
            <a:fld id="{49798CAA-7290-44FB-8081-CC7E6F6BAECA}" type="slidenum">
              <a:rPr lang="en-US" altLang="ja-JP" smtClean="0"/>
              <a:pPr/>
              <a:t>103</a:t>
            </a:fld>
            <a:endParaRPr lang="en-US" altLang="ja-JP"/>
          </a:p>
        </p:txBody>
      </p:sp>
      <p:sp>
        <p:nvSpPr>
          <p:cNvPr id="6" name="タイトル 1">
            <a:extLst>
              <a:ext uri="{FF2B5EF4-FFF2-40B4-BE49-F238E27FC236}">
                <a16:creationId xmlns:a16="http://schemas.microsoft.com/office/drawing/2014/main" id="{35FCF70B-F960-4677-82F9-57A3C9BD93A5}"/>
              </a:ext>
            </a:extLst>
          </p:cNvPr>
          <p:cNvSpPr txBox="1">
            <a:spLocks/>
          </p:cNvSpPr>
          <p:nvPr/>
        </p:nvSpPr>
        <p:spPr bwMode="auto">
          <a:xfrm>
            <a:off x="5490669" y="149523"/>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外国人</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841024701"/>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タイトル 1"/>
          <p:cNvSpPr>
            <a:spLocks noGrp="1"/>
          </p:cNvSpPr>
          <p:nvPr>
            <p:ph type="title"/>
          </p:nvPr>
        </p:nvSpPr>
        <p:spPr/>
        <p:txBody>
          <a:bodyPr/>
          <a:lstStyle/>
          <a:p>
            <a:r>
              <a:rPr lang="ja-JP" altLang="en-US"/>
              <a:t>解説～外国人～</a:t>
            </a:r>
          </a:p>
        </p:txBody>
      </p:sp>
      <p:sp>
        <p:nvSpPr>
          <p:cNvPr id="3" name="コンテンツ プレースホルダ 2"/>
          <p:cNvSpPr>
            <a:spLocks noGrp="1"/>
          </p:cNvSpPr>
          <p:nvPr>
            <p:ph idx="1"/>
          </p:nvPr>
        </p:nvSpPr>
        <p:spPr>
          <a:xfrm>
            <a:off x="251520" y="1000125"/>
            <a:ext cx="8606730" cy="5286375"/>
          </a:xfrm>
        </p:spPr>
        <p:txBody>
          <a:bodyPr>
            <a:normAutofit/>
          </a:bodyPr>
          <a:lstStyle/>
          <a:p>
            <a:pPr>
              <a:defRPr/>
            </a:pPr>
            <a:r>
              <a:rPr lang="ja-JP" altLang="en-US" sz="2800" dirty="0"/>
              <a:t>演習のポイント</a:t>
            </a:r>
            <a:endParaRPr lang="en-US" altLang="ja-JP" sz="2800" dirty="0"/>
          </a:p>
          <a:p>
            <a:pPr lvl="1">
              <a:defRPr/>
            </a:pPr>
            <a:r>
              <a:rPr lang="ja-JP" altLang="en-US" sz="2400" dirty="0"/>
              <a:t>それぞれのコンテキストにおいて，スロット間の関係用いて制約を記述している．</a:t>
            </a:r>
            <a:endParaRPr lang="en-US" altLang="ja-JP" sz="2400" dirty="0"/>
          </a:p>
          <a:p>
            <a:pPr lvl="1">
              <a:defRPr/>
            </a:pPr>
            <a:r>
              <a:rPr lang="ja-JP" altLang="en-US" sz="2400" dirty="0"/>
              <a:t>各コンテキストの「</a:t>
            </a:r>
            <a:r>
              <a:rPr lang="en-US" altLang="ja-JP" sz="2400" dirty="0"/>
              <a:t>to whom</a:t>
            </a:r>
            <a:r>
              <a:rPr lang="ja-JP" altLang="en-US" sz="2400" dirty="0"/>
              <a:t>」「ｔｏ</a:t>
            </a:r>
            <a:r>
              <a:rPr lang="en-US" altLang="ja-JP" sz="2400" dirty="0"/>
              <a:t> country</a:t>
            </a:r>
            <a:r>
              <a:rPr lang="ja-JP" altLang="en-US" sz="2400" dirty="0"/>
              <a:t>」といったスロットは，「誰（何）にとっての外国人か」を示す．</a:t>
            </a:r>
            <a:endParaRPr lang="en-US" altLang="ja-JP" sz="2400" dirty="0"/>
          </a:p>
          <a:p>
            <a:pPr lvl="1">
              <a:defRPr/>
            </a:pPr>
            <a:r>
              <a:rPr lang="ja-JP" altLang="en-US" sz="2400" dirty="0"/>
              <a:t>各外国人ロールにも同じスロットがあるのは，外国人ロールホルダーを別の箇所でクラス制約として利用する際に，</a:t>
            </a:r>
            <a:br>
              <a:rPr lang="en-US" altLang="ja-JP" sz="2400" dirty="0"/>
            </a:br>
            <a:r>
              <a:rPr lang="ja-JP" altLang="en-US" sz="2400" dirty="0"/>
              <a:t>「</a:t>
            </a:r>
            <a:r>
              <a:rPr lang="en-US" altLang="ja-JP" sz="2400" dirty="0"/>
              <a:t>to whom</a:t>
            </a:r>
            <a:r>
              <a:rPr lang="ja-JP" altLang="en-US" sz="2400" dirty="0"/>
              <a:t>」や「ｔｏ</a:t>
            </a:r>
            <a:r>
              <a:rPr lang="en-US" altLang="ja-JP" sz="2400" dirty="0"/>
              <a:t> country</a:t>
            </a:r>
            <a:r>
              <a:rPr lang="ja-JP" altLang="en-US" sz="2400" dirty="0"/>
              <a:t>」スロットを山椒失せきるようにするため．</a:t>
            </a:r>
            <a:endParaRPr lang="en-US" altLang="ja-JP" sz="2400" dirty="0"/>
          </a:p>
          <a:p>
            <a:pPr lvl="2">
              <a:defRPr/>
            </a:pPr>
            <a:r>
              <a:rPr lang="ja-JP" altLang="en-US" sz="2800" dirty="0"/>
              <a:t>利用例は「</a:t>
            </a:r>
            <a:r>
              <a:rPr lang="en-US" altLang="ja-JP" sz="2800" dirty="0"/>
              <a:t>Foreigner club in Japan</a:t>
            </a:r>
            <a:r>
              <a:rPr lang="ja-JP" altLang="en-US" sz="2800" dirty="0"/>
              <a:t>」（日本における外国人クラブ）を参照</a:t>
            </a:r>
            <a:endParaRPr lang="en-US" altLang="ja-JP" sz="2800" dirty="0"/>
          </a:p>
          <a:p>
            <a:pPr lvl="2">
              <a:defRPr/>
            </a:pPr>
            <a:endParaRPr lang="ja-JP" altLang="en-US" sz="2000" dirty="0"/>
          </a:p>
        </p:txBody>
      </p:sp>
      <p:sp>
        <p:nvSpPr>
          <p:cNvPr id="37892" name="日付プレースホルダ 3"/>
          <p:cNvSpPr>
            <a:spLocks noGrp="1"/>
          </p:cNvSpPr>
          <p:nvPr>
            <p:ph type="dt" sz="quarter" idx="10"/>
          </p:nvPr>
        </p:nvSpPr>
        <p:spPr>
          <a:noFill/>
        </p:spPr>
        <p:txBody>
          <a:bodyPr/>
          <a:lstStyle/>
          <a:p>
            <a:fld id="{F189A0DA-9816-40A6-B7E0-ACFBCD9C9EC5}" type="datetime1">
              <a:rPr lang="ja-JP" altLang="en-US" smtClean="0"/>
              <a:t>2019/6/5</a:t>
            </a:fld>
            <a:endParaRPr lang="en-US" altLang="ja-JP"/>
          </a:p>
        </p:txBody>
      </p:sp>
      <p:sp>
        <p:nvSpPr>
          <p:cNvPr id="37894" name="スライド番号プレースホルダ 5"/>
          <p:cNvSpPr>
            <a:spLocks noGrp="1"/>
          </p:cNvSpPr>
          <p:nvPr>
            <p:ph type="sldNum" sz="quarter" idx="12"/>
          </p:nvPr>
        </p:nvSpPr>
        <p:spPr>
          <a:noFill/>
        </p:spPr>
        <p:txBody>
          <a:bodyPr/>
          <a:lstStyle/>
          <a:p>
            <a:fld id="{49798CAA-7290-44FB-8081-CC7E6F6BAECA}" type="slidenum">
              <a:rPr lang="en-US" altLang="ja-JP" smtClean="0"/>
              <a:pPr/>
              <a:t>104</a:t>
            </a:fld>
            <a:endParaRPr lang="en-US" altLang="ja-JP"/>
          </a:p>
        </p:txBody>
      </p:sp>
    </p:spTree>
    <p:extLst>
      <p:ext uri="{BB962C8B-B14F-4D97-AF65-F5344CB8AC3E}">
        <p14:creationId xmlns:p14="http://schemas.microsoft.com/office/powerpoint/2010/main" val="807086818"/>
      </p:ext>
    </p:extLst>
  </p:cSld>
  <p:clrMapOvr>
    <a:masterClrMapping/>
  </p:clrMapOvr>
  <p:transition>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タイトル 1"/>
          <p:cNvSpPr>
            <a:spLocks noGrp="1"/>
          </p:cNvSpPr>
          <p:nvPr>
            <p:ph type="title"/>
          </p:nvPr>
        </p:nvSpPr>
        <p:spPr>
          <a:xfrm>
            <a:off x="71438" y="146050"/>
            <a:ext cx="6215062" cy="762000"/>
          </a:xfrm>
        </p:spPr>
        <p:txBody>
          <a:bodyPr/>
          <a:lstStyle/>
          <a:p>
            <a:r>
              <a:rPr lang="ja-JP" altLang="en-US" sz="2800" dirty="0">
                <a:solidFill>
                  <a:srgbClr val="0000CC"/>
                </a:solidFill>
              </a:rPr>
              <a:t>オントロジー構築・概念化の例</a:t>
            </a:r>
            <a:br>
              <a:rPr lang="en-US" altLang="ja-JP" sz="2800" dirty="0"/>
            </a:br>
            <a:r>
              <a:rPr lang="ja-JP" altLang="en-US" sz="4000" dirty="0"/>
              <a:t>～</a:t>
            </a:r>
            <a:r>
              <a:rPr lang="ja-JP" altLang="en-US" sz="4000" dirty="0">
                <a:solidFill>
                  <a:srgbClr val="FF0000"/>
                </a:solidFill>
              </a:rPr>
              <a:t>ジャンケン</a:t>
            </a:r>
            <a:r>
              <a:rPr lang="ja-JP" altLang="en-US" sz="4000" dirty="0"/>
              <a:t>～</a:t>
            </a:r>
          </a:p>
        </p:txBody>
      </p:sp>
      <p:sp>
        <p:nvSpPr>
          <p:cNvPr id="56323" name="コンテンツ プレースホルダ 2"/>
          <p:cNvSpPr>
            <a:spLocks noGrp="1"/>
          </p:cNvSpPr>
          <p:nvPr>
            <p:ph idx="1"/>
          </p:nvPr>
        </p:nvSpPr>
        <p:spPr>
          <a:xfrm>
            <a:off x="285750" y="1000125"/>
            <a:ext cx="8501063" cy="4913313"/>
          </a:xfrm>
        </p:spPr>
        <p:txBody>
          <a:bodyPr/>
          <a:lstStyle/>
          <a:p>
            <a:r>
              <a:rPr lang="ja-JP" altLang="en-US"/>
              <a:t>課題内容</a:t>
            </a:r>
            <a:endParaRPr lang="en-US" altLang="ja-JP"/>
          </a:p>
          <a:p>
            <a:pPr lvl="1"/>
            <a:r>
              <a:rPr lang="ja-JP" altLang="en-US"/>
              <a:t>「ジャンケン」のオントロジーを作れ．</a:t>
            </a:r>
            <a:endParaRPr lang="en-US" altLang="ja-JP"/>
          </a:p>
          <a:p>
            <a:pPr lvl="1"/>
            <a:r>
              <a:rPr lang="ja-JP" altLang="en-US"/>
              <a:t>グー，チョキ，パーの強弱を表す．</a:t>
            </a:r>
            <a:endParaRPr lang="en-US" altLang="ja-JP"/>
          </a:p>
          <a:p>
            <a:pPr lvl="1"/>
            <a:r>
              <a:rPr lang="ja-JP" altLang="en-US"/>
              <a:t>２人で行うジャンケンに限定してよい．</a:t>
            </a:r>
            <a:endParaRPr lang="en-US" altLang="ja-JP"/>
          </a:p>
          <a:p>
            <a:pPr lvl="1"/>
            <a:endParaRPr lang="en-US" altLang="ja-JP"/>
          </a:p>
          <a:p>
            <a:pPr lvl="1"/>
            <a:endParaRPr lang="ja-JP" altLang="en-US"/>
          </a:p>
        </p:txBody>
      </p:sp>
      <p:sp>
        <p:nvSpPr>
          <p:cNvPr id="56324" name="日付プレースホルダ 3"/>
          <p:cNvSpPr>
            <a:spLocks noGrp="1"/>
          </p:cNvSpPr>
          <p:nvPr>
            <p:ph type="dt" sz="quarter" idx="10"/>
          </p:nvPr>
        </p:nvSpPr>
        <p:spPr>
          <a:noFill/>
        </p:spPr>
        <p:txBody>
          <a:bodyPr/>
          <a:lstStyle/>
          <a:p>
            <a:fld id="{64160F42-30AD-44AE-A263-D7944315C175}" type="datetime1">
              <a:rPr lang="ja-JP" altLang="en-US" smtClean="0"/>
              <a:t>2019/6/5</a:t>
            </a:fld>
            <a:endParaRPr lang="en-US" altLang="ja-JP"/>
          </a:p>
        </p:txBody>
      </p:sp>
      <p:sp>
        <p:nvSpPr>
          <p:cNvPr id="56326" name="スライド番号プレースホルダ 5"/>
          <p:cNvSpPr>
            <a:spLocks noGrp="1"/>
          </p:cNvSpPr>
          <p:nvPr>
            <p:ph type="sldNum" sz="quarter" idx="12"/>
          </p:nvPr>
        </p:nvSpPr>
        <p:spPr>
          <a:noFill/>
        </p:spPr>
        <p:txBody>
          <a:bodyPr/>
          <a:lstStyle/>
          <a:p>
            <a:fld id="{5234F020-8E14-4576-B3D2-74770007D164}" type="slidenum">
              <a:rPr lang="en-US" altLang="ja-JP" smtClean="0"/>
              <a:pPr/>
              <a:t>105</a:t>
            </a:fld>
            <a:endParaRPr lang="en-US" altLang="ja-JP"/>
          </a:p>
        </p:txBody>
      </p:sp>
    </p:spTree>
    <p:extLst>
      <p:ext uri="{BB962C8B-B14F-4D97-AF65-F5344CB8AC3E}">
        <p14:creationId xmlns:p14="http://schemas.microsoft.com/office/powerpoint/2010/main" val="720633214"/>
      </p:ext>
    </p:extLst>
  </p:cSld>
  <p:clrMapOvr>
    <a:masterClrMapping/>
  </p:clrMapOvr>
  <p:transition>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タイトル 1"/>
          <p:cNvSpPr>
            <a:spLocks noGrp="1"/>
          </p:cNvSpPr>
          <p:nvPr>
            <p:ph type="title"/>
          </p:nvPr>
        </p:nvSpPr>
        <p:spPr/>
        <p:txBody>
          <a:bodyPr/>
          <a:lstStyle/>
          <a:p>
            <a:r>
              <a:rPr lang="ja-JP" altLang="en-US" dirty="0"/>
              <a:t>解説：ジャンケン</a:t>
            </a:r>
          </a:p>
        </p:txBody>
      </p:sp>
      <p:sp>
        <p:nvSpPr>
          <p:cNvPr id="3" name="コンテンツ プレースホルダ 2"/>
          <p:cNvSpPr>
            <a:spLocks noGrp="1"/>
          </p:cNvSpPr>
          <p:nvPr>
            <p:ph idx="1"/>
          </p:nvPr>
        </p:nvSpPr>
        <p:spPr>
          <a:xfrm>
            <a:off x="285750" y="1071563"/>
            <a:ext cx="8715375" cy="5357812"/>
          </a:xfrm>
        </p:spPr>
        <p:txBody>
          <a:bodyPr>
            <a:normAutofit/>
          </a:bodyPr>
          <a:lstStyle/>
          <a:p>
            <a:pPr>
              <a:defRPr/>
            </a:pPr>
            <a:r>
              <a:rPr lang="ja-JP" altLang="en-US" dirty="0"/>
              <a:t>演習のポイント</a:t>
            </a:r>
            <a:endParaRPr lang="en-US" altLang="ja-JP" dirty="0"/>
          </a:p>
          <a:p>
            <a:pPr lvl="1">
              <a:defRPr/>
            </a:pPr>
            <a:r>
              <a:rPr lang="ja-JP" altLang="en-US" dirty="0"/>
              <a:t>「ジャンケン」は手だけではなく，「足」や口で“ぐー”と言うなどの「発話」に依っても行えるので，グー，チョキ，パーの「ジャンケン手」をロール概念として定義する．</a:t>
            </a:r>
            <a:endParaRPr lang="en-US" altLang="ja-JP" dirty="0"/>
          </a:p>
          <a:p>
            <a:pPr lvl="1">
              <a:defRPr/>
            </a:pPr>
            <a:r>
              <a:rPr lang="ja-JP" altLang="en-US" dirty="0"/>
              <a:t>クラス制約として，手，口，発話など「どのような形」を出すかということを表す「人体の部分</a:t>
            </a:r>
            <a:r>
              <a:rPr lang="en-US" altLang="ja-JP" dirty="0"/>
              <a:t>_</a:t>
            </a:r>
            <a:r>
              <a:rPr lang="ja-JP" altLang="en-US" dirty="0"/>
              <a:t>機能」を定義し，それが「ジャンケンの手規約」というコンテキストの元で「ジャンケンの手」ロールを担うことを定義．</a:t>
            </a:r>
            <a:endParaRPr lang="en-US" altLang="ja-JP" dirty="0"/>
          </a:p>
          <a:p>
            <a:pPr lvl="1">
              <a:defRPr/>
            </a:pPr>
            <a:r>
              <a:rPr lang="ja-JP" altLang="en-US" dirty="0"/>
              <a:t>さらに「ジャンケンの強弱規約」で</a:t>
            </a:r>
            <a:r>
              <a:rPr lang="en-US" altLang="ja-JP" dirty="0"/>
              <a:t>3</a:t>
            </a:r>
            <a:r>
              <a:rPr lang="ja-JP" altLang="en-US" dirty="0"/>
              <a:t>種類のジャンケン手があることと，その強弱を表している．</a:t>
            </a:r>
            <a:endParaRPr lang="en-US" altLang="ja-JP" dirty="0"/>
          </a:p>
        </p:txBody>
      </p:sp>
      <p:sp>
        <p:nvSpPr>
          <p:cNvPr id="57348" name="日付プレースホルダ 3"/>
          <p:cNvSpPr>
            <a:spLocks noGrp="1"/>
          </p:cNvSpPr>
          <p:nvPr>
            <p:ph type="dt" sz="quarter" idx="10"/>
          </p:nvPr>
        </p:nvSpPr>
        <p:spPr>
          <a:noFill/>
        </p:spPr>
        <p:txBody>
          <a:bodyPr/>
          <a:lstStyle/>
          <a:p>
            <a:fld id="{381259A4-06F1-4ECF-8417-F63315016B42}" type="datetime1">
              <a:rPr lang="ja-JP" altLang="en-US" smtClean="0"/>
              <a:t>2019/6/5</a:t>
            </a:fld>
            <a:endParaRPr lang="en-US" altLang="ja-JP"/>
          </a:p>
        </p:txBody>
      </p:sp>
      <p:sp>
        <p:nvSpPr>
          <p:cNvPr id="57350" name="スライド番号プレースホルダ 5"/>
          <p:cNvSpPr>
            <a:spLocks noGrp="1"/>
          </p:cNvSpPr>
          <p:nvPr>
            <p:ph type="sldNum" sz="quarter" idx="12"/>
          </p:nvPr>
        </p:nvSpPr>
        <p:spPr>
          <a:noFill/>
        </p:spPr>
        <p:txBody>
          <a:bodyPr/>
          <a:lstStyle/>
          <a:p>
            <a:fld id="{6B0E724B-5FA6-4A3C-80F6-7B79CD9FFE66}" type="slidenum">
              <a:rPr lang="en-US" altLang="ja-JP" smtClean="0"/>
              <a:pPr/>
              <a:t>106</a:t>
            </a:fld>
            <a:endParaRPr lang="en-US" altLang="ja-JP"/>
          </a:p>
        </p:txBody>
      </p:sp>
      <p:sp>
        <p:nvSpPr>
          <p:cNvPr id="6" name="タイトル 1">
            <a:extLst>
              <a:ext uri="{FF2B5EF4-FFF2-40B4-BE49-F238E27FC236}">
                <a16:creationId xmlns:a16="http://schemas.microsoft.com/office/drawing/2014/main" id="{04DA9DCE-78A5-4BC7-80B7-EF3315E62665}"/>
              </a:ext>
            </a:extLst>
          </p:cNvPr>
          <p:cNvSpPr txBox="1">
            <a:spLocks/>
          </p:cNvSpPr>
          <p:nvPr/>
        </p:nvSpPr>
        <p:spPr bwMode="auto">
          <a:xfrm>
            <a:off x="5670553" y="118269"/>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en-US" altLang="ja-JP" sz="3200" kern="0" dirty="0">
                <a:solidFill>
                  <a:srgbClr val="FF0000"/>
                </a:solidFill>
              </a:rPr>
              <a:t>(4)</a:t>
            </a:r>
            <a:r>
              <a:rPr lang="ja-JP" altLang="en-US" sz="3200" kern="0" dirty="0">
                <a:solidFill>
                  <a:srgbClr val="FF0000"/>
                </a:solidFill>
              </a:rPr>
              <a:t>じゃんけん</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436864002"/>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タイトル 1"/>
          <p:cNvSpPr>
            <a:spLocks noGrp="1"/>
          </p:cNvSpPr>
          <p:nvPr>
            <p:ph type="title"/>
          </p:nvPr>
        </p:nvSpPr>
        <p:spPr/>
        <p:txBody>
          <a:bodyPr/>
          <a:lstStyle/>
          <a:p>
            <a:r>
              <a:rPr lang="ja-JP" altLang="en-US" dirty="0"/>
              <a:t>解説：ジャンケン</a:t>
            </a:r>
          </a:p>
        </p:txBody>
      </p:sp>
      <p:sp>
        <p:nvSpPr>
          <p:cNvPr id="3" name="コンテンツ プレースホルダ 2"/>
          <p:cNvSpPr>
            <a:spLocks noGrp="1"/>
          </p:cNvSpPr>
          <p:nvPr>
            <p:ph idx="1"/>
          </p:nvPr>
        </p:nvSpPr>
        <p:spPr>
          <a:xfrm>
            <a:off x="285750" y="1071563"/>
            <a:ext cx="8715375" cy="5357812"/>
          </a:xfrm>
        </p:spPr>
        <p:txBody>
          <a:bodyPr>
            <a:normAutofit/>
          </a:bodyPr>
          <a:lstStyle/>
          <a:p>
            <a:pPr>
              <a:defRPr/>
            </a:pPr>
            <a:r>
              <a:rPr lang="ja-JP" altLang="en-US" dirty="0"/>
              <a:t>演習のポイント</a:t>
            </a:r>
            <a:endParaRPr lang="en-US" altLang="ja-JP" dirty="0"/>
          </a:p>
          <a:p>
            <a:pPr lvl="1">
              <a:defRPr/>
            </a:pPr>
            <a:r>
              <a:rPr lang="ja-JP" altLang="en-US" dirty="0"/>
              <a:t>ジャンケンに「勝敗がつく」場合と「あいこ」の場合があることを「ジャンケンシーン」として定義．</a:t>
            </a:r>
            <a:endParaRPr lang="en-US" altLang="ja-JP" dirty="0"/>
          </a:p>
          <a:p>
            <a:pPr lvl="1">
              <a:defRPr/>
            </a:pPr>
            <a:r>
              <a:rPr lang="ja-JP" altLang="en-US" dirty="0"/>
              <a:t>実際に行われる「ジャンケンゲーム」は「ジャンケンシーン」が決着のつくまで繰り返し行われるということを再帰的に定義している．</a:t>
            </a:r>
            <a:endParaRPr lang="en-US" altLang="ja-JP" dirty="0"/>
          </a:p>
          <a:p>
            <a:pPr lvl="1">
              <a:buFont typeface="Wingdings" pitchFamily="2" charset="2"/>
              <a:buNone/>
              <a:defRPr/>
            </a:pPr>
            <a:r>
              <a:rPr lang="en-US" altLang="ja-JP" dirty="0"/>
              <a:t>※</a:t>
            </a:r>
            <a:r>
              <a:rPr lang="ja-JP" altLang="en-US" dirty="0"/>
              <a:t>この演習では２人で行うジャンケンに限定している．</a:t>
            </a:r>
            <a:endParaRPr lang="en-US" altLang="ja-JP" dirty="0"/>
          </a:p>
          <a:p>
            <a:pPr lvl="1">
              <a:buFont typeface="Wingdings" pitchFamily="2" charset="2"/>
              <a:buNone/>
              <a:defRPr/>
            </a:pPr>
            <a:r>
              <a:rPr lang="ja-JP" altLang="en-US" dirty="0"/>
              <a:t>　（３人以上となるとかなり複雑な定義が必要）</a:t>
            </a:r>
            <a:endParaRPr lang="en-US" altLang="ja-JP" dirty="0"/>
          </a:p>
          <a:p>
            <a:pPr lvl="1">
              <a:defRPr/>
            </a:pPr>
            <a:endParaRPr lang="ja-JP" altLang="en-US" dirty="0"/>
          </a:p>
        </p:txBody>
      </p:sp>
      <p:sp>
        <p:nvSpPr>
          <p:cNvPr id="57348" name="日付プレースホルダ 3"/>
          <p:cNvSpPr>
            <a:spLocks noGrp="1"/>
          </p:cNvSpPr>
          <p:nvPr>
            <p:ph type="dt" sz="quarter" idx="10"/>
          </p:nvPr>
        </p:nvSpPr>
        <p:spPr>
          <a:noFill/>
        </p:spPr>
        <p:txBody>
          <a:bodyPr/>
          <a:lstStyle/>
          <a:p>
            <a:fld id="{381259A4-06F1-4ECF-8417-F63315016B42}" type="datetime1">
              <a:rPr lang="ja-JP" altLang="en-US" smtClean="0"/>
              <a:t>2019/6/5</a:t>
            </a:fld>
            <a:endParaRPr lang="en-US" altLang="ja-JP"/>
          </a:p>
        </p:txBody>
      </p:sp>
      <p:sp>
        <p:nvSpPr>
          <p:cNvPr id="57350" name="スライド番号プレースホルダ 5"/>
          <p:cNvSpPr>
            <a:spLocks noGrp="1"/>
          </p:cNvSpPr>
          <p:nvPr>
            <p:ph type="sldNum" sz="quarter" idx="12"/>
          </p:nvPr>
        </p:nvSpPr>
        <p:spPr>
          <a:noFill/>
        </p:spPr>
        <p:txBody>
          <a:bodyPr/>
          <a:lstStyle/>
          <a:p>
            <a:fld id="{6B0E724B-5FA6-4A3C-80F6-7B79CD9FFE66}" type="slidenum">
              <a:rPr lang="en-US" altLang="ja-JP" smtClean="0"/>
              <a:pPr/>
              <a:t>107</a:t>
            </a:fld>
            <a:endParaRPr lang="en-US" altLang="ja-JP"/>
          </a:p>
        </p:txBody>
      </p:sp>
    </p:spTree>
    <p:extLst>
      <p:ext uri="{BB962C8B-B14F-4D97-AF65-F5344CB8AC3E}">
        <p14:creationId xmlns:p14="http://schemas.microsoft.com/office/powerpoint/2010/main" val="204155444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73389-7725-48AE-B6B6-F94D36C048C9}"/>
              </a:ext>
            </a:extLst>
          </p:cNvPr>
          <p:cNvSpPr>
            <a:spLocks noGrp="1"/>
          </p:cNvSpPr>
          <p:nvPr>
            <p:ph type="title"/>
          </p:nvPr>
        </p:nvSpPr>
        <p:spPr/>
        <p:txBody>
          <a:bodyPr/>
          <a:lstStyle/>
          <a:p>
            <a:r>
              <a:rPr kumimoji="1" lang="ja-JP" altLang="en-US" dirty="0"/>
              <a:t>起動画面</a:t>
            </a:r>
          </a:p>
        </p:txBody>
      </p:sp>
      <p:sp>
        <p:nvSpPr>
          <p:cNvPr id="3" name="コンテンツ プレースホルダー 2">
            <a:extLst>
              <a:ext uri="{FF2B5EF4-FFF2-40B4-BE49-F238E27FC236}">
                <a16:creationId xmlns:a16="http://schemas.microsoft.com/office/drawing/2014/main" id="{8D2ED3E2-A855-44A2-A9ED-05A5281BE788}"/>
              </a:ext>
            </a:extLst>
          </p:cNvPr>
          <p:cNvSpPr>
            <a:spLocks noGrp="1"/>
          </p:cNvSpPr>
          <p:nvPr>
            <p:ph idx="1"/>
          </p:nvPr>
        </p:nvSpPr>
        <p:spPr/>
        <p:txBody>
          <a:bodyPr/>
          <a:lstStyle/>
          <a:p>
            <a:endParaRPr kumimoji="1" lang="ja-JP" altLang="en-US" dirty="0"/>
          </a:p>
        </p:txBody>
      </p:sp>
      <p:sp>
        <p:nvSpPr>
          <p:cNvPr id="4" name="日付プレースホルダー 3">
            <a:extLst>
              <a:ext uri="{FF2B5EF4-FFF2-40B4-BE49-F238E27FC236}">
                <a16:creationId xmlns:a16="http://schemas.microsoft.com/office/drawing/2014/main" id="{458E29C8-3535-47E0-8D68-EDBAEB2E5759}"/>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393B366-CC1E-432A-A9CE-C84CF6AB940E}"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5" name="スライド番号プレースホルダー 4">
            <a:extLst>
              <a:ext uri="{FF2B5EF4-FFF2-40B4-BE49-F238E27FC236}">
                <a16:creationId xmlns:a16="http://schemas.microsoft.com/office/drawing/2014/main" id="{3EF775ED-D8CF-4256-901C-FB7265253E4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8FA4C8-5502-40D8-B34B-2941A4348E5C}"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pic>
        <p:nvPicPr>
          <p:cNvPr id="6" name="Picture 10">
            <a:extLst>
              <a:ext uri="{FF2B5EF4-FFF2-40B4-BE49-F238E27FC236}">
                <a16:creationId xmlns:a16="http://schemas.microsoft.com/office/drawing/2014/main" id="{E6D14A66-3A2E-4EC4-8E34-B050DB85BF4D}"/>
              </a:ext>
            </a:extLst>
          </p:cNvPr>
          <p:cNvPicPr>
            <a:picLocks noChangeAspect="1" noChangeArrowheads="1"/>
          </p:cNvPicPr>
          <p:nvPr/>
        </p:nvPicPr>
        <p:blipFill>
          <a:blip r:embed="rId2"/>
          <a:srcRect/>
          <a:stretch>
            <a:fillRect/>
          </a:stretch>
        </p:blipFill>
        <p:spPr bwMode="auto">
          <a:xfrm>
            <a:off x="2123728" y="1161876"/>
            <a:ext cx="5819854" cy="4138563"/>
          </a:xfrm>
          <a:prstGeom prst="rect">
            <a:avLst/>
          </a:prstGeom>
          <a:noFill/>
          <a:ln w="9525">
            <a:noFill/>
            <a:miter lim="800000"/>
            <a:headEnd/>
            <a:tailEnd/>
          </a:ln>
        </p:spPr>
      </p:pic>
      <p:sp>
        <p:nvSpPr>
          <p:cNvPr id="7" name="正方形/長方形 6">
            <a:extLst>
              <a:ext uri="{FF2B5EF4-FFF2-40B4-BE49-F238E27FC236}">
                <a16:creationId xmlns:a16="http://schemas.microsoft.com/office/drawing/2014/main" id="{280DFDB5-F9CB-4B82-857B-734FD65A5F77}"/>
              </a:ext>
            </a:extLst>
          </p:cNvPr>
          <p:cNvSpPr/>
          <p:nvPr/>
        </p:nvSpPr>
        <p:spPr>
          <a:xfrm>
            <a:off x="2352040" y="2420888"/>
            <a:ext cx="5460320" cy="151829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Tahoma"/>
              <a:ea typeface="ＭＳ Ｐゴシック"/>
              <a:cs typeface="+mn-cs"/>
            </a:endParaRPr>
          </a:p>
        </p:txBody>
      </p:sp>
      <p:sp>
        <p:nvSpPr>
          <p:cNvPr id="8" name="AutoShape 16">
            <a:extLst>
              <a:ext uri="{FF2B5EF4-FFF2-40B4-BE49-F238E27FC236}">
                <a16:creationId xmlns:a16="http://schemas.microsoft.com/office/drawing/2014/main" id="{75A57D76-81D5-4400-AE0A-516EAE94C999}"/>
              </a:ext>
            </a:extLst>
          </p:cNvPr>
          <p:cNvSpPr>
            <a:spLocks noChangeArrowheads="1"/>
          </p:cNvSpPr>
          <p:nvPr/>
        </p:nvSpPr>
        <p:spPr bwMode="auto">
          <a:xfrm>
            <a:off x="-20515" y="3034308"/>
            <a:ext cx="2432239" cy="1343943"/>
          </a:xfrm>
          <a:prstGeom prst="wedgeRoundRectCallout">
            <a:avLst>
              <a:gd name="adj1" fmla="val 58657"/>
              <a:gd name="adj2" fmla="val 25157"/>
              <a:gd name="adj3" fmla="val 16667"/>
            </a:avLst>
          </a:prstGeom>
          <a:solidFill>
            <a:srgbClr val="FFFFCC"/>
          </a:solidFill>
          <a:ln w="9525" algn="ctr">
            <a:solidFill>
              <a:schemeClr val="tx1"/>
            </a:solidFill>
            <a:miter lim="800000"/>
            <a:headEnd/>
            <a:tailEnd/>
          </a:ln>
        </p:spPr>
        <p:txBody>
          <a:bodyPr anchor="ct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「プロジェクト管理機能を利用する」の“チェックが</a:t>
            </a:r>
            <a:r>
              <a:rPr kumimoji="1" lang="ja-JP" altLang="en-US" sz="2000" b="1"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外れている</a:t>
            </a: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”のことを確認</a:t>
            </a:r>
            <a:endPar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p:txBody>
      </p:sp>
      <p:sp>
        <p:nvSpPr>
          <p:cNvPr id="9" name="テキスト ボックス 12">
            <a:extLst>
              <a:ext uri="{FF2B5EF4-FFF2-40B4-BE49-F238E27FC236}">
                <a16:creationId xmlns:a16="http://schemas.microsoft.com/office/drawing/2014/main" id="{1873CA91-A085-471D-8BAE-73E918DF1C15}"/>
              </a:ext>
            </a:extLst>
          </p:cNvPr>
          <p:cNvSpPr txBox="1">
            <a:spLocks noChangeArrowheads="1"/>
          </p:cNvSpPr>
          <p:nvPr/>
        </p:nvSpPr>
        <p:spPr bwMode="auto">
          <a:xfrm>
            <a:off x="4460464" y="3096613"/>
            <a:ext cx="2435283" cy="830997"/>
          </a:xfrm>
          <a:prstGeom prst="rect">
            <a:avLst/>
          </a:prstGeom>
          <a:noFill/>
          <a:ln w="9525">
            <a:noFill/>
            <a:miter lim="800000"/>
            <a:headEnd/>
            <a:tailEnd/>
          </a:ln>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これらの設定は</a:t>
            </a:r>
            <a:endParaRPr kumimoji="1" lang="en-US" altLang="ja-JP" sz="2400" b="1"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今回，使用しない</a:t>
            </a:r>
          </a:p>
        </p:txBody>
      </p:sp>
      <p:sp>
        <p:nvSpPr>
          <p:cNvPr id="10" name="AutoShape 16">
            <a:extLst>
              <a:ext uri="{FF2B5EF4-FFF2-40B4-BE49-F238E27FC236}">
                <a16:creationId xmlns:a16="http://schemas.microsoft.com/office/drawing/2014/main" id="{27658CB1-CF73-4FB8-AFB8-B8523CFFC16A}"/>
              </a:ext>
            </a:extLst>
          </p:cNvPr>
          <p:cNvSpPr>
            <a:spLocks noChangeArrowheads="1"/>
          </p:cNvSpPr>
          <p:nvPr/>
        </p:nvSpPr>
        <p:spPr bwMode="auto">
          <a:xfrm>
            <a:off x="2352040" y="5219650"/>
            <a:ext cx="1833467" cy="952948"/>
          </a:xfrm>
          <a:prstGeom prst="wedgeRoundRectCallout">
            <a:avLst>
              <a:gd name="adj1" fmla="val 21117"/>
              <a:gd name="adj2" fmla="val -76916"/>
              <a:gd name="adj3" fmla="val 16667"/>
            </a:avLst>
          </a:prstGeom>
          <a:solidFill>
            <a:srgbClr val="FFFFCC"/>
          </a:solidFill>
          <a:ln w="9525" algn="ctr">
            <a:solidFill>
              <a:schemeClr val="tx1"/>
            </a:solidFill>
            <a:miter lim="800000"/>
            <a:headEnd/>
            <a:tailEnd/>
          </a:ln>
        </p:spPr>
        <p:txBody>
          <a:bodyPr anchor="ct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1" lang="en-US" altLang="ja-JP" sz="28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OK</a:t>
            </a:r>
            <a:r>
              <a:rPr kumimoji="1" lang="ja-JP"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ボタン</a:t>
            </a:r>
            <a:endParaRPr kumimoji="1" lang="en-US" altLang="ja-JP" sz="28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1" indent="0" algn="l" defTabSz="914400" rtl="0" eaLnBrk="1" fontAlgn="base" latinLnBrk="0" hangingPunct="1">
              <a:lnSpc>
                <a:spcPct val="100000"/>
              </a:lnSpc>
              <a:spcBef>
                <a:spcPct val="0"/>
              </a:spcBef>
              <a:spcAft>
                <a:spcPct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で起動</a:t>
            </a:r>
            <a:endParaRPr kumimoji="1" lang="en-US" altLang="ja-JP" sz="28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p:txBody>
      </p:sp>
    </p:spTree>
    <p:extLst>
      <p:ext uri="{BB962C8B-B14F-4D97-AF65-F5344CB8AC3E}">
        <p14:creationId xmlns:p14="http://schemas.microsoft.com/office/powerpoint/2010/main" val="440377101"/>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srcRect l="45491" t="26900" r="12888" b="17607"/>
          <a:stretch>
            <a:fillRect/>
          </a:stretch>
        </p:blipFill>
        <p:spPr bwMode="auto">
          <a:xfrm>
            <a:off x="683568" y="980728"/>
            <a:ext cx="7488832" cy="5616624"/>
          </a:xfrm>
          <a:prstGeom prst="rect">
            <a:avLst/>
          </a:prstGeom>
          <a:noFill/>
          <a:ln w="9525">
            <a:noFill/>
            <a:miter lim="800000"/>
            <a:headEnd/>
            <a:tailEnd/>
          </a:ln>
        </p:spPr>
      </p:pic>
      <p:sp>
        <p:nvSpPr>
          <p:cNvPr id="16387" name="Rectangle 2"/>
          <p:cNvSpPr>
            <a:spLocks noGrp="1" noChangeArrowheads="1"/>
          </p:cNvSpPr>
          <p:nvPr>
            <p:ph type="title"/>
          </p:nvPr>
        </p:nvSpPr>
        <p:spPr>
          <a:xfrm>
            <a:off x="71438" y="146050"/>
            <a:ext cx="6143625" cy="762000"/>
          </a:xfrm>
        </p:spPr>
        <p:txBody>
          <a:bodyPr/>
          <a:lstStyle/>
          <a:p>
            <a:r>
              <a:rPr lang="ja-JP" altLang="en-US" sz="4000" dirty="0"/>
              <a:t>サンプルファイルの開き方</a:t>
            </a:r>
          </a:p>
        </p:txBody>
      </p:sp>
      <p:sp>
        <p:nvSpPr>
          <p:cNvPr id="16388" name="日付プレースホルダ 8"/>
          <p:cNvSpPr>
            <a:spLocks noGrp="1"/>
          </p:cNvSpPr>
          <p:nvPr>
            <p:ph type="dt" sz="quarter" idx="10"/>
          </p:nvPr>
        </p:nvSpPr>
        <p:spPr>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7ADC22D-C157-4B26-B9C6-8C5B8A8C0394}"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6389" name="スライド番号プレースホルダ 9"/>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703F48-5B5B-4E4A-800D-838AEC1A9B93}"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6391" name="AutoShape 16"/>
          <p:cNvSpPr>
            <a:spLocks noChangeArrowheads="1"/>
          </p:cNvSpPr>
          <p:nvPr/>
        </p:nvSpPr>
        <p:spPr bwMode="auto">
          <a:xfrm>
            <a:off x="179512" y="2204864"/>
            <a:ext cx="6624736" cy="1296144"/>
          </a:xfrm>
          <a:prstGeom prst="wedgeRoundRectCallout">
            <a:avLst>
              <a:gd name="adj1" fmla="val -34907"/>
              <a:gd name="adj2" fmla="val -85453"/>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008000"/>
                </a:solidFill>
                <a:effectLst/>
                <a:uLnTx/>
                <a:uFillTx/>
                <a:latin typeface="Tahoma" pitchFamily="34" charset="0"/>
                <a:ea typeface="ＭＳ Ｐゴシック" pitchFamily="50" charset="-128"/>
                <a:cs typeface="+mn-cs"/>
              </a:rPr>
              <a:t>ツールバー</a:t>
            </a: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で，</a:t>
            </a:r>
            <a:endParaRPr kumimoji="1" lang="en-US" altLang="ja-JP"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a:t>
            </a:r>
            <a:r>
              <a:rPr kumimoji="1" lang="ja-JP" altLang="en-US" sz="24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開く</a:t>
            </a: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」のボタンを押し，表示されるダイアログから</a:t>
            </a:r>
            <a:endParaRPr kumimoji="1" lang="en-US" altLang="ja-JP"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オントロジー（ファイル）を選択して開く</a:t>
            </a:r>
          </a:p>
        </p:txBody>
      </p:sp>
      <p:sp>
        <p:nvSpPr>
          <p:cNvPr id="11" name="AutoShape 16">
            <a:extLst>
              <a:ext uri="{FF2B5EF4-FFF2-40B4-BE49-F238E27FC236}">
                <a16:creationId xmlns:a16="http://schemas.microsoft.com/office/drawing/2014/main" id="{66B625DC-190E-4892-BAFE-1475C0C31238}"/>
              </a:ext>
            </a:extLst>
          </p:cNvPr>
          <p:cNvSpPr>
            <a:spLocks noChangeArrowheads="1"/>
          </p:cNvSpPr>
          <p:nvPr/>
        </p:nvSpPr>
        <p:spPr bwMode="auto">
          <a:xfrm>
            <a:off x="71438" y="5229200"/>
            <a:ext cx="3960440" cy="1296144"/>
          </a:xfrm>
          <a:prstGeom prst="wedgeRoundRectCallout">
            <a:avLst>
              <a:gd name="adj1" fmla="val -22031"/>
              <a:gd name="adj2" fmla="val -45431"/>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オントロジー（ファイル）の</a:t>
            </a:r>
            <a:endParaRPr kumimoji="1" lang="en-US" altLang="ja-JP"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ドラッグ＆ドロップでも開ける</a:t>
            </a:r>
            <a:endParaRPr kumimoji="1" lang="en-US" altLang="ja-JP"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a:t>
            </a:r>
            <a:r>
              <a:rPr kumimoji="1" lang="en-US" altLang="ja-JP"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Mac</a:t>
            </a:r>
            <a:r>
              <a:rPr kumimoji="1" lang="ja-JP"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の動作は未確認）</a:t>
            </a:r>
          </a:p>
        </p:txBody>
      </p:sp>
    </p:spTree>
    <p:extLst>
      <p:ext uri="{BB962C8B-B14F-4D97-AF65-F5344CB8AC3E}">
        <p14:creationId xmlns:p14="http://schemas.microsoft.com/office/powerpoint/2010/main" val="3469666112"/>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工学の基礎</a:t>
            </a:r>
          </a:p>
        </p:txBody>
      </p:sp>
      <p:sp>
        <p:nvSpPr>
          <p:cNvPr id="8" name="テキスト プレースホルダー 7"/>
          <p:cNvSpPr>
            <a:spLocks noGrp="1"/>
          </p:cNvSpPr>
          <p:nvPr>
            <p:ph type="body" idx="1"/>
          </p:nvPr>
        </p:nvSpPr>
        <p:spPr>
          <a:xfrm>
            <a:off x="623888" y="3573016"/>
            <a:ext cx="7886700"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オントロジーの定義</a:t>
            </a:r>
            <a:endParaRPr lang="en-US" altLang="ja-JP" sz="3200" dirty="0">
              <a:solidFill>
                <a:schemeClr val="tx1"/>
              </a:solidFill>
            </a:endParaRPr>
          </a:p>
          <a:p>
            <a:pPr marL="457200" indent="-457200">
              <a:buFont typeface="Arial" panose="020B0604020202020204" pitchFamily="34" charset="0"/>
              <a:buChar char="•"/>
            </a:pPr>
            <a:r>
              <a:rPr kumimoji="1" lang="ja-JP" altLang="en-US" sz="3200" dirty="0">
                <a:solidFill>
                  <a:schemeClr val="tx1"/>
                </a:solidFill>
              </a:rPr>
              <a:t>オントロジ</a:t>
            </a:r>
            <a:r>
              <a:rPr kumimoji="1" lang="en-US" altLang="ja-JP" sz="3200" dirty="0">
                <a:solidFill>
                  <a:schemeClr val="tx1"/>
                </a:solidFill>
              </a:rPr>
              <a:t>―</a:t>
            </a:r>
            <a:r>
              <a:rPr kumimoji="1" lang="ja-JP" altLang="en-US" sz="3200" dirty="0">
                <a:solidFill>
                  <a:schemeClr val="tx1"/>
                </a:solidFill>
              </a:rPr>
              <a:t>構築の基本的な考え方</a:t>
            </a:r>
            <a:endParaRPr kumimoji="1" lang="en-US" altLang="ja-JP" sz="3200" dirty="0">
              <a:solidFill>
                <a:schemeClr val="tx1"/>
              </a:solidFill>
            </a:endParaRPr>
          </a:p>
          <a:p>
            <a:pPr marL="457200" indent="-457200">
              <a:buFont typeface="Arial" panose="020B0604020202020204" pitchFamily="34" charset="0"/>
              <a:buChar char="•"/>
            </a:pPr>
            <a:endParaRPr kumimoji="1" lang="ja-JP" altLang="en-US" sz="2800"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0E0717-C3A3-4937-B7FC-91CBD14A0780}"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1785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付プレースホルダ 3"/>
          <p:cNvSpPr>
            <a:spLocks noGrp="1"/>
          </p:cNvSpPr>
          <p:nvPr>
            <p:ph type="dt" sz="quarter" idx="10"/>
          </p:nvPr>
        </p:nvSpPr>
        <p:spPr>
          <a:noFill/>
        </p:spPr>
        <p:txBody>
          <a:bodyPr/>
          <a:lstStyle/>
          <a:p>
            <a:fld id="{4ED2EBB3-4139-49B4-A034-0332A8F1C2E1}" type="datetime1">
              <a:rPr lang="ja-JP" altLang="en-US" smtClean="0"/>
              <a:t>2019/6/5</a:t>
            </a:fld>
            <a:endParaRPr lang="en-US" altLang="ja-JP"/>
          </a:p>
        </p:txBody>
      </p:sp>
      <p:sp>
        <p:nvSpPr>
          <p:cNvPr id="9219" name="スライド番号プレースホルダ 5"/>
          <p:cNvSpPr>
            <a:spLocks noGrp="1"/>
          </p:cNvSpPr>
          <p:nvPr>
            <p:ph type="sldNum" sz="quarter" idx="12"/>
          </p:nvPr>
        </p:nvSpPr>
        <p:spPr>
          <a:noFill/>
        </p:spPr>
        <p:txBody>
          <a:bodyPr/>
          <a:lstStyle/>
          <a:p>
            <a:fld id="{7FB3613E-2C34-42CD-AD56-AA1D0D50B4CE}" type="slidenum">
              <a:rPr lang="en-US" altLang="ja-JP" smtClean="0"/>
              <a:pPr/>
              <a:t>14</a:t>
            </a:fld>
            <a:endParaRPr lang="en-US" altLang="ja-JP"/>
          </a:p>
        </p:txBody>
      </p:sp>
      <p:sp>
        <p:nvSpPr>
          <p:cNvPr id="9220" name="Rectangle 2"/>
          <p:cNvSpPr>
            <a:spLocks noGrp="1" noChangeArrowheads="1"/>
          </p:cNvSpPr>
          <p:nvPr>
            <p:ph type="title"/>
          </p:nvPr>
        </p:nvSpPr>
        <p:spPr/>
        <p:txBody>
          <a:bodyPr/>
          <a:lstStyle/>
          <a:p>
            <a:r>
              <a:rPr lang="ja-JP" altLang="en-US" sz="4000"/>
              <a:t>オントロジーの定義</a:t>
            </a:r>
          </a:p>
        </p:txBody>
      </p:sp>
      <p:sp>
        <p:nvSpPr>
          <p:cNvPr id="11269" name="Rectangle 3"/>
          <p:cNvSpPr>
            <a:spLocks noGrp="1" noChangeArrowheads="1"/>
          </p:cNvSpPr>
          <p:nvPr>
            <p:ph type="body" idx="1"/>
          </p:nvPr>
        </p:nvSpPr>
        <p:spPr>
          <a:xfrm>
            <a:off x="357188" y="1071563"/>
            <a:ext cx="8380412" cy="5357812"/>
          </a:xfrm>
        </p:spPr>
        <p:txBody>
          <a:bodyPr/>
          <a:lstStyle/>
          <a:p>
            <a:r>
              <a:rPr lang="ja-JP" altLang="en-US" dirty="0"/>
              <a:t>哲学用語</a:t>
            </a:r>
            <a:r>
              <a:rPr lang="ja-JP" altLang="en-US" u="none" dirty="0"/>
              <a:t>：「存在論」</a:t>
            </a:r>
          </a:p>
          <a:p>
            <a:r>
              <a:rPr lang="ja-JP" altLang="en-US" dirty="0"/>
              <a:t>人工知能分野</a:t>
            </a:r>
            <a:endParaRPr lang="en-US" altLang="ja-JP" dirty="0"/>
          </a:p>
          <a:p>
            <a:pPr lvl="1"/>
            <a:r>
              <a:rPr lang="ja-JP" altLang="en-US" dirty="0"/>
              <a:t>「概念化の明示的記述」</a:t>
            </a:r>
            <a:endParaRPr lang="en-US" altLang="ja-JP" dirty="0"/>
          </a:p>
          <a:p>
            <a:pPr lvl="2">
              <a:buFont typeface="Wingdings" pitchFamily="2" charset="2"/>
              <a:buNone/>
            </a:pPr>
            <a:r>
              <a:rPr lang="ja-JP" altLang="en-US" dirty="0"/>
              <a:t>（</a:t>
            </a:r>
            <a:r>
              <a:rPr lang="en-US" altLang="ja-JP" dirty="0"/>
              <a:t>An explicit specification of conceptualization</a:t>
            </a:r>
            <a:r>
              <a:rPr lang="ja-JP" altLang="en-US" dirty="0"/>
              <a:t>） 　　　　　　　		　　　　　　　　	　　</a:t>
            </a:r>
            <a:r>
              <a:rPr lang="en-US" altLang="ja-JP" dirty="0"/>
              <a:t>by T. Gruber</a:t>
            </a:r>
            <a:r>
              <a:rPr lang="ja-JP" altLang="en-US" dirty="0"/>
              <a:t>（１９９３）</a:t>
            </a:r>
            <a:endParaRPr lang="en-US" altLang="ja-JP" dirty="0"/>
          </a:p>
          <a:p>
            <a:r>
              <a:rPr lang="ja-JP" altLang="en-US" dirty="0"/>
              <a:t>オントロジー工学</a:t>
            </a:r>
            <a:endParaRPr lang="en-US" altLang="ja-JP" dirty="0"/>
          </a:p>
          <a:p>
            <a:pPr lvl="1"/>
            <a:r>
              <a:rPr lang="ja-JP" altLang="en-US" dirty="0"/>
              <a:t>人間が</a:t>
            </a:r>
            <a:r>
              <a:rPr lang="ja-JP" altLang="en-US" dirty="0">
                <a:solidFill>
                  <a:srgbClr val="FF0000"/>
                </a:solidFill>
              </a:rPr>
              <a:t>対象世界をどのように見ているか</a:t>
            </a:r>
            <a:r>
              <a:rPr lang="ja-JP" altLang="en-US" dirty="0"/>
              <a:t>という根源的な問題意識を持って物事をその成り立ちから解き明かし，それをコンピュータと人間が理解を共有できるように書き記したもの</a:t>
            </a:r>
            <a:endParaRPr lang="en-US" altLang="ja-JP" dirty="0"/>
          </a:p>
          <a:p>
            <a:pPr lvl="1">
              <a:buFont typeface="Wingdings" pitchFamily="2" charset="2"/>
              <a:buNone/>
            </a:pPr>
            <a:r>
              <a:rPr lang="en-US" altLang="ja-JP" dirty="0"/>
              <a:t>				</a:t>
            </a:r>
            <a:r>
              <a:rPr lang="ja-JP" altLang="en-US" dirty="0"/>
              <a:t>（</a:t>
            </a:r>
            <a:r>
              <a:rPr lang="en-US" altLang="ja-JP" dirty="0"/>
              <a:t>『</a:t>
            </a:r>
            <a:r>
              <a:rPr lang="ja-JP" altLang="en-US" dirty="0"/>
              <a:t>オントロジー工学</a:t>
            </a:r>
            <a:r>
              <a:rPr lang="en-US" altLang="ja-JP" dirty="0"/>
              <a:t>』</a:t>
            </a:r>
            <a:r>
              <a:rPr lang="ja-JP" altLang="en-US" dirty="0"/>
              <a:t>：溝口理一郎）</a:t>
            </a:r>
            <a:endParaRPr lang="en-US" altLang="ja-JP" dirty="0"/>
          </a:p>
          <a:p>
            <a:pPr lvl="1"/>
            <a:endParaRPr lang="ja-JP" alt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9">
                                            <p:txEl>
                                              <p:pRg st="1" end="1"/>
                                            </p:txEl>
                                          </p:spTgt>
                                        </p:tgtEl>
                                        <p:attrNameLst>
                                          <p:attrName>style.visibility</p:attrName>
                                        </p:attrNameLst>
                                      </p:cBhvr>
                                      <p:to>
                                        <p:strVal val="visible"/>
                                      </p:to>
                                    </p:set>
                                    <p:animEffect transition="in" filter="blinds(horizontal)">
                                      <p:cBhvr>
                                        <p:cTn id="7" dur="500"/>
                                        <p:tgtEl>
                                          <p:spTgt spid="1126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269">
                                            <p:txEl>
                                              <p:pRg st="2" end="2"/>
                                            </p:txEl>
                                          </p:spTgt>
                                        </p:tgtEl>
                                        <p:attrNameLst>
                                          <p:attrName>style.visibility</p:attrName>
                                        </p:attrNameLst>
                                      </p:cBhvr>
                                      <p:to>
                                        <p:strVal val="visible"/>
                                      </p:to>
                                    </p:set>
                                    <p:animEffect transition="in" filter="blinds(horizontal)">
                                      <p:cBhvr>
                                        <p:cTn id="10" dur="500"/>
                                        <p:tgtEl>
                                          <p:spTgt spid="1126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269">
                                            <p:txEl>
                                              <p:pRg st="3" end="3"/>
                                            </p:txEl>
                                          </p:spTgt>
                                        </p:tgtEl>
                                        <p:attrNameLst>
                                          <p:attrName>style.visibility</p:attrName>
                                        </p:attrNameLst>
                                      </p:cBhvr>
                                      <p:to>
                                        <p:strVal val="visible"/>
                                      </p:to>
                                    </p:set>
                                    <p:animEffect transition="in" filter="blinds(horizontal)">
                                      <p:cBhvr>
                                        <p:cTn id="13" dur="500"/>
                                        <p:tgtEl>
                                          <p:spTgt spid="1126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269">
                                            <p:txEl>
                                              <p:pRg st="4" end="4"/>
                                            </p:txEl>
                                          </p:spTgt>
                                        </p:tgtEl>
                                        <p:attrNameLst>
                                          <p:attrName>style.visibility</p:attrName>
                                        </p:attrNameLst>
                                      </p:cBhvr>
                                      <p:to>
                                        <p:strVal val="visible"/>
                                      </p:to>
                                    </p:set>
                                    <p:animEffect transition="in" filter="blinds(horizontal)">
                                      <p:cBhvr>
                                        <p:cTn id="18" dur="500"/>
                                        <p:tgtEl>
                                          <p:spTgt spid="1126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1269">
                                            <p:txEl>
                                              <p:pRg st="5" end="5"/>
                                            </p:txEl>
                                          </p:spTgt>
                                        </p:tgtEl>
                                        <p:attrNameLst>
                                          <p:attrName>style.visibility</p:attrName>
                                        </p:attrNameLst>
                                      </p:cBhvr>
                                      <p:to>
                                        <p:strVal val="visible"/>
                                      </p:to>
                                    </p:set>
                                    <p:animEffect transition="in" filter="blinds(horizontal)">
                                      <p:cBhvr>
                                        <p:cTn id="21" dur="500"/>
                                        <p:tgtEl>
                                          <p:spTgt spid="1126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1269">
                                            <p:txEl>
                                              <p:pRg st="6" end="6"/>
                                            </p:txEl>
                                          </p:spTgt>
                                        </p:tgtEl>
                                        <p:attrNameLst>
                                          <p:attrName>style.visibility</p:attrName>
                                        </p:attrNameLst>
                                      </p:cBhvr>
                                      <p:to>
                                        <p:strVal val="visible"/>
                                      </p:to>
                                    </p:set>
                                    <p:animEffect transition="in" filter="blinds(horizontal)">
                                      <p:cBhvr>
                                        <p:cTn id="24" dur="500"/>
                                        <p:tgtEl>
                                          <p:spTgt spid="112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p:cNvSpPr>
            <a:spLocks noGrp="1"/>
          </p:cNvSpPr>
          <p:nvPr>
            <p:ph type="title"/>
          </p:nvPr>
        </p:nvSpPr>
        <p:spPr/>
        <p:txBody>
          <a:bodyPr/>
          <a:lstStyle/>
          <a:p>
            <a:r>
              <a:rPr lang="ja-JP" altLang="en-US" sz="4000"/>
              <a:t>知識記述とオントロジー</a:t>
            </a:r>
          </a:p>
        </p:txBody>
      </p:sp>
      <p:sp>
        <p:nvSpPr>
          <p:cNvPr id="9219" name="コンテンツ プレースホルダ 2"/>
          <p:cNvSpPr>
            <a:spLocks noGrp="1"/>
          </p:cNvSpPr>
          <p:nvPr>
            <p:ph idx="1"/>
          </p:nvPr>
        </p:nvSpPr>
        <p:spPr>
          <a:xfrm>
            <a:off x="357188" y="1000125"/>
            <a:ext cx="8572500" cy="3000375"/>
          </a:xfrm>
        </p:spPr>
        <p:txBody>
          <a:bodyPr>
            <a:normAutofit lnSpcReduction="10000"/>
          </a:bodyPr>
          <a:lstStyle/>
          <a:p>
            <a:pPr>
              <a:defRPr/>
            </a:pPr>
            <a:r>
              <a:rPr lang="ja-JP" altLang="en-US" sz="2800" dirty="0"/>
              <a:t>知識記述（モデル化）</a:t>
            </a:r>
            <a:endParaRPr lang="en-US" altLang="ja-JP" sz="2800" dirty="0"/>
          </a:p>
          <a:p>
            <a:pPr lvl="1">
              <a:defRPr/>
            </a:pPr>
            <a:r>
              <a:rPr lang="ja-JP" altLang="en-US" sz="2400" dirty="0"/>
              <a:t>知識処理には，対象世界のモデル化（知識記述）が必要．</a:t>
            </a:r>
            <a:endParaRPr lang="en-US" altLang="ja-JP" sz="2400" dirty="0"/>
          </a:p>
          <a:p>
            <a:pPr lvl="2">
              <a:defRPr/>
            </a:pPr>
            <a:r>
              <a:rPr lang="ja-JP" altLang="en-US" sz="2000" b="1" dirty="0"/>
              <a:t>知識の共有・有効活用には，</a:t>
            </a:r>
            <a:r>
              <a:rPr lang="ja-JP" altLang="en-US" sz="2000" b="1" dirty="0">
                <a:solidFill>
                  <a:srgbClr val="FF0000"/>
                </a:solidFill>
              </a:rPr>
              <a:t>一貫性をもったモデル化</a:t>
            </a:r>
            <a:r>
              <a:rPr lang="ja-JP" altLang="en-US" sz="2000" b="1" dirty="0"/>
              <a:t>が重要．</a:t>
            </a:r>
            <a:endParaRPr lang="en-US" altLang="ja-JP" sz="2000" b="1" dirty="0"/>
          </a:p>
          <a:p>
            <a:pPr>
              <a:defRPr/>
            </a:pPr>
            <a:r>
              <a:rPr lang="ja-JP" altLang="en-US" sz="2800" dirty="0"/>
              <a:t>オントロジーの役割</a:t>
            </a:r>
            <a:endParaRPr lang="en-US" altLang="ja-JP" sz="2800" dirty="0"/>
          </a:p>
          <a:p>
            <a:pPr lvl="1">
              <a:defRPr/>
            </a:pPr>
            <a:r>
              <a:rPr lang="ja-JP" altLang="ja-JP" sz="2400" dirty="0"/>
              <a:t>「対象世界をどのように捉えたか（概念化したか）を明示し，一貫性を持って知識（インスタンスモデル）を記述するための共通概念や規約を提供するもの」</a:t>
            </a:r>
            <a:endParaRPr lang="ja-JP" altLang="en-US" dirty="0"/>
          </a:p>
        </p:txBody>
      </p:sp>
      <p:sp>
        <p:nvSpPr>
          <p:cNvPr id="6151" name="AutoShape 131"/>
          <p:cNvSpPr>
            <a:spLocks noChangeArrowheads="1"/>
          </p:cNvSpPr>
          <p:nvPr/>
        </p:nvSpPr>
        <p:spPr bwMode="auto">
          <a:xfrm>
            <a:off x="2663825" y="4062413"/>
            <a:ext cx="3529013" cy="2489200"/>
          </a:xfrm>
          <a:prstGeom prst="wedgeRectCallout">
            <a:avLst>
              <a:gd name="adj1" fmla="val -64856"/>
              <a:gd name="adj2" fmla="val 24694"/>
            </a:avLst>
          </a:prstGeom>
          <a:solidFill>
            <a:srgbClr val="99CCFF">
              <a:alpha val="39999"/>
            </a:srgbClr>
          </a:solidFill>
          <a:ln w="12700" cap="sq">
            <a:solidFill>
              <a:schemeClr val="tx1"/>
            </a:solidFill>
            <a:miter lim="800000"/>
            <a:headEnd type="none" w="sm" len="sm"/>
            <a:tailEnd type="none" w="sm" len="sm"/>
          </a:ln>
        </p:spPr>
        <p:txBody>
          <a:bodyPr/>
          <a:lstStyle/>
          <a:p>
            <a:pPr algn="ctr"/>
            <a:endParaRPr lang="ja-JP" altLang="ja-JP"/>
          </a:p>
        </p:txBody>
      </p:sp>
      <p:sp>
        <p:nvSpPr>
          <p:cNvPr id="10245" name="Rectangle 4"/>
          <p:cNvSpPr>
            <a:spLocks noChangeArrowheads="1"/>
          </p:cNvSpPr>
          <p:nvPr/>
        </p:nvSpPr>
        <p:spPr bwMode="auto">
          <a:xfrm>
            <a:off x="7572375" y="6061075"/>
            <a:ext cx="1376363" cy="368300"/>
          </a:xfrm>
          <a:prstGeom prst="rect">
            <a:avLst/>
          </a:prstGeom>
          <a:noFill/>
          <a:ln w="9525">
            <a:noFill/>
            <a:miter lim="800000"/>
            <a:headEnd/>
            <a:tailEnd/>
          </a:ln>
        </p:spPr>
        <p:txBody>
          <a:bodyPr wrap="none" anchor="ctr"/>
          <a:lstStyle/>
          <a:p>
            <a:pPr algn="ctr"/>
            <a:r>
              <a:rPr lang="ja-JP" altLang="en-US" sz="2400" b="1"/>
              <a:t>対象世界</a:t>
            </a:r>
          </a:p>
        </p:txBody>
      </p:sp>
      <p:pic>
        <p:nvPicPr>
          <p:cNvPr id="10246" name="Picture 132" descr="MCj03985090000[1]"/>
          <p:cNvPicPr>
            <a:picLocks noChangeAspect="1" noChangeArrowheads="1"/>
          </p:cNvPicPr>
          <p:nvPr/>
        </p:nvPicPr>
        <p:blipFill>
          <a:blip r:embed="rId3"/>
          <a:srcRect/>
          <a:stretch>
            <a:fillRect/>
          </a:stretch>
        </p:blipFill>
        <p:spPr bwMode="auto">
          <a:xfrm>
            <a:off x="357188" y="5110163"/>
            <a:ext cx="1827212" cy="1447800"/>
          </a:xfrm>
          <a:prstGeom prst="rect">
            <a:avLst/>
          </a:prstGeom>
          <a:noFill/>
          <a:ln w="9525">
            <a:noFill/>
            <a:miter lim="800000"/>
            <a:headEnd/>
            <a:tailEnd/>
          </a:ln>
        </p:spPr>
      </p:pic>
      <p:pic>
        <p:nvPicPr>
          <p:cNvPr id="10247" name="Picture 136" descr="MCj03107460000[1]"/>
          <p:cNvPicPr>
            <a:picLocks noChangeAspect="1" noChangeArrowheads="1"/>
          </p:cNvPicPr>
          <p:nvPr/>
        </p:nvPicPr>
        <p:blipFill>
          <a:blip r:embed="rId4"/>
          <a:srcRect/>
          <a:stretch>
            <a:fillRect/>
          </a:stretch>
        </p:blipFill>
        <p:spPr bwMode="auto">
          <a:xfrm>
            <a:off x="6981825" y="4073525"/>
            <a:ext cx="611188" cy="896938"/>
          </a:xfrm>
          <a:prstGeom prst="rect">
            <a:avLst/>
          </a:prstGeom>
          <a:noFill/>
          <a:ln w="9525">
            <a:noFill/>
            <a:miter lim="800000"/>
            <a:headEnd/>
            <a:tailEnd/>
          </a:ln>
        </p:spPr>
      </p:pic>
      <p:pic>
        <p:nvPicPr>
          <p:cNvPr id="10248" name="Picture 139" descr="MCj03106200000[1]"/>
          <p:cNvPicPr>
            <a:picLocks noChangeAspect="1" noChangeArrowheads="1"/>
          </p:cNvPicPr>
          <p:nvPr/>
        </p:nvPicPr>
        <p:blipFill>
          <a:blip r:embed="rId5"/>
          <a:srcRect/>
          <a:stretch>
            <a:fillRect/>
          </a:stretch>
        </p:blipFill>
        <p:spPr bwMode="auto">
          <a:xfrm>
            <a:off x="7666038" y="4000500"/>
            <a:ext cx="1079500" cy="1044575"/>
          </a:xfrm>
          <a:prstGeom prst="rect">
            <a:avLst/>
          </a:prstGeom>
          <a:noFill/>
          <a:ln w="9525">
            <a:noFill/>
            <a:miter lim="800000"/>
            <a:headEnd/>
            <a:tailEnd/>
          </a:ln>
        </p:spPr>
      </p:pic>
      <p:pic>
        <p:nvPicPr>
          <p:cNvPr id="10249" name="Picture 140" descr="MCj03516070000[1]"/>
          <p:cNvPicPr>
            <a:picLocks noChangeAspect="1" noChangeArrowheads="1"/>
          </p:cNvPicPr>
          <p:nvPr/>
        </p:nvPicPr>
        <p:blipFill>
          <a:blip r:embed="rId6"/>
          <a:srcRect/>
          <a:stretch>
            <a:fillRect/>
          </a:stretch>
        </p:blipFill>
        <p:spPr bwMode="auto">
          <a:xfrm>
            <a:off x="6981825" y="4995863"/>
            <a:ext cx="1152525" cy="1004887"/>
          </a:xfrm>
          <a:prstGeom prst="rect">
            <a:avLst/>
          </a:prstGeom>
          <a:noFill/>
          <a:ln w="9525">
            <a:noFill/>
            <a:miter lim="800000"/>
            <a:headEnd/>
            <a:tailEnd/>
          </a:ln>
        </p:spPr>
      </p:pic>
      <p:pic>
        <p:nvPicPr>
          <p:cNvPr id="9230" name="Picture 14"/>
          <p:cNvPicPr>
            <a:picLocks noChangeAspect="1" noChangeArrowheads="1"/>
          </p:cNvPicPr>
          <p:nvPr/>
        </p:nvPicPr>
        <p:blipFill>
          <a:blip r:embed="rId7"/>
          <a:srcRect/>
          <a:stretch>
            <a:fillRect/>
          </a:stretch>
        </p:blipFill>
        <p:spPr bwMode="auto">
          <a:xfrm>
            <a:off x="2786063" y="5081588"/>
            <a:ext cx="1928812" cy="1350962"/>
          </a:xfrm>
          <a:prstGeom prst="rect">
            <a:avLst/>
          </a:prstGeom>
          <a:noFill/>
          <a:ln w="9525" algn="ctr">
            <a:noFill/>
            <a:miter lim="800000"/>
            <a:headEnd/>
            <a:tailEnd/>
          </a:ln>
        </p:spPr>
      </p:pic>
      <p:pic>
        <p:nvPicPr>
          <p:cNvPr id="15" name="Picture 3"/>
          <p:cNvPicPr>
            <a:picLocks noChangeAspect="1" noChangeArrowheads="1"/>
          </p:cNvPicPr>
          <p:nvPr/>
        </p:nvPicPr>
        <p:blipFill>
          <a:blip r:embed="rId8"/>
          <a:srcRect l="6416" t="37706" r="40755" b="44846"/>
          <a:stretch>
            <a:fillRect/>
          </a:stretch>
        </p:blipFill>
        <p:spPr bwMode="auto">
          <a:xfrm>
            <a:off x="3214688" y="4152900"/>
            <a:ext cx="2762250" cy="828675"/>
          </a:xfrm>
          <a:prstGeom prst="rect">
            <a:avLst/>
          </a:prstGeom>
          <a:noFill/>
          <a:ln w="9525" algn="ctr">
            <a:noFill/>
            <a:miter lim="800000"/>
            <a:headEnd/>
            <a:tailEnd/>
          </a:ln>
        </p:spPr>
      </p:pic>
      <p:pic>
        <p:nvPicPr>
          <p:cNvPr id="9231" name="Picture 15"/>
          <p:cNvPicPr>
            <a:picLocks noChangeAspect="1" noChangeArrowheads="1"/>
          </p:cNvPicPr>
          <p:nvPr/>
        </p:nvPicPr>
        <p:blipFill>
          <a:blip r:embed="rId9"/>
          <a:srcRect l="35481" t="21777" r="3345" b="10278"/>
          <a:stretch>
            <a:fillRect/>
          </a:stretch>
        </p:blipFill>
        <p:spPr bwMode="auto">
          <a:xfrm>
            <a:off x="4143375" y="4867275"/>
            <a:ext cx="1857375" cy="1449388"/>
          </a:xfrm>
          <a:prstGeom prst="rect">
            <a:avLst/>
          </a:prstGeom>
          <a:noFill/>
          <a:ln w="9525" algn="ctr">
            <a:solidFill>
              <a:schemeClr val="tx1"/>
            </a:solidFill>
            <a:miter lim="800000"/>
            <a:headEnd/>
            <a:tailEnd/>
          </a:ln>
        </p:spPr>
      </p:pic>
      <p:sp>
        <p:nvSpPr>
          <p:cNvPr id="18" name="AutoShape 4"/>
          <p:cNvSpPr>
            <a:spLocks noChangeArrowheads="1"/>
          </p:cNvSpPr>
          <p:nvPr/>
        </p:nvSpPr>
        <p:spPr bwMode="auto">
          <a:xfrm>
            <a:off x="2786063" y="5424488"/>
            <a:ext cx="3100387" cy="1071562"/>
          </a:xfrm>
          <a:prstGeom prst="cube">
            <a:avLst>
              <a:gd name="adj" fmla="val 37204"/>
            </a:avLst>
          </a:prstGeom>
          <a:solidFill>
            <a:srgbClr val="99FF99"/>
          </a:solidFill>
          <a:ln w="9525">
            <a:solidFill>
              <a:srgbClr val="000000"/>
            </a:solidFill>
            <a:miter lim="800000"/>
            <a:headEnd/>
            <a:tailEnd/>
          </a:ln>
        </p:spPr>
        <p:txBody>
          <a:bodyPr wrap="none" anchor="ctr"/>
          <a:lstStyle/>
          <a:p>
            <a:pPr algn="ctr" fontAlgn="auto">
              <a:spcBef>
                <a:spcPts val="0"/>
              </a:spcBef>
              <a:spcAft>
                <a:spcPts val="0"/>
              </a:spcAft>
              <a:defRPr/>
            </a:pPr>
            <a:r>
              <a:rPr kumimoji="0" lang="ja-JP" altLang="en-US" sz="2800" kern="0" dirty="0">
                <a:solidFill>
                  <a:sysClr val="windowText" lastClr="000000"/>
                </a:solidFill>
                <a:latin typeface="Times" charset="0"/>
                <a:ea typeface="Osaka" charset="-128"/>
              </a:rPr>
              <a:t>オントロジー</a:t>
            </a:r>
            <a:endParaRPr kumimoji="0" lang="ja-JP" altLang="en-US" sz="2400" kern="0" dirty="0">
              <a:solidFill>
                <a:sysClr val="windowText" lastClr="000000"/>
              </a:solidFill>
              <a:latin typeface="Times" charset="0"/>
              <a:ea typeface="Osaka" charset="-128"/>
            </a:endParaRPr>
          </a:p>
        </p:txBody>
      </p:sp>
      <p:sp>
        <p:nvSpPr>
          <p:cNvPr id="19" name="AutoShape 5"/>
          <p:cNvSpPr>
            <a:spLocks noChangeArrowheads="1"/>
          </p:cNvSpPr>
          <p:nvPr/>
        </p:nvSpPr>
        <p:spPr bwMode="auto">
          <a:xfrm>
            <a:off x="3214688" y="4110038"/>
            <a:ext cx="2428875" cy="1571625"/>
          </a:xfrm>
          <a:prstGeom prst="can">
            <a:avLst>
              <a:gd name="adj" fmla="val 16069"/>
            </a:avLst>
          </a:prstGeom>
          <a:gradFill rotWithShape="0">
            <a:gsLst>
              <a:gs pos="0">
                <a:srgbClr val="FFCF01">
                  <a:gamma/>
                  <a:tint val="33725"/>
                  <a:invGamma/>
                </a:srgbClr>
              </a:gs>
              <a:gs pos="100000">
                <a:srgbClr val="FFCF01"/>
              </a:gs>
            </a:gsLst>
            <a:lin ang="5400000" scaled="1"/>
          </a:gradFill>
          <a:ln w="9525">
            <a:solidFill>
              <a:srgbClr val="000000"/>
            </a:solidFill>
            <a:round/>
            <a:headEnd/>
            <a:tailEnd/>
          </a:ln>
          <a:effectLst/>
        </p:spPr>
        <p:txBody>
          <a:bodyPr wrap="none" anchor="ctr"/>
          <a:lstStyle/>
          <a:p>
            <a:pPr algn="ctr" fontAlgn="auto">
              <a:spcBef>
                <a:spcPts val="0"/>
              </a:spcBef>
              <a:spcAft>
                <a:spcPts val="0"/>
              </a:spcAft>
              <a:defRPr/>
            </a:pPr>
            <a:r>
              <a:rPr kumimoji="0" lang="ja-JP" altLang="en-US" sz="3200" kern="0" dirty="0">
                <a:solidFill>
                  <a:sysClr val="windowText" lastClr="000000"/>
                </a:solidFill>
                <a:latin typeface="Times" charset="0"/>
                <a:ea typeface="Osaka" charset="-128"/>
              </a:rPr>
              <a:t>知識</a:t>
            </a:r>
            <a:endParaRPr kumimoji="0" lang="en-US" altLang="ja-JP" sz="3200" kern="0" dirty="0">
              <a:solidFill>
                <a:sysClr val="windowText" lastClr="000000"/>
              </a:solidFill>
              <a:latin typeface="Times" charset="0"/>
              <a:ea typeface="Osaka" charset="-128"/>
            </a:endParaRPr>
          </a:p>
          <a:p>
            <a:pPr algn="ctr" fontAlgn="auto">
              <a:spcBef>
                <a:spcPts val="0"/>
              </a:spcBef>
              <a:spcAft>
                <a:spcPts val="0"/>
              </a:spcAft>
              <a:defRPr/>
            </a:pPr>
            <a:r>
              <a:rPr kumimoji="0" lang="ja-JP" altLang="en-US" kern="0" dirty="0">
                <a:solidFill>
                  <a:sysClr val="windowText" lastClr="000000"/>
                </a:solidFill>
                <a:latin typeface="Times" charset="0"/>
                <a:ea typeface="Osaka" charset="-128"/>
              </a:rPr>
              <a:t>（インスタンスモデル）</a:t>
            </a:r>
            <a:endParaRPr kumimoji="0" lang="ja-JP" altLang="en-US" sz="2000" kern="0" dirty="0">
              <a:solidFill>
                <a:sysClr val="windowText" lastClr="000000"/>
              </a:solidFill>
              <a:latin typeface="Times" charset="0"/>
              <a:ea typeface="Osaka" charset="-128"/>
            </a:endParaRPr>
          </a:p>
        </p:txBody>
      </p:sp>
      <p:sp>
        <p:nvSpPr>
          <p:cNvPr id="22" name="AutoShape 5"/>
          <p:cNvSpPr>
            <a:spLocks noChangeArrowheads="1"/>
          </p:cNvSpPr>
          <p:nvPr/>
        </p:nvSpPr>
        <p:spPr bwMode="auto">
          <a:xfrm rot="9386590">
            <a:off x="5734050" y="5402263"/>
            <a:ext cx="1204913" cy="500062"/>
          </a:xfrm>
          <a:prstGeom prst="rightArrow">
            <a:avLst>
              <a:gd name="adj1" fmla="val 50000"/>
              <a:gd name="adj2" fmla="val 42803"/>
            </a:avLst>
          </a:prstGeom>
          <a:solidFill>
            <a:srgbClr val="FFFF00"/>
          </a:solidFill>
          <a:ln w="9525" algn="ctr">
            <a:solidFill>
              <a:schemeClr val="tx1"/>
            </a:solidFill>
            <a:miter lim="800000"/>
            <a:headEnd/>
            <a:tailEnd/>
          </a:ln>
        </p:spPr>
        <p:txBody>
          <a:bodyPr wrap="none" anchor="ctr"/>
          <a:lstStyle/>
          <a:p>
            <a:endParaRPr lang="ja-JP" altLang="en-US"/>
          </a:p>
        </p:txBody>
      </p:sp>
      <p:sp>
        <p:nvSpPr>
          <p:cNvPr id="6153" name="AutoShape 5"/>
          <p:cNvSpPr>
            <a:spLocks noChangeArrowheads="1"/>
          </p:cNvSpPr>
          <p:nvPr/>
        </p:nvSpPr>
        <p:spPr bwMode="auto">
          <a:xfrm rot="10800000">
            <a:off x="5715000" y="4710113"/>
            <a:ext cx="1143000" cy="614362"/>
          </a:xfrm>
          <a:prstGeom prst="rightArrow">
            <a:avLst>
              <a:gd name="adj1" fmla="val 50000"/>
              <a:gd name="adj2" fmla="val 42799"/>
            </a:avLst>
          </a:prstGeom>
          <a:solidFill>
            <a:srgbClr val="FFFF00"/>
          </a:solidFill>
          <a:ln w="9525" algn="ctr">
            <a:solidFill>
              <a:schemeClr val="tx1"/>
            </a:solidFill>
            <a:miter lim="800000"/>
            <a:headEnd/>
            <a:tailEnd/>
          </a:ln>
        </p:spPr>
        <p:txBody>
          <a:bodyPr wrap="none" anchor="ctr"/>
          <a:lstStyle/>
          <a:p>
            <a:endParaRPr lang="ja-JP" altLang="en-US"/>
          </a:p>
        </p:txBody>
      </p:sp>
      <p:sp>
        <p:nvSpPr>
          <p:cNvPr id="6161" name="AutoShape 16"/>
          <p:cNvSpPr>
            <a:spLocks noChangeArrowheads="1"/>
          </p:cNvSpPr>
          <p:nvPr/>
        </p:nvSpPr>
        <p:spPr bwMode="auto">
          <a:xfrm>
            <a:off x="5286375" y="3929063"/>
            <a:ext cx="2071688" cy="785812"/>
          </a:xfrm>
          <a:prstGeom prst="wedgeRoundRectCallout">
            <a:avLst>
              <a:gd name="adj1" fmla="val 4037"/>
              <a:gd name="adj2" fmla="val 98667"/>
              <a:gd name="adj3" fmla="val 16667"/>
            </a:avLst>
          </a:prstGeom>
          <a:solidFill>
            <a:srgbClr val="FFFFCC"/>
          </a:solidFill>
          <a:ln w="9525" algn="ctr">
            <a:solidFill>
              <a:schemeClr val="tx1"/>
            </a:solidFill>
            <a:miter lim="800000"/>
            <a:headEnd/>
            <a:tailEnd/>
          </a:ln>
        </p:spPr>
        <p:txBody>
          <a:bodyPr anchor="ctr"/>
          <a:lstStyle/>
          <a:p>
            <a:pPr algn="ctr"/>
            <a:r>
              <a:rPr lang="ja-JP" altLang="en-US" sz="2800">
                <a:solidFill>
                  <a:srgbClr val="FF0000"/>
                </a:solidFill>
              </a:rPr>
              <a:t>知識記述</a:t>
            </a:r>
            <a:endParaRPr lang="en-US" altLang="ja-JP" sz="2800">
              <a:solidFill>
                <a:srgbClr val="FF0000"/>
              </a:solidFill>
            </a:endParaRPr>
          </a:p>
          <a:p>
            <a:pPr algn="ctr"/>
            <a:r>
              <a:rPr lang="ja-JP" altLang="en-US" sz="2400">
                <a:solidFill>
                  <a:srgbClr val="FF0000"/>
                </a:solidFill>
              </a:rPr>
              <a:t>（モデル化）</a:t>
            </a:r>
          </a:p>
        </p:txBody>
      </p:sp>
      <p:sp>
        <p:nvSpPr>
          <p:cNvPr id="24" name="AutoShape 16"/>
          <p:cNvSpPr>
            <a:spLocks noChangeArrowheads="1"/>
          </p:cNvSpPr>
          <p:nvPr/>
        </p:nvSpPr>
        <p:spPr bwMode="auto">
          <a:xfrm>
            <a:off x="6143625" y="6072188"/>
            <a:ext cx="1428750" cy="500062"/>
          </a:xfrm>
          <a:prstGeom prst="wedgeRoundRectCallout">
            <a:avLst>
              <a:gd name="adj1" fmla="val -35361"/>
              <a:gd name="adj2" fmla="val -129366"/>
              <a:gd name="adj3" fmla="val 16667"/>
            </a:avLst>
          </a:prstGeom>
          <a:solidFill>
            <a:srgbClr val="FFFFCC"/>
          </a:solidFill>
          <a:ln w="9525" algn="ctr">
            <a:solidFill>
              <a:schemeClr val="tx1"/>
            </a:solidFill>
            <a:miter lim="800000"/>
            <a:headEnd/>
            <a:tailEnd/>
          </a:ln>
        </p:spPr>
        <p:txBody>
          <a:bodyPr anchor="ctr"/>
          <a:lstStyle/>
          <a:p>
            <a:pPr algn="ctr"/>
            <a:r>
              <a:rPr lang="ja-JP" altLang="en-US" sz="2800">
                <a:solidFill>
                  <a:srgbClr val="FF0000"/>
                </a:solidFill>
              </a:rPr>
              <a:t>概念化</a:t>
            </a:r>
          </a:p>
        </p:txBody>
      </p:sp>
      <p:sp>
        <p:nvSpPr>
          <p:cNvPr id="10259" name="日付プレースホルダ 24"/>
          <p:cNvSpPr>
            <a:spLocks noGrp="1"/>
          </p:cNvSpPr>
          <p:nvPr>
            <p:ph type="dt" sz="quarter" idx="10"/>
          </p:nvPr>
        </p:nvSpPr>
        <p:spPr>
          <a:noFill/>
        </p:spPr>
        <p:txBody>
          <a:bodyPr/>
          <a:lstStyle/>
          <a:p>
            <a:fld id="{874BE2F5-4BCF-4446-857F-C0664C59EB52}" type="datetime1">
              <a:rPr lang="ja-JP" altLang="en-US" smtClean="0"/>
              <a:t>2019/6/5</a:t>
            </a:fld>
            <a:endParaRPr lang="en-US" altLang="ja-JP"/>
          </a:p>
        </p:txBody>
      </p:sp>
      <p:sp>
        <p:nvSpPr>
          <p:cNvPr id="10260" name="スライド番号プレースホルダ 25"/>
          <p:cNvSpPr>
            <a:spLocks noGrp="1"/>
          </p:cNvSpPr>
          <p:nvPr>
            <p:ph type="sldNum" sz="quarter" idx="12"/>
          </p:nvPr>
        </p:nvSpPr>
        <p:spPr>
          <a:noFill/>
        </p:spPr>
        <p:txBody>
          <a:bodyPr/>
          <a:lstStyle/>
          <a:p>
            <a:fld id="{78A057A0-5639-4361-AF0E-CE697FE91F1A}" type="slidenum">
              <a:rPr lang="en-US" altLang="ja-JP" smtClean="0"/>
              <a:pPr/>
              <a:t>15</a:t>
            </a:fld>
            <a:endParaRPr lang="en-US" altLang="ja-JP"/>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61"/>
                                        </p:tgtEl>
                                        <p:attrNameLst>
                                          <p:attrName>style.visibility</p:attrName>
                                        </p:attrNameLst>
                                      </p:cBhvr>
                                      <p:to>
                                        <p:strVal val="visible"/>
                                      </p:to>
                                    </p:set>
                                    <p:animEffect transition="in" filter="blinds(horizontal)">
                                      <p:cBhvr>
                                        <p:cTn id="7" dur="500"/>
                                        <p:tgtEl>
                                          <p:spTgt spid="61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53"/>
                                        </p:tgtEl>
                                        <p:attrNameLst>
                                          <p:attrName>style.visibility</p:attrName>
                                        </p:attrNameLst>
                                      </p:cBhvr>
                                      <p:to>
                                        <p:strVal val="visible"/>
                                      </p:to>
                                    </p:set>
                                    <p:animEffect transition="in" filter="blinds(horizontal)">
                                      <p:cBhvr>
                                        <p:cTn id="10" dur="500"/>
                                        <p:tgtEl>
                                          <p:spTgt spid="615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51"/>
                                        </p:tgtEl>
                                        <p:attrNameLst>
                                          <p:attrName>style.visibility</p:attrName>
                                        </p:attrNameLst>
                                      </p:cBhvr>
                                      <p:to>
                                        <p:strVal val="visible"/>
                                      </p:to>
                                    </p:set>
                                    <p:animEffect transition="in" filter="blinds(horizontal)">
                                      <p:cBhvr>
                                        <p:cTn id="13" dur="500"/>
                                        <p:tgtEl>
                                          <p:spTgt spid="6151"/>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nodeType="withEffect">
                                  <p:stCondLst>
                                    <p:cond delay="0"/>
                                  </p:stCondLst>
                                  <p:childTnLst>
                                    <p:set>
                                      <p:cBhvr>
                                        <p:cTn id="19" dur="1" fill="hold">
                                          <p:stCondLst>
                                            <p:cond delay="0"/>
                                          </p:stCondLst>
                                        </p:cTn>
                                        <p:tgtEl>
                                          <p:spTgt spid="9230"/>
                                        </p:tgtEl>
                                        <p:attrNameLst>
                                          <p:attrName>style.visibility</p:attrName>
                                        </p:attrNameLst>
                                      </p:cBhvr>
                                      <p:to>
                                        <p:strVal val="visible"/>
                                      </p:to>
                                    </p:set>
                                    <p:animEffect transition="in" filter="blinds(horizontal)">
                                      <p:cBhvr>
                                        <p:cTn id="20" dur="500"/>
                                        <p:tgtEl>
                                          <p:spTgt spid="9230"/>
                                        </p:tgtEl>
                                      </p:cBhvr>
                                    </p:animEffect>
                                  </p:childTnLst>
                                </p:cTn>
                              </p:par>
                              <p:par>
                                <p:cTn id="21" presetID="3" presetClass="entr" presetSubtype="10" fill="hold" nodeType="withEffect">
                                  <p:stCondLst>
                                    <p:cond delay="0"/>
                                  </p:stCondLst>
                                  <p:childTnLst>
                                    <p:set>
                                      <p:cBhvr>
                                        <p:cTn id="22" dur="1" fill="hold">
                                          <p:stCondLst>
                                            <p:cond delay="0"/>
                                          </p:stCondLst>
                                        </p:cTn>
                                        <p:tgtEl>
                                          <p:spTgt spid="9231"/>
                                        </p:tgtEl>
                                        <p:attrNameLst>
                                          <p:attrName>style.visibility</p:attrName>
                                        </p:attrNameLst>
                                      </p:cBhvr>
                                      <p:to>
                                        <p:strVal val="visible"/>
                                      </p:to>
                                    </p:set>
                                    <p:animEffect transition="in" filter="blinds(horizontal)">
                                      <p:cBhvr>
                                        <p:cTn id="23" dur="500"/>
                                        <p:tgtEl>
                                          <p:spTgt spid="923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219">
                                            <p:txEl>
                                              <p:pRg st="3" end="3"/>
                                            </p:txEl>
                                          </p:spTgt>
                                        </p:tgtEl>
                                        <p:attrNameLst>
                                          <p:attrName>style.visibility</p:attrName>
                                        </p:attrNameLst>
                                      </p:cBhvr>
                                      <p:to>
                                        <p:strVal val="visible"/>
                                      </p:to>
                                    </p:set>
                                    <p:animEffect transition="in" filter="blinds(horizontal)">
                                      <p:cBhvr>
                                        <p:cTn id="33" dur="500"/>
                                        <p:tgtEl>
                                          <p:spTgt spid="9219">
                                            <p:txEl>
                                              <p:pRg st="3" end="3"/>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9219">
                                            <p:txEl>
                                              <p:pRg st="4" end="4"/>
                                            </p:txEl>
                                          </p:spTgt>
                                        </p:tgtEl>
                                        <p:attrNameLst>
                                          <p:attrName>style.visibility</p:attrName>
                                        </p:attrNameLst>
                                      </p:cBhvr>
                                      <p:to>
                                        <p:strVal val="visible"/>
                                      </p:to>
                                    </p:set>
                                    <p:animEffect transition="in" filter="blinds(horizontal)">
                                      <p:cBhvr>
                                        <p:cTn id="36" dur="500"/>
                                        <p:tgtEl>
                                          <p:spTgt spid="9219">
                                            <p:txEl>
                                              <p:pRg st="4" end="4"/>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animBg="1"/>
      <p:bldP spid="18" grpId="0" animBg="1"/>
      <p:bldP spid="19" grpId="0" animBg="1"/>
      <p:bldP spid="22" grpId="0" animBg="1"/>
      <p:bldP spid="6153" grpId="0" animBg="1"/>
      <p:bldP spid="616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付プレースホルダ 3"/>
          <p:cNvSpPr>
            <a:spLocks noGrp="1"/>
          </p:cNvSpPr>
          <p:nvPr>
            <p:ph type="dt" sz="quarter" idx="10"/>
          </p:nvPr>
        </p:nvSpPr>
        <p:spPr>
          <a:noFill/>
        </p:spPr>
        <p:txBody>
          <a:bodyPr/>
          <a:lstStyle/>
          <a:p>
            <a:fld id="{BBEBC924-843B-4FF5-94D3-4EF8F74323D8}" type="datetime1">
              <a:rPr lang="ja-JP" altLang="en-US" smtClean="0"/>
              <a:t>2019/6/5</a:t>
            </a:fld>
            <a:endParaRPr lang="en-US" altLang="ja-JP"/>
          </a:p>
        </p:txBody>
      </p:sp>
      <p:sp>
        <p:nvSpPr>
          <p:cNvPr id="11267" name="スライド番号プレースホルダ 5"/>
          <p:cNvSpPr>
            <a:spLocks noGrp="1"/>
          </p:cNvSpPr>
          <p:nvPr>
            <p:ph type="sldNum" sz="quarter" idx="12"/>
          </p:nvPr>
        </p:nvSpPr>
        <p:spPr>
          <a:noFill/>
        </p:spPr>
        <p:txBody>
          <a:bodyPr/>
          <a:lstStyle/>
          <a:p>
            <a:fld id="{8BEAD571-B939-4B2E-A5CE-80E732309218}" type="slidenum">
              <a:rPr lang="en-US" altLang="ja-JP" smtClean="0"/>
              <a:pPr/>
              <a:t>16</a:t>
            </a:fld>
            <a:endParaRPr lang="en-US" altLang="ja-JP"/>
          </a:p>
        </p:txBody>
      </p:sp>
      <p:sp>
        <p:nvSpPr>
          <p:cNvPr id="11268" name="Rectangle 6"/>
          <p:cNvSpPr>
            <a:spLocks noGrp="1" noChangeArrowheads="1"/>
          </p:cNvSpPr>
          <p:nvPr>
            <p:ph type="title"/>
          </p:nvPr>
        </p:nvSpPr>
        <p:spPr>
          <a:xfrm>
            <a:off x="325438" y="146050"/>
            <a:ext cx="6175375" cy="762000"/>
          </a:xfrm>
        </p:spPr>
        <p:txBody>
          <a:bodyPr/>
          <a:lstStyle/>
          <a:p>
            <a:r>
              <a:rPr lang="ja-JP" altLang="en-US" dirty="0"/>
              <a:t>オントロジー構築・利用の意義</a:t>
            </a:r>
          </a:p>
        </p:txBody>
      </p:sp>
      <p:sp>
        <p:nvSpPr>
          <p:cNvPr id="13317" name="Rectangle 7"/>
          <p:cNvSpPr>
            <a:spLocks noGrp="1" noChangeArrowheads="1"/>
          </p:cNvSpPr>
          <p:nvPr>
            <p:ph type="body" idx="1"/>
          </p:nvPr>
        </p:nvSpPr>
        <p:spPr>
          <a:xfrm>
            <a:off x="500063" y="1000125"/>
            <a:ext cx="7772400" cy="5060950"/>
          </a:xfrm>
        </p:spPr>
        <p:txBody>
          <a:bodyPr/>
          <a:lstStyle/>
          <a:p>
            <a:pPr>
              <a:buFont typeface="Wingdings" pitchFamily="2" charset="2"/>
              <a:buNone/>
            </a:pPr>
            <a:r>
              <a:rPr lang="ja-JP" altLang="en-US" sz="2800" b="0" u="none">
                <a:solidFill>
                  <a:srgbClr val="002060"/>
                </a:solidFill>
              </a:rPr>
              <a:t>知識をオントロジーに基づいて記述すると</a:t>
            </a:r>
            <a:r>
              <a:rPr lang="en-US" altLang="ja-JP" sz="2800" b="0" u="none">
                <a:solidFill>
                  <a:srgbClr val="002060"/>
                </a:solidFill>
              </a:rPr>
              <a:t>...</a:t>
            </a:r>
          </a:p>
          <a:p>
            <a:r>
              <a:rPr lang="ja-JP" altLang="en-US" sz="2800"/>
              <a:t>知識の記述が容易になる</a:t>
            </a:r>
          </a:p>
          <a:p>
            <a:pPr lvl="1"/>
            <a:r>
              <a:rPr lang="ja-JP" altLang="en-US" sz="2400"/>
              <a:t>どのような観点から対象を捉えるかが規定されている</a:t>
            </a:r>
          </a:p>
          <a:p>
            <a:pPr lvl="1"/>
            <a:r>
              <a:rPr lang="ja-JP" altLang="en-US" sz="2400"/>
              <a:t>用いる概念・語彙が事前に用意されている</a:t>
            </a:r>
          </a:p>
          <a:p>
            <a:pPr lvl="1"/>
            <a:r>
              <a:rPr lang="ja-JP" altLang="en-US" sz="2400"/>
              <a:t>制約違反を自動的にチェックできる</a:t>
            </a:r>
          </a:p>
          <a:p>
            <a:r>
              <a:rPr lang="ja-JP" altLang="en-US" sz="2800"/>
              <a:t>記述された知識の「質」が向上する</a:t>
            </a:r>
          </a:p>
          <a:p>
            <a:pPr lvl="1"/>
            <a:r>
              <a:rPr lang="ja-JP" altLang="en-US" sz="2400"/>
              <a:t>概念の統一や観点の一貫性が保てる</a:t>
            </a:r>
          </a:p>
          <a:p>
            <a:pPr lvl="1"/>
            <a:r>
              <a:rPr lang="ja-JP" altLang="en-US" sz="2400"/>
              <a:t>他人が記述した知識を理解する際に役立つ</a:t>
            </a:r>
          </a:p>
          <a:p>
            <a:pPr lvl="1"/>
            <a:r>
              <a:rPr lang="ja-JP" altLang="en-US" sz="2400"/>
              <a:t>知識を変換することができる</a:t>
            </a:r>
          </a:p>
          <a:p>
            <a:pPr lvl="1"/>
            <a:r>
              <a:rPr lang="ja-JP" altLang="en-US" sz="2400"/>
              <a:t>知識を共有・知識を再利用できる</a:t>
            </a:r>
          </a:p>
        </p:txBody>
      </p:sp>
      <p:sp>
        <p:nvSpPr>
          <p:cNvPr id="13318" name="AutoShape 4"/>
          <p:cNvSpPr>
            <a:spLocks noChangeArrowheads="1"/>
          </p:cNvSpPr>
          <p:nvPr/>
        </p:nvSpPr>
        <p:spPr bwMode="auto">
          <a:xfrm>
            <a:off x="6732588" y="5543550"/>
            <a:ext cx="2362200" cy="838200"/>
          </a:xfrm>
          <a:prstGeom prst="cube">
            <a:avLst>
              <a:gd name="adj" fmla="val 37204"/>
            </a:avLst>
          </a:prstGeom>
          <a:solidFill>
            <a:srgbClr val="99FF99"/>
          </a:solidFill>
          <a:ln w="9525">
            <a:solidFill>
              <a:schemeClr val="tx1"/>
            </a:solidFill>
            <a:miter lim="800000"/>
            <a:headEnd/>
            <a:tailEnd/>
          </a:ln>
        </p:spPr>
        <p:txBody>
          <a:bodyPr wrap="none" anchor="ctr"/>
          <a:lstStyle/>
          <a:p>
            <a:pPr algn="ctr">
              <a:defRPr/>
            </a:pPr>
            <a:r>
              <a:rPr lang="ja-JP" altLang="en-US" sz="2800" dirty="0">
                <a:latin typeface="+mn-ea"/>
                <a:ea typeface="+mn-ea"/>
              </a:rPr>
              <a:t>オントロジー</a:t>
            </a:r>
            <a:endParaRPr lang="ja-JP" altLang="en-US" sz="2400" dirty="0">
              <a:latin typeface="+mn-ea"/>
              <a:ea typeface="+mn-ea"/>
            </a:endParaRPr>
          </a:p>
        </p:txBody>
      </p:sp>
      <p:sp>
        <p:nvSpPr>
          <p:cNvPr id="190469" name="AutoShape 5"/>
          <p:cNvSpPr>
            <a:spLocks noChangeArrowheads="1"/>
          </p:cNvSpPr>
          <p:nvPr/>
        </p:nvSpPr>
        <p:spPr bwMode="auto">
          <a:xfrm>
            <a:off x="7072313" y="4400550"/>
            <a:ext cx="1714500" cy="1371600"/>
          </a:xfrm>
          <a:prstGeom prst="can">
            <a:avLst>
              <a:gd name="adj" fmla="val 16069"/>
            </a:avLst>
          </a:prstGeom>
          <a:gradFill rotWithShape="0">
            <a:gsLst>
              <a:gs pos="0">
                <a:schemeClr val="accent2">
                  <a:gamma/>
                  <a:tint val="33725"/>
                  <a:invGamma/>
                </a:schemeClr>
              </a:gs>
              <a:gs pos="100000">
                <a:schemeClr val="accent2"/>
              </a:gs>
            </a:gsLst>
            <a:lin ang="5400000" scaled="1"/>
          </a:gradFill>
          <a:ln w="9525">
            <a:solidFill>
              <a:schemeClr val="tx1"/>
            </a:solidFill>
            <a:round/>
            <a:headEnd/>
            <a:tailEnd/>
          </a:ln>
          <a:effectLst/>
        </p:spPr>
        <p:txBody>
          <a:bodyPr wrap="none" anchor="ctr"/>
          <a:lstStyle/>
          <a:p>
            <a:pPr algn="ctr" fontAlgn="auto">
              <a:spcBef>
                <a:spcPts val="0"/>
              </a:spcBef>
              <a:spcAft>
                <a:spcPts val="0"/>
              </a:spcAft>
              <a:defRPr/>
            </a:pPr>
            <a:r>
              <a:rPr kumimoji="0" lang="ja-JP" altLang="en-US" sz="2400" kern="0" dirty="0">
                <a:solidFill>
                  <a:sysClr val="windowText" lastClr="000000"/>
                </a:solidFill>
                <a:latin typeface="Times" charset="0"/>
                <a:ea typeface="Osaka" charset="-128"/>
              </a:rPr>
              <a:t>知識</a:t>
            </a:r>
            <a:endParaRPr kumimoji="0" lang="en-US" altLang="ja-JP" sz="2400" kern="0" dirty="0">
              <a:solidFill>
                <a:sysClr val="windowText" lastClr="000000"/>
              </a:solidFill>
              <a:latin typeface="Times" charset="0"/>
              <a:ea typeface="Osaka" charset="-128"/>
            </a:endParaRPr>
          </a:p>
          <a:p>
            <a:pPr algn="ctr" fontAlgn="auto">
              <a:spcBef>
                <a:spcPts val="0"/>
              </a:spcBef>
              <a:spcAft>
                <a:spcPts val="0"/>
              </a:spcAft>
              <a:defRPr/>
            </a:pPr>
            <a:r>
              <a:rPr kumimoji="0" lang="ja-JP" altLang="en-US" sz="1400" kern="0" dirty="0">
                <a:solidFill>
                  <a:sysClr val="windowText" lastClr="000000"/>
                </a:solidFill>
                <a:latin typeface="Times" charset="0"/>
                <a:ea typeface="Osaka" charset="-128"/>
              </a:rPr>
              <a:t>（インスタンスモデル）</a:t>
            </a:r>
            <a:endParaRPr lang="ja-JP" altLang="en-US" sz="1600" dirty="0">
              <a:latin typeface="+mj-ea"/>
              <a:ea typeface="+mj-ea"/>
            </a:endParaRPr>
          </a:p>
        </p:txBody>
      </p:sp>
      <p:sp>
        <p:nvSpPr>
          <p:cNvPr id="9" name="Rectangle 6"/>
          <p:cNvSpPr>
            <a:spLocks noChangeArrowheads="1"/>
          </p:cNvSpPr>
          <p:nvPr/>
        </p:nvSpPr>
        <p:spPr bwMode="auto">
          <a:xfrm>
            <a:off x="571500" y="5643563"/>
            <a:ext cx="5929313" cy="954087"/>
          </a:xfrm>
          <a:prstGeom prst="rect">
            <a:avLst/>
          </a:prstGeom>
          <a:solidFill>
            <a:srgbClr val="FFFFCC"/>
          </a:solidFill>
          <a:ln w="9525">
            <a:solidFill>
              <a:schemeClr val="tx1"/>
            </a:solidFill>
            <a:miter lim="800000"/>
            <a:headEnd/>
            <a:tailEnd/>
          </a:ln>
        </p:spPr>
        <p:txBody>
          <a:bodyPr anchor="ctr">
            <a:spAutoFit/>
          </a:bodyPr>
          <a:lstStyle/>
          <a:p>
            <a:r>
              <a:rPr lang="ja-JP" altLang="en-US" sz="2800" b="1">
                <a:solidFill>
                  <a:srgbClr val="FF0000"/>
                </a:solidFill>
              </a:rPr>
              <a:t>あらゆる知識を扱う際に，その基盤として役立つものがオントロジー</a:t>
            </a:r>
            <a:endParaRPr lang="ja-JP" altLang="en-US" sz="28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7">
                                            <p:txEl>
                                              <p:pRg st="1" end="1"/>
                                            </p:txEl>
                                          </p:spTgt>
                                        </p:tgtEl>
                                        <p:attrNameLst>
                                          <p:attrName>style.visibility</p:attrName>
                                        </p:attrNameLst>
                                      </p:cBhvr>
                                      <p:to>
                                        <p:strVal val="visible"/>
                                      </p:to>
                                    </p:set>
                                    <p:animEffect transition="in" filter="blinds(horizontal)">
                                      <p:cBhvr>
                                        <p:cTn id="7" dur="500"/>
                                        <p:tgtEl>
                                          <p:spTgt spid="1331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7">
                                            <p:txEl>
                                              <p:pRg st="2" end="2"/>
                                            </p:txEl>
                                          </p:spTgt>
                                        </p:tgtEl>
                                        <p:attrNameLst>
                                          <p:attrName>style.visibility</p:attrName>
                                        </p:attrNameLst>
                                      </p:cBhvr>
                                      <p:to>
                                        <p:strVal val="visible"/>
                                      </p:to>
                                    </p:set>
                                    <p:animEffect transition="in" filter="blinds(horizontal)">
                                      <p:cBhvr>
                                        <p:cTn id="10" dur="500"/>
                                        <p:tgtEl>
                                          <p:spTgt spid="1331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7">
                                            <p:txEl>
                                              <p:pRg st="3" end="3"/>
                                            </p:txEl>
                                          </p:spTgt>
                                        </p:tgtEl>
                                        <p:attrNameLst>
                                          <p:attrName>style.visibility</p:attrName>
                                        </p:attrNameLst>
                                      </p:cBhvr>
                                      <p:to>
                                        <p:strVal val="visible"/>
                                      </p:to>
                                    </p:set>
                                    <p:animEffect transition="in" filter="blinds(horizontal)">
                                      <p:cBhvr>
                                        <p:cTn id="13" dur="500"/>
                                        <p:tgtEl>
                                          <p:spTgt spid="1331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317">
                                            <p:txEl>
                                              <p:pRg st="4" end="4"/>
                                            </p:txEl>
                                          </p:spTgt>
                                        </p:tgtEl>
                                        <p:attrNameLst>
                                          <p:attrName>style.visibility</p:attrName>
                                        </p:attrNameLst>
                                      </p:cBhvr>
                                      <p:to>
                                        <p:strVal val="visible"/>
                                      </p:to>
                                    </p:set>
                                    <p:animEffect transition="in" filter="blinds(horizontal)">
                                      <p:cBhvr>
                                        <p:cTn id="16" dur="500"/>
                                        <p:tgtEl>
                                          <p:spTgt spid="1331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317">
                                            <p:txEl>
                                              <p:pRg st="5" end="5"/>
                                            </p:txEl>
                                          </p:spTgt>
                                        </p:tgtEl>
                                        <p:attrNameLst>
                                          <p:attrName>style.visibility</p:attrName>
                                        </p:attrNameLst>
                                      </p:cBhvr>
                                      <p:to>
                                        <p:strVal val="visible"/>
                                      </p:to>
                                    </p:set>
                                    <p:animEffect transition="in" filter="blinds(horizontal)">
                                      <p:cBhvr>
                                        <p:cTn id="21" dur="500"/>
                                        <p:tgtEl>
                                          <p:spTgt spid="13317">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3317">
                                            <p:txEl>
                                              <p:pRg st="6" end="6"/>
                                            </p:txEl>
                                          </p:spTgt>
                                        </p:tgtEl>
                                        <p:attrNameLst>
                                          <p:attrName>style.visibility</p:attrName>
                                        </p:attrNameLst>
                                      </p:cBhvr>
                                      <p:to>
                                        <p:strVal val="visible"/>
                                      </p:to>
                                    </p:set>
                                    <p:animEffect transition="in" filter="blinds(horizontal)">
                                      <p:cBhvr>
                                        <p:cTn id="24" dur="500"/>
                                        <p:tgtEl>
                                          <p:spTgt spid="13317">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3317">
                                            <p:txEl>
                                              <p:pRg st="7" end="7"/>
                                            </p:txEl>
                                          </p:spTgt>
                                        </p:tgtEl>
                                        <p:attrNameLst>
                                          <p:attrName>style.visibility</p:attrName>
                                        </p:attrNameLst>
                                      </p:cBhvr>
                                      <p:to>
                                        <p:strVal val="visible"/>
                                      </p:to>
                                    </p:set>
                                    <p:animEffect transition="in" filter="blinds(horizontal)">
                                      <p:cBhvr>
                                        <p:cTn id="27" dur="500"/>
                                        <p:tgtEl>
                                          <p:spTgt spid="13317">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3317">
                                            <p:txEl>
                                              <p:pRg st="8" end="8"/>
                                            </p:txEl>
                                          </p:spTgt>
                                        </p:tgtEl>
                                        <p:attrNameLst>
                                          <p:attrName>style.visibility</p:attrName>
                                        </p:attrNameLst>
                                      </p:cBhvr>
                                      <p:to>
                                        <p:strVal val="visible"/>
                                      </p:to>
                                    </p:set>
                                    <p:animEffect transition="in" filter="blinds(horizontal)">
                                      <p:cBhvr>
                                        <p:cTn id="30" dur="500"/>
                                        <p:tgtEl>
                                          <p:spTgt spid="13317">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3317">
                                            <p:txEl>
                                              <p:pRg st="9" end="9"/>
                                            </p:txEl>
                                          </p:spTgt>
                                        </p:tgtEl>
                                        <p:attrNameLst>
                                          <p:attrName>style.visibility</p:attrName>
                                        </p:attrNameLst>
                                      </p:cBhvr>
                                      <p:to>
                                        <p:strVal val="visible"/>
                                      </p:to>
                                    </p:set>
                                    <p:animEffect transition="in" filter="blinds(horizontal)">
                                      <p:cBhvr>
                                        <p:cTn id="33" dur="500"/>
                                        <p:tgtEl>
                                          <p:spTgt spid="13317">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
          <p:cNvSpPr>
            <a:spLocks noGrp="1" noChangeArrowheads="1"/>
          </p:cNvSpPr>
          <p:nvPr>
            <p:ph type="title"/>
          </p:nvPr>
        </p:nvSpPr>
        <p:spPr/>
        <p:txBody>
          <a:bodyPr/>
          <a:lstStyle/>
          <a:p>
            <a:br>
              <a:rPr lang="en-US" altLang="ja-JP" dirty="0"/>
            </a:br>
            <a:endParaRPr lang="ja-JP" altLang="en-US" dirty="0"/>
          </a:p>
        </p:txBody>
      </p:sp>
      <p:sp>
        <p:nvSpPr>
          <p:cNvPr id="13315" name="Rectangle 11"/>
          <p:cNvSpPr>
            <a:spLocks noGrp="1" noChangeArrowheads="1"/>
          </p:cNvSpPr>
          <p:nvPr>
            <p:ph idx="1"/>
          </p:nvPr>
        </p:nvSpPr>
        <p:spPr/>
        <p:txBody>
          <a:bodyPr/>
          <a:lstStyle/>
          <a:p>
            <a:pPr>
              <a:lnSpc>
                <a:spcPct val="90000"/>
              </a:lnSpc>
            </a:pPr>
            <a:r>
              <a:rPr lang="ja-JP" altLang="en-US"/>
              <a:t>オントロジーの構成</a:t>
            </a:r>
          </a:p>
          <a:p>
            <a:pPr lvl="1">
              <a:lnSpc>
                <a:spcPct val="90000"/>
              </a:lnSpc>
            </a:pPr>
            <a:r>
              <a:rPr lang="ja-JP" altLang="en-US"/>
              <a:t>対象世界を説明するのに必要な</a:t>
            </a:r>
            <a:r>
              <a:rPr lang="ja-JP" altLang="en-US">
                <a:solidFill>
                  <a:srgbClr val="FF0000"/>
                </a:solidFill>
                <a:ea typeface="HGP創英角ｺﾞｼｯｸUB" pitchFamily="50" charset="-128"/>
              </a:rPr>
              <a:t>「概念」</a:t>
            </a:r>
          </a:p>
          <a:p>
            <a:pPr lvl="1">
              <a:lnSpc>
                <a:spcPct val="90000"/>
              </a:lnSpc>
            </a:pPr>
            <a:r>
              <a:rPr lang="ja-JP" altLang="en-US"/>
              <a:t>概念間の</a:t>
            </a:r>
            <a:r>
              <a:rPr lang="ja-JP" altLang="en-US">
                <a:solidFill>
                  <a:srgbClr val="FF0000"/>
                </a:solidFill>
                <a:ea typeface="HGP創英角ｺﾞｼｯｸUB" pitchFamily="50" charset="-128"/>
              </a:rPr>
              <a:t>「関係」</a:t>
            </a:r>
          </a:p>
          <a:p>
            <a:pPr lvl="1">
              <a:lnSpc>
                <a:spcPct val="90000"/>
              </a:lnSpc>
            </a:pPr>
            <a:endParaRPr lang="ja-JP" altLang="en-US">
              <a:solidFill>
                <a:srgbClr val="FF0000"/>
              </a:solidFill>
              <a:ea typeface="HGP創英角ｺﾞｼｯｸUB" pitchFamily="50" charset="-128"/>
            </a:endParaRPr>
          </a:p>
          <a:p>
            <a:pPr>
              <a:lnSpc>
                <a:spcPct val="90000"/>
              </a:lnSpc>
            </a:pPr>
            <a:r>
              <a:rPr lang="ja-JP" altLang="en-US"/>
              <a:t>概念定義の内容</a:t>
            </a:r>
          </a:p>
          <a:p>
            <a:pPr lvl="1">
              <a:lnSpc>
                <a:spcPct val="90000"/>
              </a:lnSpc>
            </a:pPr>
            <a:r>
              <a:rPr lang="ja-JP" altLang="en-US"/>
              <a:t>ラベル（，コメント）</a:t>
            </a:r>
          </a:p>
          <a:p>
            <a:pPr lvl="1">
              <a:lnSpc>
                <a:spcPct val="90000"/>
              </a:lnSpc>
            </a:pPr>
            <a:r>
              <a:rPr lang="ja-JP" altLang="en-US"/>
              <a:t>上位概念／下位概念</a:t>
            </a:r>
          </a:p>
          <a:p>
            <a:pPr lvl="1">
              <a:lnSpc>
                <a:spcPct val="90000"/>
              </a:lnSpc>
            </a:pPr>
            <a:r>
              <a:rPr lang="ja-JP" altLang="en-US"/>
              <a:t>部分概念</a:t>
            </a:r>
          </a:p>
          <a:p>
            <a:pPr lvl="1">
              <a:lnSpc>
                <a:spcPct val="90000"/>
              </a:lnSpc>
            </a:pPr>
            <a:r>
              <a:rPr lang="ja-JP" altLang="en-US"/>
              <a:t>属性</a:t>
            </a:r>
          </a:p>
          <a:p>
            <a:pPr lvl="1">
              <a:lnSpc>
                <a:spcPct val="90000"/>
              </a:lnSpc>
            </a:pPr>
            <a:r>
              <a:rPr lang="ja-JP" altLang="en-US"/>
              <a:t>公理</a:t>
            </a:r>
          </a:p>
        </p:txBody>
      </p:sp>
      <p:sp>
        <p:nvSpPr>
          <p:cNvPr id="13316" name="日付プレースホルダ 37"/>
          <p:cNvSpPr>
            <a:spLocks noGrp="1"/>
          </p:cNvSpPr>
          <p:nvPr>
            <p:ph type="dt" sz="quarter" idx="10"/>
          </p:nvPr>
        </p:nvSpPr>
        <p:spPr>
          <a:noFill/>
        </p:spPr>
        <p:txBody>
          <a:bodyPr/>
          <a:lstStyle/>
          <a:p>
            <a:fld id="{FE786384-CD18-4244-A0A5-CEF97757FD0B}" type="datetime1">
              <a:rPr lang="ja-JP" altLang="en-US" smtClean="0"/>
              <a:t>2019/6/5</a:t>
            </a:fld>
            <a:endParaRPr lang="en-US" altLang="ja-JP"/>
          </a:p>
        </p:txBody>
      </p:sp>
      <p:sp>
        <p:nvSpPr>
          <p:cNvPr id="13318" name="スライド番号プレースホルダ 38"/>
          <p:cNvSpPr>
            <a:spLocks noGrp="1"/>
          </p:cNvSpPr>
          <p:nvPr>
            <p:ph type="sldNum" sz="quarter" idx="12"/>
          </p:nvPr>
        </p:nvSpPr>
        <p:spPr>
          <a:noFill/>
        </p:spPr>
        <p:txBody>
          <a:bodyPr/>
          <a:lstStyle/>
          <a:p>
            <a:fld id="{AABF0E8A-8F28-4ECB-85D8-5BAD32F59A1E}" type="slidenum">
              <a:rPr lang="en-US" altLang="ja-JP" smtClean="0"/>
              <a:pPr/>
              <a:t>17</a:t>
            </a:fld>
            <a:endParaRPr lang="en-US" altLang="ja-JP"/>
          </a:p>
        </p:txBody>
      </p:sp>
      <p:grpSp>
        <p:nvGrpSpPr>
          <p:cNvPr id="2" name="Group 2"/>
          <p:cNvGrpSpPr>
            <a:grpSpLocks/>
          </p:cNvGrpSpPr>
          <p:nvPr/>
        </p:nvGrpSpPr>
        <p:grpSpPr bwMode="auto">
          <a:xfrm>
            <a:off x="5435600" y="4419600"/>
            <a:ext cx="1763713" cy="1600200"/>
            <a:chOff x="3357" y="2544"/>
            <a:chExt cx="1111" cy="1008"/>
          </a:xfrm>
        </p:grpSpPr>
        <p:sp>
          <p:nvSpPr>
            <p:cNvPr id="13347" name="Rectangle 3"/>
            <p:cNvSpPr>
              <a:spLocks noChangeArrowheads="1"/>
            </p:cNvSpPr>
            <p:nvPr/>
          </p:nvSpPr>
          <p:spPr bwMode="auto">
            <a:xfrm>
              <a:off x="3357" y="2544"/>
              <a:ext cx="506" cy="218"/>
            </a:xfrm>
            <a:prstGeom prst="rect">
              <a:avLst/>
            </a:prstGeom>
            <a:gradFill rotWithShape="0">
              <a:gsLst>
                <a:gs pos="0">
                  <a:srgbClr val="0066FF"/>
                </a:gs>
                <a:gs pos="100000">
                  <a:srgbClr val="FFFFFF"/>
                </a:gs>
              </a:gsLst>
              <a:lin ang="2700000" scaled="1"/>
            </a:gradFill>
            <a:ln w="9525">
              <a:solidFill>
                <a:schemeClr val="tx1"/>
              </a:solidFill>
              <a:miter lim="800000"/>
              <a:headEnd/>
              <a:tailEnd/>
            </a:ln>
          </p:spPr>
          <p:txBody>
            <a:bodyPr wrap="none" anchor="ctr">
              <a:spAutoFit/>
            </a:bodyPr>
            <a:lstStyle/>
            <a:p>
              <a:pPr algn="ctr">
                <a:spcBef>
                  <a:spcPct val="20000"/>
                </a:spcBef>
                <a:buClr>
                  <a:srgbClr val="0000FF"/>
                </a:buClr>
                <a:buSzPct val="65000"/>
                <a:buFont typeface="Monotype Sorts"/>
                <a:buNone/>
              </a:pPr>
              <a:r>
                <a:rPr kumimoji="0" lang="ja-JP" altLang="en-US" sz="1600" b="1">
                  <a:latin typeface="ＭＳ Ｐゴシック" pitchFamily="50" charset="-128"/>
                </a:rPr>
                <a:t>自転車</a:t>
              </a:r>
            </a:p>
          </p:txBody>
        </p:sp>
        <p:sp>
          <p:nvSpPr>
            <p:cNvPr id="13348" name="Rectangle 4"/>
            <p:cNvSpPr>
              <a:spLocks noChangeArrowheads="1"/>
            </p:cNvSpPr>
            <p:nvPr/>
          </p:nvSpPr>
          <p:spPr bwMode="auto">
            <a:xfrm>
              <a:off x="3888" y="2806"/>
              <a:ext cx="469" cy="218"/>
            </a:xfrm>
            <a:prstGeom prst="rect">
              <a:avLst/>
            </a:prstGeom>
            <a:gradFill rotWithShape="0">
              <a:gsLst>
                <a:gs pos="0">
                  <a:srgbClr val="0066FF"/>
                </a:gs>
                <a:gs pos="100000">
                  <a:srgbClr val="FFFFFF"/>
                </a:gs>
              </a:gsLst>
              <a:lin ang="2700000" scaled="1"/>
            </a:gradFill>
            <a:ln w="9525">
              <a:solidFill>
                <a:schemeClr val="tx1"/>
              </a:solidFill>
              <a:miter lim="800000"/>
              <a:headEnd/>
              <a:tailEnd/>
            </a:ln>
          </p:spPr>
          <p:txBody>
            <a:bodyPr wrap="none" anchor="ctr">
              <a:spAutoFit/>
            </a:bodyPr>
            <a:lstStyle/>
            <a:p>
              <a:pPr algn="ctr">
                <a:spcBef>
                  <a:spcPct val="20000"/>
                </a:spcBef>
                <a:buClr>
                  <a:srgbClr val="0000FF"/>
                </a:buClr>
                <a:buSzPct val="65000"/>
                <a:buFont typeface="Monotype Sorts"/>
                <a:buNone/>
              </a:pPr>
              <a:r>
                <a:rPr kumimoji="0" lang="ja-JP" altLang="en-US" sz="1600" b="1">
                  <a:latin typeface="ＭＳ Ｐゴシック" pitchFamily="50" charset="-128"/>
                </a:rPr>
                <a:t>サドル</a:t>
              </a:r>
            </a:p>
          </p:txBody>
        </p:sp>
        <p:sp>
          <p:nvSpPr>
            <p:cNvPr id="13349" name="Rectangle 5"/>
            <p:cNvSpPr>
              <a:spLocks noChangeArrowheads="1"/>
            </p:cNvSpPr>
            <p:nvPr/>
          </p:nvSpPr>
          <p:spPr bwMode="auto">
            <a:xfrm>
              <a:off x="3888" y="3072"/>
              <a:ext cx="580" cy="218"/>
            </a:xfrm>
            <a:prstGeom prst="rect">
              <a:avLst/>
            </a:prstGeom>
            <a:gradFill rotWithShape="0">
              <a:gsLst>
                <a:gs pos="0">
                  <a:srgbClr val="0066FF"/>
                </a:gs>
                <a:gs pos="100000">
                  <a:srgbClr val="FFFFFF"/>
                </a:gs>
              </a:gsLst>
              <a:lin ang="2700000" scaled="1"/>
            </a:gradFill>
            <a:ln w="9525">
              <a:solidFill>
                <a:schemeClr val="tx1"/>
              </a:solidFill>
              <a:miter lim="800000"/>
              <a:headEnd/>
              <a:tailEnd/>
            </a:ln>
          </p:spPr>
          <p:txBody>
            <a:bodyPr wrap="none" anchor="ctr">
              <a:spAutoFit/>
            </a:bodyPr>
            <a:lstStyle/>
            <a:p>
              <a:pPr algn="ctr">
                <a:spcBef>
                  <a:spcPct val="20000"/>
                </a:spcBef>
                <a:buClr>
                  <a:srgbClr val="0000FF"/>
                </a:buClr>
                <a:buSzPct val="65000"/>
                <a:buFont typeface="Monotype Sorts"/>
                <a:buNone/>
              </a:pPr>
              <a:r>
                <a:rPr kumimoji="0" lang="ja-JP" altLang="en-US" sz="1600" b="1">
                  <a:latin typeface="ＭＳ Ｐゴシック" pitchFamily="50" charset="-128"/>
                </a:rPr>
                <a:t>ハンドル</a:t>
              </a:r>
            </a:p>
          </p:txBody>
        </p:sp>
        <p:sp>
          <p:nvSpPr>
            <p:cNvPr id="13350" name="Rectangle 6"/>
            <p:cNvSpPr>
              <a:spLocks noChangeArrowheads="1"/>
            </p:cNvSpPr>
            <p:nvPr/>
          </p:nvSpPr>
          <p:spPr bwMode="auto">
            <a:xfrm>
              <a:off x="3894" y="3334"/>
              <a:ext cx="378" cy="218"/>
            </a:xfrm>
            <a:prstGeom prst="rect">
              <a:avLst/>
            </a:prstGeom>
            <a:gradFill rotWithShape="0">
              <a:gsLst>
                <a:gs pos="0">
                  <a:srgbClr val="0066FF"/>
                </a:gs>
                <a:gs pos="100000">
                  <a:srgbClr val="FFFFFF"/>
                </a:gs>
              </a:gsLst>
              <a:lin ang="2700000" scaled="1"/>
            </a:gradFill>
            <a:ln w="9525">
              <a:solidFill>
                <a:schemeClr val="tx1"/>
              </a:solidFill>
              <a:miter lim="800000"/>
              <a:headEnd/>
              <a:tailEnd/>
            </a:ln>
          </p:spPr>
          <p:txBody>
            <a:bodyPr wrap="none" anchor="ctr">
              <a:spAutoFit/>
            </a:bodyPr>
            <a:lstStyle/>
            <a:p>
              <a:pPr algn="ctr">
                <a:spcBef>
                  <a:spcPct val="20000"/>
                </a:spcBef>
                <a:buClr>
                  <a:srgbClr val="0000FF"/>
                </a:buClr>
                <a:buSzPct val="65000"/>
                <a:buFont typeface="Monotype Sorts"/>
                <a:buNone/>
              </a:pPr>
              <a:r>
                <a:rPr kumimoji="0" lang="ja-JP" altLang="en-US" sz="1600" b="1">
                  <a:latin typeface="ＭＳ Ｐゴシック" pitchFamily="50" charset="-128"/>
                </a:rPr>
                <a:t>前輪</a:t>
              </a:r>
            </a:p>
          </p:txBody>
        </p:sp>
        <p:cxnSp>
          <p:nvCxnSpPr>
            <p:cNvPr id="13351" name="AutoShape 7"/>
            <p:cNvCxnSpPr>
              <a:cxnSpLocks noChangeShapeType="1"/>
              <a:stCxn id="13347" idx="2"/>
              <a:endCxn id="13348" idx="1"/>
            </p:cNvCxnSpPr>
            <p:nvPr/>
          </p:nvCxnSpPr>
          <p:spPr bwMode="auto">
            <a:xfrm rot="16200000" flipH="1">
              <a:off x="3672" y="2700"/>
              <a:ext cx="153" cy="278"/>
            </a:xfrm>
            <a:prstGeom prst="bentConnector2">
              <a:avLst/>
            </a:prstGeom>
            <a:noFill/>
            <a:ln w="9525">
              <a:solidFill>
                <a:schemeClr val="tx1"/>
              </a:solidFill>
              <a:miter lim="800000"/>
              <a:headEnd/>
              <a:tailEnd/>
            </a:ln>
          </p:spPr>
        </p:cxnSp>
        <p:cxnSp>
          <p:nvCxnSpPr>
            <p:cNvPr id="13352" name="AutoShape 8"/>
            <p:cNvCxnSpPr>
              <a:cxnSpLocks noChangeShapeType="1"/>
              <a:stCxn id="13347" idx="2"/>
              <a:endCxn id="13349" idx="1"/>
            </p:cNvCxnSpPr>
            <p:nvPr/>
          </p:nvCxnSpPr>
          <p:spPr bwMode="auto">
            <a:xfrm rot="16200000" flipH="1">
              <a:off x="3539" y="2833"/>
              <a:ext cx="419" cy="278"/>
            </a:xfrm>
            <a:prstGeom prst="bentConnector2">
              <a:avLst/>
            </a:prstGeom>
            <a:noFill/>
            <a:ln w="9525">
              <a:solidFill>
                <a:schemeClr val="tx1"/>
              </a:solidFill>
              <a:miter lim="800000"/>
              <a:headEnd/>
              <a:tailEnd/>
            </a:ln>
          </p:spPr>
        </p:cxnSp>
        <p:cxnSp>
          <p:nvCxnSpPr>
            <p:cNvPr id="13353" name="AutoShape 9"/>
            <p:cNvCxnSpPr>
              <a:cxnSpLocks noChangeShapeType="1"/>
              <a:stCxn id="13347" idx="2"/>
              <a:endCxn id="13350" idx="1"/>
            </p:cNvCxnSpPr>
            <p:nvPr/>
          </p:nvCxnSpPr>
          <p:spPr bwMode="auto">
            <a:xfrm rot="16200000" flipH="1">
              <a:off x="3411" y="2961"/>
              <a:ext cx="681" cy="284"/>
            </a:xfrm>
            <a:prstGeom prst="bentConnector2">
              <a:avLst/>
            </a:prstGeom>
            <a:noFill/>
            <a:ln w="9525">
              <a:solidFill>
                <a:schemeClr val="tx1"/>
              </a:solidFill>
              <a:miter lim="800000"/>
              <a:headEnd/>
              <a:tailEnd/>
            </a:ln>
          </p:spPr>
        </p:cxnSp>
      </p:grpSp>
      <p:grpSp>
        <p:nvGrpSpPr>
          <p:cNvPr id="3" name="Group 12"/>
          <p:cNvGrpSpPr>
            <a:grpSpLocks/>
          </p:cNvGrpSpPr>
          <p:nvPr/>
        </p:nvGrpSpPr>
        <p:grpSpPr bwMode="auto">
          <a:xfrm>
            <a:off x="1385888" y="3763963"/>
            <a:ext cx="4114800" cy="808037"/>
            <a:chOff x="632" y="2025"/>
            <a:chExt cx="2592" cy="509"/>
          </a:xfrm>
        </p:grpSpPr>
        <p:sp>
          <p:nvSpPr>
            <p:cNvPr id="13345" name="AutoShape 13"/>
            <p:cNvSpPr>
              <a:spLocks noChangeArrowheads="1"/>
            </p:cNvSpPr>
            <p:nvPr/>
          </p:nvSpPr>
          <p:spPr bwMode="auto">
            <a:xfrm>
              <a:off x="632" y="2294"/>
              <a:ext cx="2277" cy="240"/>
            </a:xfrm>
            <a:prstGeom prst="roundRect">
              <a:avLst>
                <a:gd name="adj" fmla="val 50000"/>
              </a:avLst>
            </a:prstGeom>
            <a:noFill/>
            <a:ln w="38100">
              <a:solidFill>
                <a:srgbClr val="FF0000"/>
              </a:solidFill>
              <a:round/>
              <a:headEnd/>
              <a:tailEnd/>
            </a:ln>
          </p:spPr>
          <p:txBody>
            <a:bodyPr wrap="none" anchor="ctr"/>
            <a:lstStyle/>
            <a:p>
              <a:endParaRPr lang="ja-JP" altLang="en-US">
                <a:solidFill>
                  <a:srgbClr val="FF0000"/>
                </a:solidFill>
              </a:endParaRPr>
            </a:p>
          </p:txBody>
        </p:sp>
        <p:sp>
          <p:nvSpPr>
            <p:cNvPr id="50190" name="Text Box 14"/>
            <p:cNvSpPr txBox="1">
              <a:spLocks noChangeArrowheads="1"/>
            </p:cNvSpPr>
            <p:nvPr/>
          </p:nvSpPr>
          <p:spPr bwMode="auto">
            <a:xfrm>
              <a:off x="2283" y="2025"/>
              <a:ext cx="941" cy="330"/>
            </a:xfrm>
            <a:prstGeom prst="rect">
              <a:avLst/>
            </a:prstGeom>
            <a:noFill/>
            <a:ln w="9525">
              <a:noFill/>
              <a:miter lim="800000"/>
              <a:headEnd/>
              <a:tailEnd/>
            </a:ln>
            <a:effectLst/>
          </p:spPr>
          <p:txBody>
            <a:bodyPr wrap="none">
              <a:spAutoFit/>
            </a:bodyPr>
            <a:lstStyle/>
            <a:p>
              <a:pPr algn="ctr">
                <a:defRPr/>
              </a:pPr>
              <a:r>
                <a:rPr lang="en-US" altLang="ja-JP" sz="2800" dirty="0">
                  <a:solidFill>
                    <a:srgbClr val="FF0000"/>
                  </a:solidFill>
                  <a:latin typeface="+mj-ea"/>
                  <a:ea typeface="+mj-ea"/>
                </a:rPr>
                <a:t>is-a</a:t>
              </a:r>
              <a:r>
                <a:rPr lang="ja-JP" altLang="en-US" sz="2800" dirty="0">
                  <a:solidFill>
                    <a:srgbClr val="FF0000"/>
                  </a:solidFill>
                  <a:latin typeface="+mj-ea"/>
                  <a:ea typeface="+mj-ea"/>
                </a:rPr>
                <a:t>関係</a:t>
              </a:r>
            </a:p>
          </p:txBody>
        </p:sp>
      </p:grpSp>
      <p:grpSp>
        <p:nvGrpSpPr>
          <p:cNvPr id="4" name="Group 15"/>
          <p:cNvGrpSpPr>
            <a:grpSpLocks/>
          </p:cNvGrpSpPr>
          <p:nvPr/>
        </p:nvGrpSpPr>
        <p:grpSpPr bwMode="auto">
          <a:xfrm>
            <a:off x="1404938" y="4598988"/>
            <a:ext cx="3536950" cy="519112"/>
            <a:chOff x="1008" y="1929"/>
            <a:chExt cx="2228" cy="327"/>
          </a:xfrm>
        </p:grpSpPr>
        <p:sp>
          <p:nvSpPr>
            <p:cNvPr id="13343" name="AutoShape 16"/>
            <p:cNvSpPr>
              <a:spLocks noChangeArrowheads="1"/>
            </p:cNvSpPr>
            <p:nvPr/>
          </p:nvSpPr>
          <p:spPr bwMode="auto">
            <a:xfrm>
              <a:off x="1008" y="1958"/>
              <a:ext cx="1008" cy="240"/>
            </a:xfrm>
            <a:prstGeom prst="roundRect">
              <a:avLst>
                <a:gd name="adj" fmla="val 50000"/>
              </a:avLst>
            </a:prstGeom>
            <a:noFill/>
            <a:ln w="38100">
              <a:solidFill>
                <a:srgbClr val="0000FF"/>
              </a:solidFill>
              <a:round/>
              <a:headEnd/>
              <a:tailEnd/>
            </a:ln>
          </p:spPr>
          <p:txBody>
            <a:bodyPr wrap="none" anchor="ctr"/>
            <a:lstStyle/>
            <a:p>
              <a:endParaRPr lang="ja-JP" altLang="en-US"/>
            </a:p>
          </p:txBody>
        </p:sp>
        <p:sp>
          <p:nvSpPr>
            <p:cNvPr id="50193" name="Text Box 17"/>
            <p:cNvSpPr txBox="1">
              <a:spLocks noChangeArrowheads="1"/>
            </p:cNvSpPr>
            <p:nvPr/>
          </p:nvSpPr>
          <p:spPr bwMode="auto">
            <a:xfrm>
              <a:off x="2003" y="1929"/>
              <a:ext cx="1233" cy="327"/>
            </a:xfrm>
            <a:prstGeom prst="rect">
              <a:avLst/>
            </a:prstGeom>
            <a:noFill/>
            <a:ln w="9525">
              <a:noFill/>
              <a:miter lim="800000"/>
              <a:headEnd/>
              <a:tailEnd/>
            </a:ln>
            <a:effectLst/>
          </p:spPr>
          <p:txBody>
            <a:bodyPr wrap="none">
              <a:spAutoFit/>
            </a:bodyPr>
            <a:lstStyle/>
            <a:p>
              <a:pPr algn="ctr">
                <a:defRPr/>
              </a:pPr>
              <a:r>
                <a:rPr lang="en-US" altLang="ja-JP" sz="2800" dirty="0">
                  <a:solidFill>
                    <a:srgbClr val="0000FF"/>
                  </a:solidFill>
                  <a:latin typeface="+mj-ea"/>
                  <a:ea typeface="+mj-ea"/>
                </a:rPr>
                <a:t>part-of</a:t>
              </a:r>
              <a:r>
                <a:rPr lang="ja-JP" altLang="en-US" sz="2800" dirty="0">
                  <a:solidFill>
                    <a:srgbClr val="0000FF"/>
                  </a:solidFill>
                  <a:latin typeface="+mj-ea"/>
                  <a:ea typeface="+mj-ea"/>
                </a:rPr>
                <a:t>関係</a:t>
              </a:r>
            </a:p>
          </p:txBody>
        </p:sp>
      </p:grpSp>
      <p:grpSp>
        <p:nvGrpSpPr>
          <p:cNvPr id="5" name="Group 18"/>
          <p:cNvGrpSpPr>
            <a:grpSpLocks/>
          </p:cNvGrpSpPr>
          <p:nvPr/>
        </p:nvGrpSpPr>
        <p:grpSpPr bwMode="auto">
          <a:xfrm>
            <a:off x="1443038" y="5084763"/>
            <a:ext cx="3544887" cy="519112"/>
            <a:chOff x="1000" y="2217"/>
            <a:chExt cx="2233" cy="327"/>
          </a:xfrm>
        </p:grpSpPr>
        <p:sp>
          <p:nvSpPr>
            <p:cNvPr id="13341" name="AutoShape 19"/>
            <p:cNvSpPr>
              <a:spLocks noChangeArrowheads="1"/>
            </p:cNvSpPr>
            <p:nvPr/>
          </p:nvSpPr>
          <p:spPr bwMode="auto">
            <a:xfrm>
              <a:off x="1000" y="2246"/>
              <a:ext cx="536" cy="240"/>
            </a:xfrm>
            <a:prstGeom prst="roundRect">
              <a:avLst>
                <a:gd name="adj" fmla="val 50000"/>
              </a:avLst>
            </a:prstGeom>
            <a:noFill/>
            <a:ln w="38100">
              <a:solidFill>
                <a:srgbClr val="006600"/>
              </a:solidFill>
              <a:round/>
              <a:headEnd/>
              <a:tailEnd/>
            </a:ln>
          </p:spPr>
          <p:txBody>
            <a:bodyPr wrap="none" anchor="ctr"/>
            <a:lstStyle/>
            <a:p>
              <a:endParaRPr lang="ja-JP" altLang="en-US"/>
            </a:p>
          </p:txBody>
        </p:sp>
        <p:sp>
          <p:nvSpPr>
            <p:cNvPr id="50196" name="Text Box 20"/>
            <p:cNvSpPr txBox="1">
              <a:spLocks noChangeArrowheads="1"/>
            </p:cNvSpPr>
            <p:nvPr/>
          </p:nvSpPr>
          <p:spPr bwMode="auto">
            <a:xfrm>
              <a:off x="1571" y="2217"/>
              <a:ext cx="1662" cy="327"/>
            </a:xfrm>
            <a:prstGeom prst="rect">
              <a:avLst/>
            </a:prstGeom>
            <a:noFill/>
            <a:ln w="9525">
              <a:noFill/>
              <a:miter lim="800000"/>
              <a:headEnd/>
              <a:tailEnd/>
            </a:ln>
            <a:effectLst/>
          </p:spPr>
          <p:txBody>
            <a:bodyPr wrap="none">
              <a:spAutoFit/>
            </a:bodyPr>
            <a:lstStyle/>
            <a:p>
              <a:pPr algn="ctr">
                <a:defRPr/>
              </a:pPr>
              <a:r>
                <a:rPr lang="en-US" altLang="ja-JP" sz="2800" dirty="0">
                  <a:solidFill>
                    <a:srgbClr val="006600"/>
                  </a:solidFill>
                  <a:latin typeface="+mj-ea"/>
                  <a:ea typeface="+mj-ea"/>
                </a:rPr>
                <a:t>attribute-of</a:t>
              </a:r>
              <a:r>
                <a:rPr lang="ja-JP" altLang="en-US" sz="2800" dirty="0">
                  <a:solidFill>
                    <a:srgbClr val="006600"/>
                  </a:solidFill>
                  <a:latin typeface="+mj-ea"/>
                  <a:ea typeface="+mj-ea"/>
                </a:rPr>
                <a:t>関係</a:t>
              </a:r>
            </a:p>
          </p:txBody>
        </p:sp>
      </p:grpSp>
      <p:grpSp>
        <p:nvGrpSpPr>
          <p:cNvPr id="6" name="Group 22"/>
          <p:cNvGrpSpPr>
            <a:grpSpLocks/>
          </p:cNvGrpSpPr>
          <p:nvPr/>
        </p:nvGrpSpPr>
        <p:grpSpPr bwMode="auto">
          <a:xfrm>
            <a:off x="5599113" y="2373313"/>
            <a:ext cx="2581275" cy="1741487"/>
            <a:chOff x="3428" y="1309"/>
            <a:chExt cx="1626" cy="1097"/>
          </a:xfrm>
        </p:grpSpPr>
        <p:sp>
          <p:nvSpPr>
            <p:cNvPr id="13329" name="Rectangle 23"/>
            <p:cNvSpPr>
              <a:spLocks noChangeArrowheads="1"/>
            </p:cNvSpPr>
            <p:nvPr/>
          </p:nvSpPr>
          <p:spPr bwMode="auto">
            <a:xfrm>
              <a:off x="3428" y="2208"/>
              <a:ext cx="530"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秋田犬</a:t>
              </a:r>
            </a:p>
          </p:txBody>
        </p:sp>
        <p:sp>
          <p:nvSpPr>
            <p:cNvPr id="13330" name="Rectangle 24"/>
            <p:cNvSpPr>
              <a:spLocks noChangeArrowheads="1"/>
            </p:cNvSpPr>
            <p:nvPr/>
          </p:nvSpPr>
          <p:spPr bwMode="auto">
            <a:xfrm>
              <a:off x="4093" y="2208"/>
              <a:ext cx="483"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土佐犬</a:t>
              </a:r>
            </a:p>
          </p:txBody>
        </p:sp>
        <p:sp>
          <p:nvSpPr>
            <p:cNvPr id="13331" name="Rectangle 25"/>
            <p:cNvSpPr>
              <a:spLocks noChangeArrowheads="1"/>
            </p:cNvSpPr>
            <p:nvPr/>
          </p:nvSpPr>
          <p:spPr bwMode="auto">
            <a:xfrm>
              <a:off x="3888" y="1920"/>
              <a:ext cx="332"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犬</a:t>
              </a:r>
            </a:p>
          </p:txBody>
        </p:sp>
        <p:cxnSp>
          <p:nvCxnSpPr>
            <p:cNvPr id="13332" name="AutoShape 26"/>
            <p:cNvCxnSpPr>
              <a:cxnSpLocks noChangeShapeType="1"/>
              <a:stCxn id="13329" idx="0"/>
              <a:endCxn id="13331" idx="2"/>
            </p:cNvCxnSpPr>
            <p:nvPr/>
          </p:nvCxnSpPr>
          <p:spPr bwMode="auto">
            <a:xfrm flipV="1">
              <a:off x="3693" y="2118"/>
              <a:ext cx="361" cy="90"/>
            </a:xfrm>
            <a:prstGeom prst="straightConnector1">
              <a:avLst/>
            </a:prstGeom>
            <a:noFill/>
            <a:ln w="9525">
              <a:solidFill>
                <a:schemeClr val="tx1"/>
              </a:solidFill>
              <a:round/>
              <a:headEnd/>
              <a:tailEnd/>
            </a:ln>
          </p:spPr>
        </p:cxnSp>
        <p:cxnSp>
          <p:nvCxnSpPr>
            <p:cNvPr id="13333" name="AutoShape 27"/>
            <p:cNvCxnSpPr>
              <a:cxnSpLocks noChangeShapeType="1"/>
              <a:stCxn id="13331" idx="2"/>
              <a:endCxn id="13330" idx="0"/>
            </p:cNvCxnSpPr>
            <p:nvPr/>
          </p:nvCxnSpPr>
          <p:spPr bwMode="auto">
            <a:xfrm>
              <a:off x="4054" y="2118"/>
              <a:ext cx="281" cy="90"/>
            </a:xfrm>
            <a:prstGeom prst="straightConnector1">
              <a:avLst/>
            </a:prstGeom>
            <a:noFill/>
            <a:ln w="9525">
              <a:solidFill>
                <a:schemeClr val="tx1"/>
              </a:solidFill>
              <a:round/>
              <a:headEnd/>
              <a:tailEnd/>
            </a:ln>
          </p:spPr>
        </p:cxnSp>
        <p:sp>
          <p:nvSpPr>
            <p:cNvPr id="13334" name="Rectangle 28"/>
            <p:cNvSpPr>
              <a:spLocks noChangeArrowheads="1"/>
            </p:cNvSpPr>
            <p:nvPr/>
          </p:nvSpPr>
          <p:spPr bwMode="auto">
            <a:xfrm>
              <a:off x="4166" y="1645"/>
              <a:ext cx="509"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ほ乳類</a:t>
              </a:r>
            </a:p>
          </p:txBody>
        </p:sp>
        <p:cxnSp>
          <p:nvCxnSpPr>
            <p:cNvPr id="13335" name="AutoShape 29"/>
            <p:cNvCxnSpPr>
              <a:cxnSpLocks noChangeShapeType="1"/>
              <a:stCxn id="13331" idx="0"/>
              <a:endCxn id="13334" idx="2"/>
            </p:cNvCxnSpPr>
            <p:nvPr/>
          </p:nvCxnSpPr>
          <p:spPr bwMode="auto">
            <a:xfrm flipV="1">
              <a:off x="4054" y="1843"/>
              <a:ext cx="367" cy="77"/>
            </a:xfrm>
            <a:prstGeom prst="straightConnector1">
              <a:avLst/>
            </a:prstGeom>
            <a:noFill/>
            <a:ln w="9525">
              <a:solidFill>
                <a:schemeClr val="tx1"/>
              </a:solidFill>
              <a:round/>
              <a:headEnd/>
              <a:tailEnd/>
            </a:ln>
          </p:spPr>
        </p:cxnSp>
        <p:sp>
          <p:nvSpPr>
            <p:cNvPr id="13336" name="Rectangle 30"/>
            <p:cNvSpPr>
              <a:spLocks noChangeArrowheads="1"/>
            </p:cNvSpPr>
            <p:nvPr/>
          </p:nvSpPr>
          <p:spPr bwMode="auto">
            <a:xfrm>
              <a:off x="4571" y="1934"/>
              <a:ext cx="319"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猫</a:t>
              </a:r>
            </a:p>
          </p:txBody>
        </p:sp>
        <p:cxnSp>
          <p:nvCxnSpPr>
            <p:cNvPr id="13337" name="AutoShape 31"/>
            <p:cNvCxnSpPr>
              <a:cxnSpLocks noChangeShapeType="1"/>
              <a:stCxn id="13334" idx="2"/>
              <a:endCxn id="13336" idx="0"/>
            </p:cNvCxnSpPr>
            <p:nvPr/>
          </p:nvCxnSpPr>
          <p:spPr bwMode="auto">
            <a:xfrm>
              <a:off x="4421" y="1843"/>
              <a:ext cx="310" cy="91"/>
            </a:xfrm>
            <a:prstGeom prst="straightConnector1">
              <a:avLst/>
            </a:prstGeom>
            <a:noFill/>
            <a:ln w="9525">
              <a:solidFill>
                <a:schemeClr val="tx1"/>
              </a:solidFill>
              <a:round/>
              <a:headEnd/>
              <a:tailEnd/>
            </a:ln>
          </p:spPr>
        </p:cxnSp>
        <p:sp>
          <p:nvSpPr>
            <p:cNvPr id="13338" name="Rectangle 32"/>
            <p:cNvSpPr>
              <a:spLocks noChangeArrowheads="1"/>
            </p:cNvSpPr>
            <p:nvPr/>
          </p:nvSpPr>
          <p:spPr bwMode="auto">
            <a:xfrm>
              <a:off x="4580" y="1309"/>
              <a:ext cx="364" cy="198"/>
            </a:xfrm>
            <a:prstGeom prst="rect">
              <a:avLst/>
            </a:prstGeom>
            <a:gradFill rotWithShape="0">
              <a:gsLst>
                <a:gs pos="0">
                  <a:srgbClr val="FF0000"/>
                </a:gs>
                <a:gs pos="100000">
                  <a:srgbClr val="FFFFFF"/>
                </a:gs>
              </a:gsLst>
              <a:lin ang="2700000" scaled="1"/>
            </a:gradFill>
            <a:ln w="9525">
              <a:solidFill>
                <a:schemeClr val="tx1"/>
              </a:solidFill>
              <a:miter lim="800000"/>
              <a:headEnd/>
              <a:tailEnd/>
            </a:ln>
          </p:spPr>
          <p:txBody>
            <a:bodyPr>
              <a:spAutoFit/>
            </a:bodyPr>
            <a:lstStyle/>
            <a:p>
              <a:pPr algn="ctr" eaLnBrk="0" hangingPunct="0"/>
              <a:r>
                <a:rPr lang="ja-JP" altLang="en-US" sz="1400" b="1">
                  <a:latin typeface="Times New Roman" pitchFamily="18" charset="0"/>
                </a:rPr>
                <a:t>動物</a:t>
              </a:r>
            </a:p>
          </p:txBody>
        </p:sp>
        <p:cxnSp>
          <p:nvCxnSpPr>
            <p:cNvPr id="13339" name="AutoShape 33"/>
            <p:cNvCxnSpPr>
              <a:cxnSpLocks noChangeShapeType="1"/>
              <a:stCxn id="13338" idx="2"/>
              <a:endCxn id="13334" idx="0"/>
            </p:cNvCxnSpPr>
            <p:nvPr/>
          </p:nvCxnSpPr>
          <p:spPr bwMode="auto">
            <a:xfrm flipH="1">
              <a:off x="4421" y="1507"/>
              <a:ext cx="341" cy="138"/>
            </a:xfrm>
            <a:prstGeom prst="straightConnector1">
              <a:avLst/>
            </a:prstGeom>
            <a:noFill/>
            <a:ln w="9525">
              <a:solidFill>
                <a:schemeClr val="tx1"/>
              </a:solidFill>
              <a:prstDash val="dash"/>
              <a:round/>
              <a:headEnd/>
              <a:tailEnd/>
            </a:ln>
          </p:spPr>
        </p:cxnSp>
        <p:cxnSp>
          <p:nvCxnSpPr>
            <p:cNvPr id="13340" name="AutoShape 34"/>
            <p:cNvCxnSpPr>
              <a:cxnSpLocks noChangeShapeType="1"/>
              <a:stCxn id="13338" idx="2"/>
            </p:cNvCxnSpPr>
            <p:nvPr/>
          </p:nvCxnSpPr>
          <p:spPr bwMode="auto">
            <a:xfrm>
              <a:off x="4762" y="1507"/>
              <a:ext cx="292" cy="184"/>
            </a:xfrm>
            <a:prstGeom prst="straightConnector1">
              <a:avLst/>
            </a:prstGeom>
            <a:noFill/>
            <a:ln w="9525">
              <a:solidFill>
                <a:schemeClr val="tx1"/>
              </a:solidFill>
              <a:prstDash val="dash"/>
              <a:round/>
              <a:headEnd/>
              <a:tailEnd/>
            </a:ln>
          </p:spPr>
        </p:cxnSp>
      </p:grpSp>
      <p:sp>
        <p:nvSpPr>
          <p:cNvPr id="50211" name="AutoShape 35"/>
          <p:cNvSpPr>
            <a:spLocks noChangeArrowheads="1"/>
          </p:cNvSpPr>
          <p:nvPr/>
        </p:nvSpPr>
        <p:spPr bwMode="auto">
          <a:xfrm>
            <a:off x="6948488" y="4365625"/>
            <a:ext cx="1800225" cy="792163"/>
          </a:xfrm>
          <a:prstGeom prst="wedgeRoundRectCallout">
            <a:avLst>
              <a:gd name="adj1" fmla="val -92944"/>
              <a:gd name="adj2" fmla="val -18940"/>
              <a:gd name="adj3" fmla="val 16667"/>
            </a:avLst>
          </a:prstGeom>
          <a:gradFill rotWithShape="1">
            <a:gsLst>
              <a:gs pos="0">
                <a:srgbClr val="33CC33"/>
              </a:gs>
              <a:gs pos="100000">
                <a:srgbClr val="FFFFFF"/>
              </a:gs>
            </a:gsLst>
            <a:lin ang="2700000" scaled="1"/>
          </a:gradFill>
          <a:ln w="9525">
            <a:solidFill>
              <a:schemeClr val="tx1"/>
            </a:solidFill>
            <a:miter lim="800000"/>
            <a:headEnd/>
            <a:tailEnd/>
          </a:ln>
        </p:spPr>
        <p:txBody>
          <a:bodyPr/>
          <a:lstStyle/>
          <a:p>
            <a:r>
              <a:rPr lang="ja-JP" altLang="en-US" sz="1400">
                <a:latin typeface="Verdana" pitchFamily="34" charset="0"/>
              </a:rPr>
              <a:t>サイズ：</a:t>
            </a:r>
            <a:r>
              <a:rPr lang="en-US" altLang="ja-JP" sz="1400">
                <a:latin typeface="Verdana" pitchFamily="34" charset="0"/>
              </a:rPr>
              <a:t>26×2.3</a:t>
            </a:r>
          </a:p>
          <a:p>
            <a:r>
              <a:rPr lang="ja-JP" altLang="en-US" sz="1400">
                <a:latin typeface="Verdana" pitchFamily="34" charset="0"/>
              </a:rPr>
              <a:t>色：　　　赤</a:t>
            </a:r>
          </a:p>
          <a:p>
            <a:r>
              <a:rPr lang="ja-JP" altLang="en-US" sz="1400">
                <a:latin typeface="Verdana" pitchFamily="34" charset="0"/>
              </a:rPr>
              <a:t>変速：</a:t>
            </a:r>
            <a:r>
              <a:rPr lang="en-US" altLang="ja-JP" sz="1400">
                <a:latin typeface="Verdana" pitchFamily="34" charset="0"/>
              </a:rPr>
              <a:t>24</a:t>
            </a:r>
            <a:r>
              <a:rPr lang="ja-JP" altLang="en-US" sz="1400">
                <a:latin typeface="Verdana" pitchFamily="34" charset="0"/>
              </a:rPr>
              <a:t>段変速</a:t>
            </a:r>
          </a:p>
        </p:txBody>
      </p:sp>
      <p:sp>
        <p:nvSpPr>
          <p:cNvPr id="50212" name="AutoShape 36"/>
          <p:cNvSpPr>
            <a:spLocks noChangeArrowheads="1"/>
          </p:cNvSpPr>
          <p:nvPr/>
        </p:nvSpPr>
        <p:spPr bwMode="auto">
          <a:xfrm>
            <a:off x="6732588" y="5949950"/>
            <a:ext cx="1800225" cy="792163"/>
          </a:xfrm>
          <a:prstGeom prst="wedgeRoundRectCallout">
            <a:avLst>
              <a:gd name="adj1" fmla="val -64551"/>
              <a:gd name="adj2" fmla="val -55009"/>
              <a:gd name="adj3" fmla="val 16667"/>
            </a:avLst>
          </a:prstGeom>
          <a:gradFill rotWithShape="1">
            <a:gsLst>
              <a:gs pos="0">
                <a:srgbClr val="FF9900"/>
              </a:gs>
              <a:gs pos="100000">
                <a:srgbClr val="FFFFFF"/>
              </a:gs>
            </a:gsLst>
            <a:lin ang="2700000" scaled="1"/>
          </a:gradFill>
          <a:ln w="9525">
            <a:solidFill>
              <a:schemeClr val="tx1"/>
            </a:solidFill>
            <a:miter lim="800000"/>
            <a:headEnd/>
            <a:tailEnd/>
          </a:ln>
        </p:spPr>
        <p:txBody>
          <a:bodyPr/>
          <a:lstStyle/>
          <a:p>
            <a:r>
              <a:rPr lang="ja-JP" altLang="en-US" sz="1400">
                <a:latin typeface="Verdana" pitchFamily="34" charset="0"/>
              </a:rPr>
              <a:t>・前輪とハンドルは　</a:t>
            </a:r>
          </a:p>
          <a:p>
            <a:r>
              <a:rPr lang="ja-JP" altLang="en-US" sz="1400">
                <a:latin typeface="Verdana" pitchFamily="34" charset="0"/>
              </a:rPr>
              <a:t>　連動している．</a:t>
            </a:r>
          </a:p>
          <a:p>
            <a:r>
              <a:rPr lang="ja-JP" altLang="en-US" sz="1400">
                <a:latin typeface="Verdana" pitchFamily="34" charset="0"/>
              </a:rPr>
              <a:t>・前輪≠後輪</a:t>
            </a:r>
          </a:p>
        </p:txBody>
      </p:sp>
      <p:grpSp>
        <p:nvGrpSpPr>
          <p:cNvPr id="7" name="Group 18"/>
          <p:cNvGrpSpPr>
            <a:grpSpLocks/>
          </p:cNvGrpSpPr>
          <p:nvPr/>
        </p:nvGrpSpPr>
        <p:grpSpPr bwMode="auto">
          <a:xfrm>
            <a:off x="1479550" y="5572125"/>
            <a:ext cx="2913063" cy="461963"/>
            <a:chOff x="1000" y="2217"/>
            <a:chExt cx="1835" cy="291"/>
          </a:xfrm>
        </p:grpSpPr>
        <p:sp>
          <p:nvSpPr>
            <p:cNvPr id="13327" name="AutoShape 19"/>
            <p:cNvSpPr>
              <a:spLocks noChangeArrowheads="1"/>
            </p:cNvSpPr>
            <p:nvPr/>
          </p:nvSpPr>
          <p:spPr bwMode="auto">
            <a:xfrm>
              <a:off x="1000" y="2246"/>
              <a:ext cx="536" cy="240"/>
            </a:xfrm>
            <a:prstGeom prst="roundRect">
              <a:avLst>
                <a:gd name="adj" fmla="val 50000"/>
              </a:avLst>
            </a:prstGeom>
            <a:noFill/>
            <a:ln w="38100">
              <a:solidFill>
                <a:srgbClr val="FF9900"/>
              </a:solidFill>
              <a:round/>
              <a:headEnd/>
              <a:tailEnd/>
            </a:ln>
          </p:spPr>
          <p:txBody>
            <a:bodyPr wrap="none" anchor="ctr"/>
            <a:lstStyle/>
            <a:p>
              <a:endParaRPr lang="ja-JP" altLang="en-US"/>
            </a:p>
          </p:txBody>
        </p:sp>
        <p:sp>
          <p:nvSpPr>
            <p:cNvPr id="44" name="Text Box 20"/>
            <p:cNvSpPr txBox="1">
              <a:spLocks noChangeArrowheads="1"/>
            </p:cNvSpPr>
            <p:nvPr/>
          </p:nvSpPr>
          <p:spPr bwMode="auto">
            <a:xfrm>
              <a:off x="1571" y="2217"/>
              <a:ext cx="1264" cy="291"/>
            </a:xfrm>
            <a:prstGeom prst="rect">
              <a:avLst/>
            </a:prstGeom>
            <a:noFill/>
            <a:ln w="9525">
              <a:noFill/>
              <a:miter lim="800000"/>
              <a:headEnd/>
              <a:tailEnd/>
            </a:ln>
            <a:effectLst/>
          </p:spPr>
          <p:txBody>
            <a:bodyPr wrap="none">
              <a:spAutoFit/>
            </a:bodyPr>
            <a:lstStyle/>
            <a:p>
              <a:pPr algn="ctr">
                <a:defRPr/>
              </a:pPr>
              <a:r>
                <a:rPr lang="ja-JP" altLang="en-US" sz="2400" dirty="0">
                  <a:solidFill>
                    <a:srgbClr val="FF9900"/>
                  </a:solidFill>
                  <a:latin typeface="+mj-ea"/>
                  <a:ea typeface="+mj-ea"/>
                </a:rPr>
                <a:t>その他の関係</a:t>
              </a:r>
            </a:p>
          </p:txBody>
        </p:sp>
      </p:grpSp>
      <p:sp>
        <p:nvSpPr>
          <p:cNvPr id="43" name="Rectangle 6"/>
          <p:cNvSpPr txBox="1">
            <a:spLocks noChangeArrowheads="1"/>
          </p:cNvSpPr>
          <p:nvPr/>
        </p:nvSpPr>
        <p:spPr bwMode="auto">
          <a:xfrm>
            <a:off x="325438" y="146050"/>
            <a:ext cx="6175375"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kern="0" dirty="0"/>
              <a:t>オントロジーの一般的な構成</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out)">
                                      <p:cBhvr>
                                        <p:cTn id="18" dur="500"/>
                                        <p:tgtEl>
                                          <p:spTgt spid="4"/>
                                        </p:tgtEl>
                                      </p:cBhvr>
                                    </p:animEffect>
                                  </p:childTnLst>
                                  <p:subTnLs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4" name="whoosh.wav"/>
                                        </p:tgtEl>
                                      </p:cMediaNode>
                                    </p:audio>
                                  </p:sub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ox(out)">
                                      <p:cBhvr>
                                        <p:cTn id="29" dur="500"/>
                                        <p:tgtEl>
                                          <p:spTgt spid="5"/>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0211"/>
                                        </p:tgtEl>
                                        <p:attrNameLst>
                                          <p:attrName>style.visibility</p:attrName>
                                        </p:attrNameLst>
                                      </p:cBhvr>
                                      <p:to>
                                        <p:strVal val="visible"/>
                                      </p:to>
                                    </p:set>
                                    <p:anim calcmode="lin" valueType="num">
                                      <p:cBhvr additive="base">
                                        <p:cTn id="34" dur="500" fill="hold"/>
                                        <p:tgtEl>
                                          <p:spTgt spid="50211"/>
                                        </p:tgtEl>
                                        <p:attrNameLst>
                                          <p:attrName>ppt_x</p:attrName>
                                        </p:attrNameLst>
                                      </p:cBhvr>
                                      <p:tavLst>
                                        <p:tav tm="0">
                                          <p:val>
                                            <p:strVal val="#ppt_x"/>
                                          </p:val>
                                        </p:tav>
                                        <p:tav tm="100000">
                                          <p:val>
                                            <p:strVal val="#ppt_x"/>
                                          </p:val>
                                        </p:tav>
                                      </p:tavLst>
                                    </p:anim>
                                    <p:anim calcmode="lin" valueType="num">
                                      <p:cBhvr additive="base">
                                        <p:cTn id="35" dur="500" fill="hold"/>
                                        <p:tgtEl>
                                          <p:spTgt spid="502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0212"/>
                                        </p:tgtEl>
                                        <p:attrNameLst>
                                          <p:attrName>style.visibility</p:attrName>
                                        </p:attrNameLst>
                                      </p:cBhvr>
                                      <p:to>
                                        <p:strVal val="visible"/>
                                      </p:to>
                                    </p:set>
                                    <p:anim calcmode="lin" valueType="num">
                                      <p:cBhvr additive="base">
                                        <p:cTn id="40" dur="500" fill="hold"/>
                                        <p:tgtEl>
                                          <p:spTgt spid="50212"/>
                                        </p:tgtEl>
                                        <p:attrNameLst>
                                          <p:attrName>ppt_x</p:attrName>
                                        </p:attrNameLst>
                                      </p:cBhvr>
                                      <p:tavLst>
                                        <p:tav tm="0">
                                          <p:val>
                                            <p:strVal val="#ppt_x"/>
                                          </p:val>
                                        </p:tav>
                                        <p:tav tm="100000">
                                          <p:val>
                                            <p:strVal val="#ppt_x"/>
                                          </p:val>
                                        </p:tav>
                                      </p:tavLst>
                                    </p:anim>
                                    <p:anim calcmode="lin" valueType="num">
                                      <p:cBhvr additive="base">
                                        <p:cTn id="41" dur="500" fill="hold"/>
                                        <p:tgtEl>
                                          <p:spTgt spid="5021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ox(out)">
                                      <p:cBhvr>
                                        <p:cTn id="46" dur="500"/>
                                        <p:tgtEl>
                                          <p:spTgt spid="7"/>
                                        </p:tgtEl>
                                      </p:cBhvr>
                                    </p:animEffect>
                                  </p:childTnLst>
                                  <p:subTnLst>
                                    <p:audio>
                                      <p:cMediaNode>
                                        <p:cTn display="0" masterRel="sameClick">
                                          <p:stCondLst>
                                            <p:cond evt="begin" delay="0">
                                              <p:tn val="44"/>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11" grpId="0" animBg="1"/>
      <p:bldP spid="502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42844" y="0"/>
            <a:ext cx="6373372" cy="908050"/>
          </a:xfrm>
        </p:spPr>
        <p:txBody>
          <a:bodyPr/>
          <a:lstStyle/>
          <a:p>
            <a:r>
              <a:rPr kumimoji="1" lang="ja-JP" altLang="en-US" sz="3200" dirty="0"/>
              <a:t>オントロジー構築</a:t>
            </a:r>
            <a:r>
              <a:rPr lang="ja-JP" altLang="en-US" sz="3200" dirty="0"/>
              <a:t>の基本的な考え方</a:t>
            </a:r>
            <a:endParaRPr kumimoji="1" lang="ja-JP" altLang="en-US" sz="3200" dirty="0"/>
          </a:p>
        </p:txBody>
      </p:sp>
      <p:sp>
        <p:nvSpPr>
          <p:cNvPr id="8" name="コンテンツ プレースホルダ 7"/>
          <p:cNvSpPr>
            <a:spLocks noGrp="1"/>
          </p:cNvSpPr>
          <p:nvPr>
            <p:ph idx="1"/>
          </p:nvPr>
        </p:nvSpPr>
        <p:spPr>
          <a:xfrm>
            <a:off x="323528" y="980728"/>
            <a:ext cx="8568952" cy="5520106"/>
          </a:xfrm>
        </p:spPr>
        <p:txBody>
          <a:bodyPr>
            <a:noAutofit/>
          </a:bodyPr>
          <a:lstStyle/>
          <a:p>
            <a:r>
              <a:rPr kumimoji="1" lang="ja-JP" altLang="en-US" sz="2800" dirty="0"/>
              <a:t>オントロジー構築の基本姿勢</a:t>
            </a:r>
            <a:endParaRPr kumimoji="1" lang="en-US" altLang="ja-JP" sz="2800" dirty="0"/>
          </a:p>
          <a:p>
            <a:pPr lvl="1"/>
            <a:r>
              <a:rPr lang="ja-JP" altLang="en-US" sz="2400" dirty="0">
                <a:solidFill>
                  <a:srgbClr val="FF0000"/>
                </a:solidFill>
              </a:rPr>
              <a:t>「何が本質か？」</a:t>
            </a:r>
            <a:r>
              <a:rPr lang="ja-JP" altLang="en-US" sz="2400" dirty="0"/>
              <a:t>を追求する　</a:t>
            </a:r>
            <a:endParaRPr lang="en-US" altLang="ja-JP" sz="2400" dirty="0"/>
          </a:p>
          <a:p>
            <a:pPr lvl="2"/>
            <a:r>
              <a:rPr lang="ja-JP" altLang="en-US" sz="2000" dirty="0"/>
              <a:t>例）</a:t>
            </a:r>
            <a:r>
              <a:rPr lang="ja-JP" altLang="en-US" sz="2000" b="1" dirty="0"/>
              <a:t>人間 </a:t>
            </a:r>
            <a:r>
              <a:rPr lang="en-US" altLang="ja-JP" sz="2000" b="1" dirty="0"/>
              <a:t>vs</a:t>
            </a:r>
            <a:r>
              <a:rPr lang="ja-JP" altLang="en-US" sz="2000" b="1" dirty="0"/>
              <a:t> 教師，もの</a:t>
            </a:r>
            <a:r>
              <a:rPr lang="en-US" altLang="ja-JP" sz="2000" b="1" dirty="0"/>
              <a:t> </a:t>
            </a:r>
            <a:r>
              <a:rPr lang="en-US" altLang="ja-JP" sz="2000" b="1" dirty="0" err="1"/>
              <a:t>vs</a:t>
            </a:r>
            <a:r>
              <a:rPr lang="ja-JP" altLang="en-US" sz="2000" b="1" dirty="0"/>
              <a:t> プロセス</a:t>
            </a:r>
            <a:r>
              <a:rPr lang="ja-JP" altLang="en-US" sz="2000" dirty="0"/>
              <a:t>（川や滝はどちら？）</a:t>
            </a:r>
            <a:endParaRPr lang="en-US" altLang="ja-JP" sz="2000" dirty="0"/>
          </a:p>
          <a:p>
            <a:pPr lvl="2"/>
            <a:r>
              <a:rPr lang="ja-JP" altLang="en-US" sz="2000" dirty="0"/>
              <a:t>この基本姿勢が，</a:t>
            </a:r>
            <a:r>
              <a:rPr lang="ja-JP" altLang="en-US" sz="2000" b="1" dirty="0">
                <a:solidFill>
                  <a:srgbClr val="0000CC"/>
                </a:solidFill>
              </a:rPr>
              <a:t>データスキーマ</a:t>
            </a:r>
            <a:r>
              <a:rPr lang="ja-JP" altLang="en-US" sz="2000" dirty="0"/>
              <a:t>や</a:t>
            </a:r>
            <a:r>
              <a:rPr lang="ja-JP" altLang="en-US" sz="2000" b="1" dirty="0">
                <a:solidFill>
                  <a:srgbClr val="0000CC"/>
                </a:solidFill>
              </a:rPr>
              <a:t>シソーラス</a:t>
            </a:r>
            <a:r>
              <a:rPr lang="ja-JP" altLang="en-US" sz="2000" dirty="0"/>
              <a:t>などとの違い</a:t>
            </a:r>
            <a:endParaRPr lang="en-US" altLang="ja-JP" sz="2000" dirty="0"/>
          </a:p>
          <a:p>
            <a:pPr lvl="1"/>
            <a:r>
              <a:rPr lang="ja-JP" altLang="ja-JP" sz="2400" dirty="0"/>
              <a:t>「対象世界をどのように捉えたか（概念化したか）を明らかにすることによ</a:t>
            </a:r>
            <a:r>
              <a:rPr lang="ja-JP" altLang="en-US" sz="2400" dirty="0"/>
              <a:t>り</a:t>
            </a:r>
            <a:r>
              <a:rPr lang="ja-JP" altLang="ja-JP" sz="2400" dirty="0"/>
              <a:t>，諸概念の共通性と相違点を明確にする」</a:t>
            </a:r>
            <a:endParaRPr lang="en-US" altLang="ja-JP" sz="2000" dirty="0"/>
          </a:p>
          <a:p>
            <a:r>
              <a:rPr lang="ja-JP" altLang="en-US" sz="2800" dirty="0"/>
              <a:t>具体的な構築指針</a:t>
            </a:r>
            <a:endParaRPr lang="en-US" altLang="ja-JP" sz="2800" dirty="0"/>
          </a:p>
          <a:p>
            <a:pPr lvl="1"/>
            <a:r>
              <a:rPr lang="ja-JP" altLang="ja-JP" sz="2400" dirty="0"/>
              <a:t>概念間の意味的相違点</a:t>
            </a:r>
            <a:r>
              <a:rPr lang="ja-JP" altLang="en-US" sz="2400" dirty="0"/>
              <a:t>（</a:t>
            </a:r>
            <a:r>
              <a:rPr lang="ja-JP" altLang="en-US" sz="2400" dirty="0">
                <a:solidFill>
                  <a:srgbClr val="FF0000"/>
                </a:solidFill>
              </a:rPr>
              <a:t>分類視点</a:t>
            </a:r>
            <a:r>
              <a:rPr lang="ja-JP" altLang="en-US" sz="2400" dirty="0"/>
              <a:t>）</a:t>
            </a:r>
            <a:r>
              <a:rPr lang="ja-JP" altLang="ja-JP" sz="2400" dirty="0"/>
              <a:t>の明確化</a:t>
            </a:r>
            <a:endParaRPr lang="en-US" altLang="ja-JP" sz="2400" dirty="0"/>
          </a:p>
          <a:p>
            <a:pPr lvl="2"/>
            <a:r>
              <a:rPr lang="ja-JP" altLang="en-US" sz="2000" dirty="0"/>
              <a:t>概念の</a:t>
            </a:r>
            <a:r>
              <a:rPr lang="ja-JP" altLang="en-US" sz="2000" dirty="0">
                <a:solidFill>
                  <a:srgbClr val="FF0000"/>
                </a:solidFill>
              </a:rPr>
              <a:t>「違い」</a:t>
            </a:r>
            <a:r>
              <a:rPr lang="ja-JP" altLang="en-US" sz="2000" dirty="0"/>
              <a:t>を理解する（分かる＝分ける）</a:t>
            </a:r>
            <a:endParaRPr lang="ja-JP" altLang="ja-JP" sz="2000" dirty="0"/>
          </a:p>
          <a:p>
            <a:pPr lvl="2"/>
            <a:r>
              <a:rPr lang="ja-JP" altLang="en-US" sz="2000" dirty="0"/>
              <a:t>概念間の違いを明確にすることが，</a:t>
            </a:r>
            <a:r>
              <a:rPr lang="en-US" altLang="ja-JP" sz="2000" dirty="0"/>
              <a:t>is-a</a:t>
            </a:r>
            <a:r>
              <a:rPr lang="ja-JP" altLang="en-US" sz="2000" dirty="0"/>
              <a:t>階層構築の基本指針</a:t>
            </a:r>
            <a:endParaRPr lang="en-US" altLang="ja-JP" sz="2000" dirty="0"/>
          </a:p>
          <a:p>
            <a:pPr lvl="1"/>
            <a:r>
              <a:rPr lang="ja-JP" altLang="ja-JP" sz="2400" dirty="0"/>
              <a:t>概念の共通性</a:t>
            </a:r>
            <a:r>
              <a:rPr lang="ja-JP" altLang="en-US" sz="2400" dirty="0"/>
              <a:t>・</a:t>
            </a:r>
            <a:r>
              <a:rPr lang="ja-JP" altLang="ja-JP" sz="2400" dirty="0"/>
              <a:t>本質属性</a:t>
            </a:r>
            <a:endParaRPr lang="en-US" altLang="ja-JP" sz="2400" dirty="0"/>
          </a:p>
          <a:p>
            <a:pPr lvl="2"/>
            <a:r>
              <a:rPr lang="ja-JP" altLang="en-US" sz="2000" dirty="0"/>
              <a:t>対象とする概念群に</a:t>
            </a:r>
            <a:r>
              <a:rPr lang="ja-JP" altLang="en-US" sz="2000" b="1" dirty="0">
                <a:solidFill>
                  <a:srgbClr val="FF0000"/>
                </a:solidFill>
              </a:rPr>
              <a:t>共通する性質</a:t>
            </a:r>
            <a:r>
              <a:rPr lang="ja-JP" altLang="en-US" sz="2000" dirty="0"/>
              <a:t>や</a:t>
            </a:r>
            <a:r>
              <a:rPr lang="ja-JP" altLang="en-US" sz="2000" b="1" dirty="0"/>
              <a:t>本質的な性質</a:t>
            </a:r>
            <a:r>
              <a:rPr lang="ja-JP" altLang="en-US" sz="2000" dirty="0"/>
              <a:t>（</a:t>
            </a:r>
            <a:r>
              <a:rPr lang="ja-JP" altLang="en-US" sz="2000" b="1" dirty="0">
                <a:solidFill>
                  <a:srgbClr val="FF0000"/>
                </a:solidFill>
              </a:rPr>
              <a:t>本質属性</a:t>
            </a:r>
            <a:r>
              <a:rPr lang="ja-JP" altLang="en-US" sz="2000" dirty="0"/>
              <a:t>）を捉える</a:t>
            </a:r>
            <a:endParaRPr lang="en-US" altLang="ja-JP" sz="2000" dirty="0"/>
          </a:p>
        </p:txBody>
      </p:sp>
      <p:sp>
        <p:nvSpPr>
          <p:cNvPr id="4" name="日付プレースホルダ 3"/>
          <p:cNvSpPr>
            <a:spLocks noGrp="1"/>
          </p:cNvSpPr>
          <p:nvPr>
            <p:ph type="dt" sz="half" idx="10"/>
          </p:nvPr>
        </p:nvSpPr>
        <p:spPr/>
        <p:txBody>
          <a:bodyPr/>
          <a:lstStyle/>
          <a:p>
            <a:pPr>
              <a:defRPr/>
            </a:pPr>
            <a:fld id="{2BD75B1C-5C31-4094-8F70-5EE165B4B885}"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BF6251F2-BE2A-4706-8C58-15DE4C2075F3}" type="slidenum">
              <a:rPr lang="en-US" altLang="ja-JP" smtClean="0"/>
              <a:pPr>
                <a:defRPr/>
              </a:pPr>
              <a:t>18</a:t>
            </a:fld>
            <a:endParaRPr lang="en-US" altLang="ja-JP"/>
          </a:p>
        </p:txBody>
      </p:sp>
    </p:spTree>
    <p:extLst>
      <p:ext uri="{BB962C8B-B14F-4D97-AF65-F5344CB8AC3E}">
        <p14:creationId xmlns:p14="http://schemas.microsoft.com/office/powerpoint/2010/main" val="153295675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blinds(horizontal)">
                                      <p:cBhvr>
                                        <p:cTn id="7" dur="500"/>
                                        <p:tgtEl>
                                          <p:spTgt spid="8">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blinds(horizontal)">
                                      <p:cBhvr>
                                        <p:cTn id="10" dur="500"/>
                                        <p:tgtEl>
                                          <p:spTgt spid="8">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Effect transition="in" filter="blinds(horizontal)">
                                      <p:cBhvr>
                                        <p:cTn id="13" dur="500"/>
                                        <p:tgtEl>
                                          <p:spTgt spid="8">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8" end="8"/>
                                            </p:txEl>
                                          </p:spTgt>
                                        </p:tgtEl>
                                        <p:attrNameLst>
                                          <p:attrName>style.visibility</p:attrName>
                                        </p:attrNameLst>
                                      </p:cBhvr>
                                      <p:to>
                                        <p:strVal val="visible"/>
                                      </p:to>
                                    </p:set>
                                    <p:animEffect transition="in" filter="blinds(horizontal)">
                                      <p:cBhvr>
                                        <p:cTn id="16" dur="500"/>
                                        <p:tgtEl>
                                          <p:spTgt spid="8">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animEffect transition="in" filter="blinds(horizontal)">
                                      <p:cBhvr>
                                        <p:cTn id="21" dur="500"/>
                                        <p:tgtEl>
                                          <p:spTgt spid="8">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
                                            <p:txEl>
                                              <p:pRg st="10" end="10"/>
                                            </p:txEl>
                                          </p:spTgt>
                                        </p:tgtEl>
                                        <p:attrNameLst>
                                          <p:attrName>style.visibility</p:attrName>
                                        </p:attrNameLst>
                                      </p:cBhvr>
                                      <p:to>
                                        <p:strVal val="visible"/>
                                      </p:to>
                                    </p:set>
                                    <p:animEffect transition="in" filter="blinds(horizontal)">
                                      <p:cBhvr>
                                        <p:cTn id="24"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付プレースホルダ 4"/>
          <p:cNvSpPr>
            <a:spLocks noGrp="1"/>
          </p:cNvSpPr>
          <p:nvPr>
            <p:ph type="dt" sz="quarter" idx="10"/>
          </p:nvPr>
        </p:nvSpPr>
        <p:spPr/>
        <p:txBody>
          <a:bodyPr/>
          <a:lstStyle/>
          <a:p>
            <a:pPr fontAlgn="base">
              <a:spcBef>
                <a:spcPct val="0"/>
              </a:spcBef>
              <a:spcAft>
                <a:spcPct val="0"/>
              </a:spcAft>
              <a:defRPr/>
            </a:pPr>
            <a:fld id="{81DD9ABB-EF20-425E-8E44-5391322B310E}" type="datetime1">
              <a:rPr lang="ja-JP" altLang="en-US" smtClean="0"/>
              <a:t>2019/6/5</a:t>
            </a:fld>
            <a:endParaRPr lang="en-US" altLang="ja-JP"/>
          </a:p>
        </p:txBody>
      </p:sp>
      <p:sp>
        <p:nvSpPr>
          <p:cNvPr id="12292" name="スライド番号プレースホルダ 6"/>
          <p:cNvSpPr>
            <a:spLocks noGrp="1"/>
          </p:cNvSpPr>
          <p:nvPr>
            <p:ph type="sldNum" sz="quarter" idx="12"/>
          </p:nvPr>
        </p:nvSpPr>
        <p:spPr/>
        <p:txBody>
          <a:bodyPr/>
          <a:lstStyle/>
          <a:p>
            <a:pPr fontAlgn="base">
              <a:spcBef>
                <a:spcPct val="0"/>
              </a:spcBef>
              <a:spcAft>
                <a:spcPct val="0"/>
              </a:spcAft>
              <a:defRPr/>
            </a:pPr>
            <a:fld id="{13351E7F-87F4-4E7B-87BD-01E7E77BFEEF}" type="slidenum">
              <a:rPr lang="en-US" altLang="ja-JP" smtClean="0"/>
              <a:pPr fontAlgn="base">
                <a:spcBef>
                  <a:spcPct val="0"/>
                </a:spcBef>
                <a:spcAft>
                  <a:spcPct val="0"/>
                </a:spcAft>
                <a:defRPr/>
              </a:pPr>
              <a:t>19</a:t>
            </a:fld>
            <a:endParaRPr lang="en-US" altLang="ja-JP"/>
          </a:p>
        </p:txBody>
      </p:sp>
      <p:sp>
        <p:nvSpPr>
          <p:cNvPr id="9221" name="Rectangle 5"/>
          <p:cNvSpPr>
            <a:spLocks noGrp="1" noChangeArrowheads="1"/>
          </p:cNvSpPr>
          <p:nvPr>
            <p:ph type="body" sz="half" idx="1"/>
          </p:nvPr>
        </p:nvSpPr>
        <p:spPr>
          <a:xfrm>
            <a:off x="285750" y="1219200"/>
            <a:ext cx="4027488" cy="4913313"/>
          </a:xfrm>
        </p:spPr>
        <p:txBody>
          <a:bodyPr/>
          <a:lstStyle/>
          <a:p>
            <a:r>
              <a:rPr lang="ja-JP" altLang="en-US" sz="2400" b="0"/>
              <a:t>例１）概念（分類）階層のみ</a:t>
            </a:r>
          </a:p>
        </p:txBody>
      </p:sp>
      <p:sp>
        <p:nvSpPr>
          <p:cNvPr id="252934" name="Rectangle 6"/>
          <p:cNvSpPr>
            <a:spLocks noGrp="1" noChangeArrowheads="1"/>
          </p:cNvSpPr>
          <p:nvPr>
            <p:ph type="body" sz="half" idx="2"/>
          </p:nvPr>
        </p:nvSpPr>
        <p:spPr>
          <a:xfrm>
            <a:off x="4289425" y="1219200"/>
            <a:ext cx="4283075" cy="566738"/>
          </a:xfrm>
        </p:spPr>
        <p:txBody>
          <a:bodyPr/>
          <a:lstStyle/>
          <a:p>
            <a:r>
              <a:rPr lang="ja-JP" altLang="en-US" sz="2400" b="0"/>
              <a:t>例２）概念の定義を追加</a:t>
            </a:r>
          </a:p>
        </p:txBody>
      </p:sp>
      <p:sp>
        <p:nvSpPr>
          <p:cNvPr id="9223" name="Text Box 7"/>
          <p:cNvSpPr txBox="1">
            <a:spLocks noChangeArrowheads="1"/>
          </p:cNvSpPr>
          <p:nvPr/>
        </p:nvSpPr>
        <p:spPr bwMode="auto">
          <a:xfrm>
            <a:off x="900113" y="1844675"/>
            <a:ext cx="2500312" cy="2160588"/>
          </a:xfrm>
          <a:prstGeom prst="rect">
            <a:avLst/>
          </a:prstGeom>
          <a:solidFill>
            <a:schemeClr val="bg1"/>
          </a:solidFill>
          <a:ln w="9525" algn="ctr">
            <a:solidFill>
              <a:schemeClr val="tx1"/>
            </a:solidFill>
            <a:miter lim="800000"/>
            <a:headEnd/>
            <a:tailEnd/>
          </a:ln>
        </p:spPr>
        <p:txBody>
          <a:bodyPr lIns="74295" tIns="8890" rIns="74295" bIns="8890"/>
          <a:lstStyle/>
          <a:p>
            <a:pPr algn="just">
              <a:lnSpc>
                <a:spcPct val="96000"/>
              </a:lnSpc>
            </a:pPr>
            <a:r>
              <a:rPr lang="ja-JP" altLang="en-US" sz="2000" dirty="0">
                <a:latin typeface="Century" pitchFamily="18" charset="0"/>
                <a:ea typeface="ＭＳ ゴシック" pitchFamily="49" charset="-128"/>
              </a:rPr>
              <a:t>車両</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二輪車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solidFill>
                  <a:srgbClr val="FF0000"/>
                </a:solidFill>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自動二輪</a:t>
            </a:r>
            <a:endParaRPr lang="ja-JP" altLang="en-US" sz="2000" dirty="0">
              <a:latin typeface="Times New Roman" pitchFamily="18" charset="0"/>
              <a:ea typeface="ＭＳ ゴシック" pitchFamily="49" charset="-128"/>
            </a:endParaRPr>
          </a:p>
          <a:p>
            <a:pPr algn="just">
              <a:lnSpc>
                <a:spcPct val="96000"/>
              </a:lnSpc>
            </a:pPr>
            <a:r>
              <a:rPr lang="ja-JP" altLang="en-US" sz="2000" i="1" dirty="0">
                <a:solidFill>
                  <a:srgbClr val="FF0000"/>
                </a:solidFill>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自転車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三輪車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endParaRPr lang="en-US" altLang="ja-JP" sz="2000" i="1" dirty="0">
              <a:solidFill>
                <a:srgbClr val="0070C0"/>
              </a:solidFill>
              <a:latin typeface="Century"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en-US" altLang="ja-JP" sz="2000" i="1" dirty="0">
                <a:latin typeface="ＭＳ ゴシック" pitchFamily="49" charset="-128"/>
                <a:ea typeface="ＭＳ ゴシック" pitchFamily="49" charset="-128"/>
              </a:rPr>
              <a:t>…</a:t>
            </a:r>
            <a:endParaRPr lang="en-US" altLang="ja-JP" sz="2000" dirty="0">
              <a:latin typeface="Century" pitchFamily="18" charset="0"/>
              <a:ea typeface="ＭＳ ゴシック" pitchFamily="49" charset="-128"/>
            </a:endParaRPr>
          </a:p>
        </p:txBody>
      </p:sp>
      <p:sp>
        <p:nvSpPr>
          <p:cNvPr id="252936" name="Text Box 8"/>
          <p:cNvSpPr txBox="1">
            <a:spLocks noChangeArrowheads="1"/>
          </p:cNvSpPr>
          <p:nvPr/>
        </p:nvSpPr>
        <p:spPr bwMode="auto">
          <a:xfrm>
            <a:off x="4356100" y="1844675"/>
            <a:ext cx="4176713" cy="3240088"/>
          </a:xfrm>
          <a:prstGeom prst="rect">
            <a:avLst/>
          </a:prstGeom>
          <a:solidFill>
            <a:schemeClr val="bg1"/>
          </a:solidFill>
          <a:ln w="9525" algn="ctr">
            <a:solidFill>
              <a:schemeClr val="tx1"/>
            </a:solidFill>
            <a:miter lim="800000"/>
            <a:headEnd/>
            <a:tailEnd/>
          </a:ln>
        </p:spPr>
        <p:txBody>
          <a:bodyPr lIns="74295" tIns="8890" rIns="74295" bIns="8890"/>
          <a:lstStyle/>
          <a:p>
            <a:pPr algn="just">
              <a:lnSpc>
                <a:spcPct val="96000"/>
              </a:lnSpc>
            </a:pPr>
            <a:r>
              <a:rPr lang="ja-JP" altLang="en-US" sz="2000">
                <a:latin typeface="Century" pitchFamily="18" charset="0"/>
                <a:ea typeface="ＭＳ ゴシック" pitchFamily="49" charset="-128"/>
              </a:rPr>
              <a:t>車両</a:t>
            </a:r>
            <a:endParaRPr lang="ja-JP" altLang="en-US" sz="2000">
              <a:latin typeface="Times New Roman" pitchFamily="18" charset="0"/>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二輪車</a:t>
            </a: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車輪の数</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２</a:t>
            </a:r>
          </a:p>
          <a:p>
            <a:pPr algn="just">
              <a:lnSpc>
                <a:spcPct val="96000"/>
              </a:lnSpc>
            </a:pPr>
            <a:r>
              <a:rPr lang="ja-JP" altLang="en-US" sz="2000" i="1">
                <a:solidFill>
                  <a:srgbClr val="FF0000"/>
                </a:solidFill>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自動二輪</a:t>
            </a:r>
            <a:endParaRPr lang="ja-JP" altLang="en-US" sz="2000">
              <a:latin typeface="Times New Roman" pitchFamily="18" charset="0"/>
              <a:ea typeface="ＭＳ ゴシック" pitchFamily="49" charset="-128"/>
            </a:endParaRP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動力源</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エンジン</a:t>
            </a:r>
          </a:p>
          <a:p>
            <a:pPr algn="just">
              <a:lnSpc>
                <a:spcPct val="96000"/>
              </a:lnSpc>
            </a:pPr>
            <a:r>
              <a:rPr lang="ja-JP" altLang="en-US" sz="2000" i="1">
                <a:solidFill>
                  <a:srgbClr val="FF0000"/>
                </a:solidFill>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自転車</a:t>
            </a: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動力源</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人</a:t>
            </a: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三輪車</a:t>
            </a:r>
            <a:endParaRPr lang="ja-JP" altLang="en-US" sz="2000">
              <a:latin typeface="Times New Roman" pitchFamily="18" charset="0"/>
              <a:ea typeface="ＭＳ ゴシック" pitchFamily="49" charset="-128"/>
            </a:endParaRP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車輪の数</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３</a:t>
            </a:r>
            <a:endParaRPr lang="ja-JP" altLang="en-US" sz="2000" i="1">
              <a:latin typeface="ＭＳ ゴシック" pitchFamily="49" charset="-128"/>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endParaRPr lang="en-US" altLang="ja-JP" sz="2000" i="1">
              <a:solidFill>
                <a:srgbClr val="0070C0"/>
              </a:solidFill>
              <a:latin typeface="Century" pitchFamily="18" charset="0"/>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en-US" altLang="ja-JP" sz="2000" i="1">
                <a:latin typeface="ＭＳ ゴシック" pitchFamily="49" charset="-128"/>
                <a:ea typeface="ＭＳ ゴシック" pitchFamily="49" charset="-128"/>
              </a:rPr>
              <a:t>…</a:t>
            </a:r>
            <a:endParaRPr lang="en-US" altLang="ja-JP" sz="2000" i="1">
              <a:latin typeface="Century" pitchFamily="18" charset="0"/>
              <a:ea typeface="ＭＳ ゴシック" pitchFamily="49" charset="-128"/>
            </a:endParaRPr>
          </a:p>
        </p:txBody>
      </p:sp>
      <p:sp>
        <p:nvSpPr>
          <p:cNvPr id="252937" name="Text Box 9"/>
          <p:cNvSpPr txBox="1">
            <a:spLocks noChangeArrowheads="1"/>
          </p:cNvSpPr>
          <p:nvPr/>
        </p:nvSpPr>
        <p:spPr bwMode="auto">
          <a:xfrm>
            <a:off x="754063" y="5300663"/>
            <a:ext cx="2881312" cy="974725"/>
          </a:xfrm>
          <a:prstGeom prst="rect">
            <a:avLst/>
          </a:prstGeom>
          <a:solidFill>
            <a:srgbClr val="FFCCFF"/>
          </a:solidFill>
          <a:ln w="28575">
            <a:solidFill>
              <a:srgbClr val="FF3300"/>
            </a:solidFill>
            <a:miter lim="800000"/>
            <a:headEnd/>
            <a:tailEnd/>
          </a:ln>
        </p:spPr>
        <p:txBody>
          <a:bodyPr>
            <a:spAutoFit/>
          </a:bodyPr>
          <a:lstStyle/>
          <a:p>
            <a:r>
              <a:rPr lang="ja-JP" altLang="en-US" sz="2800">
                <a:solidFill>
                  <a:srgbClr val="FF3300"/>
                </a:solidFill>
              </a:rPr>
              <a:t>各概念の意味の違いは暗黙的</a:t>
            </a:r>
          </a:p>
        </p:txBody>
      </p:sp>
      <p:sp>
        <p:nvSpPr>
          <p:cNvPr id="252938" name="Text Box 10"/>
          <p:cNvSpPr txBox="1">
            <a:spLocks noChangeArrowheads="1"/>
          </p:cNvSpPr>
          <p:nvPr/>
        </p:nvSpPr>
        <p:spPr bwMode="auto">
          <a:xfrm>
            <a:off x="4643438" y="5300663"/>
            <a:ext cx="3457575" cy="974725"/>
          </a:xfrm>
          <a:prstGeom prst="rect">
            <a:avLst/>
          </a:prstGeom>
          <a:solidFill>
            <a:srgbClr val="FFCCFF"/>
          </a:solidFill>
          <a:ln w="28575">
            <a:solidFill>
              <a:srgbClr val="FF3300"/>
            </a:solidFill>
            <a:miter lim="800000"/>
            <a:headEnd/>
            <a:tailEnd/>
          </a:ln>
        </p:spPr>
        <p:txBody>
          <a:bodyPr>
            <a:spAutoFit/>
          </a:bodyPr>
          <a:lstStyle/>
          <a:p>
            <a:r>
              <a:rPr lang="ja-JP" altLang="en-US" sz="2800">
                <a:solidFill>
                  <a:srgbClr val="FF3300"/>
                </a:solidFill>
              </a:rPr>
              <a:t>各概念の意味の違い</a:t>
            </a:r>
          </a:p>
          <a:p>
            <a:r>
              <a:rPr lang="ja-JP" altLang="en-US" sz="2800">
                <a:solidFill>
                  <a:srgbClr val="FF3300"/>
                </a:solidFill>
              </a:rPr>
              <a:t>が明示化される</a:t>
            </a:r>
          </a:p>
        </p:txBody>
      </p:sp>
      <p:sp>
        <p:nvSpPr>
          <p:cNvPr id="9227" name="Rectangle 2"/>
          <p:cNvSpPr>
            <a:spLocks noGrp="1" noChangeArrowheads="1"/>
          </p:cNvSpPr>
          <p:nvPr>
            <p:ph type="title"/>
          </p:nvPr>
        </p:nvSpPr>
        <p:spPr>
          <a:xfrm>
            <a:off x="142875" y="146050"/>
            <a:ext cx="6286513" cy="762000"/>
          </a:xfrm>
        </p:spPr>
        <p:txBody>
          <a:bodyPr/>
          <a:lstStyle/>
          <a:p>
            <a:pPr lvl="1"/>
            <a:r>
              <a:rPr lang="ja-JP" altLang="en-US" sz="3200" dirty="0"/>
              <a:t>分類視点</a:t>
            </a:r>
            <a:r>
              <a:rPr lang="ja-JP" altLang="ja-JP" sz="3200" dirty="0"/>
              <a:t>の明確化</a:t>
            </a:r>
            <a:r>
              <a:rPr lang="ja-JP" altLang="en-US" sz="3200" dirty="0"/>
              <a:t>の例</a:t>
            </a:r>
            <a:r>
              <a:rPr lang="ja-JP" altLang="en-US" sz="3200" dirty="0">
                <a:solidFill>
                  <a:srgbClr val="FF0000"/>
                </a:solidFill>
              </a:rPr>
              <a:t>：車両</a:t>
            </a:r>
            <a:endParaRPr lang="en-US" altLang="ja-JP" sz="3200" dirty="0">
              <a:solidFill>
                <a:srgbClr val="FF0000"/>
              </a:solidFill>
            </a:endParaRPr>
          </a:p>
        </p:txBody>
      </p:sp>
    </p:spTree>
    <p:extLst>
      <p:ext uri="{BB962C8B-B14F-4D97-AF65-F5344CB8AC3E}">
        <p14:creationId xmlns:p14="http://schemas.microsoft.com/office/powerpoint/2010/main" val="36108842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7"/>
                                        </p:tgtEl>
                                        <p:attrNameLst>
                                          <p:attrName>style.visibility</p:attrName>
                                        </p:attrNameLst>
                                      </p:cBhvr>
                                      <p:to>
                                        <p:strVal val="visible"/>
                                      </p:to>
                                    </p:set>
                                    <p:anim calcmode="lin" valueType="num">
                                      <p:cBhvr additive="base">
                                        <p:cTn id="7" dur="500" fill="hold"/>
                                        <p:tgtEl>
                                          <p:spTgt spid="252937"/>
                                        </p:tgtEl>
                                        <p:attrNameLst>
                                          <p:attrName>ppt_x</p:attrName>
                                        </p:attrNameLst>
                                      </p:cBhvr>
                                      <p:tavLst>
                                        <p:tav tm="0">
                                          <p:val>
                                            <p:strVal val="0-#ppt_w/2"/>
                                          </p:val>
                                        </p:tav>
                                        <p:tav tm="100000">
                                          <p:val>
                                            <p:strVal val="#ppt_x"/>
                                          </p:val>
                                        </p:tav>
                                      </p:tavLst>
                                    </p:anim>
                                    <p:anim calcmode="lin" valueType="num">
                                      <p:cBhvr additive="base">
                                        <p:cTn id="8" dur="500" fill="hold"/>
                                        <p:tgtEl>
                                          <p:spTgt spid="2529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6"/>
                                        </p:tgtEl>
                                        <p:attrNameLst>
                                          <p:attrName>style.visibility</p:attrName>
                                        </p:attrNameLst>
                                      </p:cBhvr>
                                      <p:to>
                                        <p:strVal val="visible"/>
                                      </p:to>
                                    </p:set>
                                    <p:anim calcmode="lin" valueType="num">
                                      <p:cBhvr additive="base">
                                        <p:cTn id="13" dur="500" fill="hold"/>
                                        <p:tgtEl>
                                          <p:spTgt spid="252936"/>
                                        </p:tgtEl>
                                        <p:attrNameLst>
                                          <p:attrName>ppt_x</p:attrName>
                                        </p:attrNameLst>
                                      </p:cBhvr>
                                      <p:tavLst>
                                        <p:tav tm="0">
                                          <p:val>
                                            <p:strVal val="0-#ppt_w/2"/>
                                          </p:val>
                                        </p:tav>
                                        <p:tav tm="100000">
                                          <p:val>
                                            <p:strVal val="#ppt_x"/>
                                          </p:val>
                                        </p:tav>
                                      </p:tavLst>
                                    </p:anim>
                                    <p:anim calcmode="lin" valueType="num">
                                      <p:cBhvr additive="base">
                                        <p:cTn id="14" dur="500" fill="hold"/>
                                        <p:tgtEl>
                                          <p:spTgt spid="25293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2934">
                                            <p:txEl>
                                              <p:pRg st="0" end="0"/>
                                            </p:txEl>
                                          </p:spTgt>
                                        </p:tgtEl>
                                        <p:attrNameLst>
                                          <p:attrName>style.visibility</p:attrName>
                                        </p:attrNameLst>
                                      </p:cBhvr>
                                      <p:to>
                                        <p:strVal val="visible"/>
                                      </p:to>
                                    </p:set>
                                    <p:anim calcmode="lin" valueType="num">
                                      <p:cBhvr additive="base">
                                        <p:cTn id="17" dur="500" fill="hold"/>
                                        <p:tgtEl>
                                          <p:spTgt spid="252934">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29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2938"/>
                                        </p:tgtEl>
                                        <p:attrNameLst>
                                          <p:attrName>style.visibility</p:attrName>
                                        </p:attrNameLst>
                                      </p:cBhvr>
                                      <p:to>
                                        <p:strVal val="visible"/>
                                      </p:to>
                                    </p:set>
                                    <p:anim calcmode="lin" valueType="num">
                                      <p:cBhvr additive="base">
                                        <p:cTn id="23" dur="500" fill="hold"/>
                                        <p:tgtEl>
                                          <p:spTgt spid="252938"/>
                                        </p:tgtEl>
                                        <p:attrNameLst>
                                          <p:attrName>ppt_x</p:attrName>
                                        </p:attrNameLst>
                                      </p:cBhvr>
                                      <p:tavLst>
                                        <p:tav tm="0">
                                          <p:val>
                                            <p:strVal val="0-#ppt_w/2"/>
                                          </p:val>
                                        </p:tav>
                                        <p:tav tm="100000">
                                          <p:val>
                                            <p:strVal val="#ppt_x"/>
                                          </p:val>
                                        </p:tav>
                                      </p:tavLst>
                                    </p:anim>
                                    <p:anim calcmode="lin" valueType="num">
                                      <p:cBhvr additive="base">
                                        <p:cTn id="24" dur="500" fill="hold"/>
                                        <p:tgtEl>
                                          <p:spTgt spid="2529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4" grpId="0" build="p"/>
      <p:bldP spid="252936" grpId="0" animBg="1"/>
      <p:bldP spid="252937" grpId="0" animBg="1"/>
      <p:bldP spid="2529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E40D4-A3FF-4317-B73B-87E75017E714}"/>
              </a:ext>
            </a:extLst>
          </p:cNvPr>
          <p:cNvSpPr>
            <a:spLocks noGrp="1"/>
          </p:cNvSpPr>
          <p:nvPr>
            <p:ph type="title"/>
          </p:nvPr>
        </p:nvSpPr>
        <p:spPr/>
        <p:txBody>
          <a:bodyPr/>
          <a:lstStyle/>
          <a:p>
            <a:r>
              <a:rPr kumimoji="1" lang="ja-JP" altLang="en-US" dirty="0"/>
              <a:t>概要</a:t>
            </a:r>
          </a:p>
        </p:txBody>
      </p:sp>
      <p:sp>
        <p:nvSpPr>
          <p:cNvPr id="3" name="コンテンツ プレースホルダー 2">
            <a:extLst>
              <a:ext uri="{FF2B5EF4-FFF2-40B4-BE49-F238E27FC236}">
                <a16:creationId xmlns:a16="http://schemas.microsoft.com/office/drawing/2014/main" id="{9C453E13-7446-4398-A833-63ABD905F5C3}"/>
              </a:ext>
            </a:extLst>
          </p:cNvPr>
          <p:cNvSpPr>
            <a:spLocks noGrp="1"/>
          </p:cNvSpPr>
          <p:nvPr>
            <p:ph idx="1"/>
          </p:nvPr>
        </p:nvSpPr>
        <p:spPr>
          <a:xfrm>
            <a:off x="251519" y="923330"/>
            <a:ext cx="8629659" cy="5602014"/>
          </a:xfrm>
        </p:spPr>
        <p:txBody>
          <a:bodyPr>
            <a:normAutofit fontScale="92500"/>
          </a:bodyPr>
          <a:lstStyle/>
          <a:p>
            <a:r>
              <a:rPr lang="ja-JP" altLang="en-US" dirty="0"/>
              <a:t>ねらい</a:t>
            </a:r>
            <a:endParaRPr lang="en-US" altLang="ja-JP" dirty="0"/>
          </a:p>
          <a:p>
            <a:pPr lvl="1"/>
            <a:r>
              <a:rPr lang="ja-JP" altLang="en-US" dirty="0"/>
              <a:t>「法造」を用いたオントロジー構築を例にして，オントロジー工学における概念化の基本的な考え方を示す．</a:t>
            </a:r>
            <a:endParaRPr lang="en-US" altLang="ja-JP" dirty="0"/>
          </a:p>
          <a:p>
            <a:r>
              <a:rPr lang="ja-JP" altLang="en-US" dirty="0"/>
              <a:t>資料の内容</a:t>
            </a:r>
            <a:endParaRPr lang="en-US" altLang="ja-JP" dirty="0"/>
          </a:p>
          <a:p>
            <a:pPr lvl="1"/>
            <a:r>
              <a:rPr lang="ja-JP" altLang="en-US" dirty="0"/>
              <a:t>オントロジ</a:t>
            </a:r>
            <a:r>
              <a:rPr lang="en-US" altLang="ja-JP" dirty="0"/>
              <a:t>―</a:t>
            </a:r>
            <a:r>
              <a:rPr lang="ja-JP" altLang="en-US" dirty="0"/>
              <a:t>工学の基礎</a:t>
            </a:r>
            <a:endParaRPr lang="en-US" altLang="ja-JP" dirty="0"/>
          </a:p>
          <a:p>
            <a:pPr lvl="2"/>
            <a:r>
              <a:rPr lang="ja-JP" altLang="en-US" dirty="0"/>
              <a:t>オントロジーの定義，基本思想</a:t>
            </a:r>
            <a:endParaRPr lang="en-US" altLang="ja-JP" dirty="0"/>
          </a:p>
          <a:p>
            <a:pPr lvl="1"/>
            <a:r>
              <a:rPr lang="ja-JP" altLang="en-US" dirty="0"/>
              <a:t>オントロジ</a:t>
            </a:r>
            <a:r>
              <a:rPr lang="en-US" altLang="ja-JP" dirty="0"/>
              <a:t>―</a:t>
            </a:r>
            <a:r>
              <a:rPr lang="ja-JP" altLang="en-US" dirty="0"/>
              <a:t>の構築方法</a:t>
            </a:r>
            <a:endParaRPr lang="en-US" altLang="ja-JP" dirty="0"/>
          </a:p>
          <a:p>
            <a:pPr lvl="2"/>
            <a:r>
              <a:rPr lang="ja-JP" altLang="en-US" dirty="0"/>
              <a:t>①</a:t>
            </a:r>
            <a:r>
              <a:rPr lang="en-US" altLang="ja-JP" dirty="0"/>
              <a:t>is-a</a:t>
            </a:r>
            <a:r>
              <a:rPr lang="ja-JP" altLang="en-US" dirty="0"/>
              <a:t>階層・概念定義の基本的な考え方</a:t>
            </a:r>
            <a:endParaRPr lang="en-US" altLang="ja-JP" dirty="0"/>
          </a:p>
          <a:p>
            <a:pPr lvl="2"/>
            <a:r>
              <a:rPr lang="ja-JP" altLang="en-US" dirty="0"/>
              <a:t>②詳細な概念定義（ロール概念・関係概念の利用）</a:t>
            </a:r>
          </a:p>
          <a:p>
            <a:pPr lvl="1"/>
            <a:r>
              <a:rPr lang="ja-JP" altLang="en-US" dirty="0"/>
              <a:t>オントロジーの構築・概念化の事例紹介</a:t>
            </a:r>
            <a:endParaRPr lang="en-US" altLang="ja-JP" dirty="0"/>
          </a:p>
          <a:p>
            <a:pPr lvl="2"/>
            <a:r>
              <a:rPr lang="ja-JP" altLang="en-US" dirty="0"/>
              <a:t>①一般的な概念化の事例</a:t>
            </a:r>
            <a:endParaRPr lang="en-US" altLang="ja-JP" dirty="0"/>
          </a:p>
          <a:p>
            <a:pPr lvl="2"/>
            <a:r>
              <a:rPr lang="ja-JP" altLang="en-US" dirty="0"/>
              <a:t>②臨床医学オントロジーにおける事例</a:t>
            </a:r>
            <a:endParaRPr lang="en-US" altLang="ja-JP" dirty="0"/>
          </a:p>
          <a:p>
            <a:endParaRPr kumimoji="1" lang="ja-JP" altLang="en-US" dirty="0"/>
          </a:p>
        </p:txBody>
      </p:sp>
      <p:sp>
        <p:nvSpPr>
          <p:cNvPr id="4" name="日付プレースホルダー 3">
            <a:extLst>
              <a:ext uri="{FF2B5EF4-FFF2-40B4-BE49-F238E27FC236}">
                <a16:creationId xmlns:a16="http://schemas.microsoft.com/office/drawing/2014/main" id="{39EF0DF7-7E5F-4237-8EC7-EB571017818B}"/>
              </a:ext>
            </a:extLst>
          </p:cNvPr>
          <p:cNvSpPr>
            <a:spLocks noGrp="1"/>
          </p:cNvSpPr>
          <p:nvPr>
            <p:ph type="dt" sz="half" idx="10"/>
          </p:nvPr>
        </p:nvSpPr>
        <p:spPr/>
        <p:txBody>
          <a:bodyPr/>
          <a:lstStyle/>
          <a:p>
            <a:pPr>
              <a:defRPr/>
            </a:pPr>
            <a:fld id="{7B0B9D7E-7F8E-4816-B73C-7AA0D87FEA25}" type="datetime1">
              <a:rPr lang="ja-JP" altLang="en-US" smtClean="0"/>
              <a:t>2019/6/5</a:t>
            </a:fld>
            <a:endParaRPr lang="en-US" altLang="ja-JP"/>
          </a:p>
        </p:txBody>
      </p:sp>
      <p:sp>
        <p:nvSpPr>
          <p:cNvPr id="5" name="スライド番号プレースホルダー 4">
            <a:extLst>
              <a:ext uri="{FF2B5EF4-FFF2-40B4-BE49-F238E27FC236}">
                <a16:creationId xmlns:a16="http://schemas.microsoft.com/office/drawing/2014/main" id="{13C97AB4-4A69-4D1A-8CB5-36A3D209B44A}"/>
              </a:ext>
            </a:extLst>
          </p:cNvPr>
          <p:cNvSpPr>
            <a:spLocks noGrp="1"/>
          </p:cNvSpPr>
          <p:nvPr>
            <p:ph type="sldNum" sz="quarter" idx="12"/>
          </p:nvPr>
        </p:nvSpPr>
        <p:spPr/>
        <p:txBody>
          <a:bodyPr/>
          <a:lstStyle/>
          <a:p>
            <a:pPr>
              <a:defRPr/>
            </a:pPr>
            <a:fld id="{638FA4C8-5502-40D8-B34B-2941A4348E5C}" type="slidenum">
              <a:rPr lang="en-US" altLang="ja-JP" smtClean="0"/>
              <a:pPr>
                <a:defRPr/>
              </a:pPr>
              <a:t>2</a:t>
            </a:fld>
            <a:endParaRPr lang="en-US" altLang="ja-JP"/>
          </a:p>
        </p:txBody>
      </p:sp>
    </p:spTree>
    <p:extLst>
      <p:ext uri="{BB962C8B-B14F-4D97-AF65-F5344CB8AC3E}">
        <p14:creationId xmlns:p14="http://schemas.microsoft.com/office/powerpoint/2010/main" val="170912015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lstStyle/>
          <a:p>
            <a:r>
              <a:rPr lang="ja-JP" altLang="en-US" sz="3200" dirty="0"/>
              <a:t>分類視点</a:t>
            </a:r>
            <a:r>
              <a:rPr lang="ja-JP" altLang="ja-JP" sz="3200" dirty="0"/>
              <a:t>の明確化</a:t>
            </a:r>
            <a:r>
              <a:rPr lang="ja-JP" altLang="en-US" sz="3200" dirty="0"/>
              <a:t>の例</a:t>
            </a:r>
            <a:br>
              <a:rPr lang="en-US" altLang="ja-JP" sz="3200" dirty="0"/>
            </a:br>
            <a:r>
              <a:rPr lang="ja-JP" altLang="en-US" sz="3200" dirty="0">
                <a:solidFill>
                  <a:srgbClr val="FF0000"/>
                </a:solidFill>
              </a:rPr>
              <a:t>：料理（揚げ物）</a:t>
            </a:r>
          </a:p>
        </p:txBody>
      </p:sp>
      <p:sp>
        <p:nvSpPr>
          <p:cNvPr id="11267" name="日付プレースホルダ 3"/>
          <p:cNvSpPr>
            <a:spLocks noGrp="1"/>
          </p:cNvSpPr>
          <p:nvPr>
            <p:ph type="dt" sz="quarter" idx="10"/>
          </p:nvPr>
        </p:nvSpPr>
        <p:spPr>
          <a:noFill/>
        </p:spPr>
        <p:txBody>
          <a:bodyPr/>
          <a:lstStyle/>
          <a:p>
            <a:fld id="{D958194C-00C7-4B02-A64C-161195AFC0D3}" type="datetime1">
              <a:rPr lang="ja-JP" altLang="en-US" smtClean="0">
                <a:ea typeface="ＭＳ Ｐゴシック" charset="-128"/>
              </a:rPr>
              <a:t>2019/6/5</a:t>
            </a:fld>
            <a:endParaRPr lang="en-US" altLang="ja-JP">
              <a:ea typeface="ＭＳ Ｐゴシック" charset="-128"/>
            </a:endParaRPr>
          </a:p>
        </p:txBody>
      </p:sp>
      <p:pic>
        <p:nvPicPr>
          <p:cNvPr id="11270" name="Picture 2"/>
          <p:cNvPicPr>
            <a:picLocks noGrp="1" noChangeAspect="1" noChangeArrowheads="1"/>
          </p:cNvPicPr>
          <p:nvPr>
            <p:ph idx="1"/>
          </p:nvPr>
        </p:nvPicPr>
        <p:blipFill>
          <a:blip r:embed="rId3"/>
          <a:srcRect l="34718" t="27528" r="15617" b="20129"/>
          <a:stretch>
            <a:fillRect/>
          </a:stretch>
        </p:blipFill>
        <p:spPr>
          <a:xfrm>
            <a:off x="500063" y="928688"/>
            <a:ext cx="8143875" cy="5638800"/>
          </a:xfrm>
          <a:noFill/>
        </p:spPr>
      </p:pic>
      <p:sp>
        <p:nvSpPr>
          <p:cNvPr id="9" name="左中かっこ 8"/>
          <p:cNvSpPr/>
          <p:nvPr/>
        </p:nvSpPr>
        <p:spPr>
          <a:xfrm>
            <a:off x="2714625" y="2428875"/>
            <a:ext cx="642938" cy="3214688"/>
          </a:xfrm>
          <a:prstGeom prst="leftBrace">
            <a:avLst>
              <a:gd name="adj1" fmla="val 40988"/>
              <a:gd name="adj2" fmla="val 2046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0" name="左中かっこ 9"/>
          <p:cNvSpPr/>
          <p:nvPr/>
        </p:nvSpPr>
        <p:spPr>
          <a:xfrm>
            <a:off x="5572125" y="928688"/>
            <a:ext cx="642938" cy="5357812"/>
          </a:xfrm>
          <a:prstGeom prst="leftBrace">
            <a:avLst>
              <a:gd name="adj1" fmla="val 40988"/>
              <a:gd name="adj2" fmla="val 2046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11" name="四角形吹き出し 10"/>
          <p:cNvSpPr/>
          <p:nvPr/>
        </p:nvSpPr>
        <p:spPr>
          <a:xfrm>
            <a:off x="285750" y="1857375"/>
            <a:ext cx="2357438" cy="714375"/>
          </a:xfrm>
          <a:prstGeom prst="wedgeRectCallout">
            <a:avLst>
              <a:gd name="adj1" fmla="val 48866"/>
              <a:gd name="adj2" fmla="val 111122"/>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3200" dirty="0">
                <a:solidFill>
                  <a:srgbClr val="FF0000"/>
                </a:solidFill>
              </a:rPr>
              <a:t>「衣」の違い</a:t>
            </a:r>
          </a:p>
        </p:txBody>
      </p:sp>
      <p:sp>
        <p:nvSpPr>
          <p:cNvPr id="12" name="四角形吹き出し 11"/>
          <p:cNvSpPr/>
          <p:nvPr/>
        </p:nvSpPr>
        <p:spPr>
          <a:xfrm>
            <a:off x="3143250" y="1071563"/>
            <a:ext cx="2357438" cy="714375"/>
          </a:xfrm>
          <a:prstGeom prst="wedgeRectCallout">
            <a:avLst>
              <a:gd name="adj1" fmla="val 50629"/>
              <a:gd name="adj2" fmla="val 83971"/>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3200" dirty="0">
                <a:solidFill>
                  <a:srgbClr val="FF0000"/>
                </a:solidFill>
              </a:rPr>
              <a:t>「具」の違い</a:t>
            </a:r>
          </a:p>
        </p:txBody>
      </p:sp>
      <p:sp>
        <p:nvSpPr>
          <p:cNvPr id="2" name="スライド番号プレースホルダー 1"/>
          <p:cNvSpPr>
            <a:spLocks noGrp="1"/>
          </p:cNvSpPr>
          <p:nvPr>
            <p:ph type="sldNum" sz="quarter" idx="12"/>
          </p:nvPr>
        </p:nvSpPr>
        <p:spPr/>
        <p:txBody>
          <a:bodyPr/>
          <a:lstStyle/>
          <a:p>
            <a:pPr>
              <a:defRPr/>
            </a:pPr>
            <a:fld id="{638FA4C8-5502-40D8-B34B-2941A4348E5C}" type="slidenum">
              <a:rPr lang="en-US" altLang="ja-JP" smtClean="0"/>
              <a:pPr>
                <a:defRPr/>
              </a:pPr>
              <a:t>20</a:t>
            </a:fld>
            <a:endParaRPr lang="en-US" altLang="ja-JP"/>
          </a:p>
        </p:txBody>
      </p:sp>
    </p:spTree>
    <p:extLst>
      <p:ext uri="{BB962C8B-B14F-4D97-AF65-F5344CB8AC3E}">
        <p14:creationId xmlns:p14="http://schemas.microsoft.com/office/powerpoint/2010/main" val="35448502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7162" y="146050"/>
            <a:ext cx="6300788" cy="762000"/>
          </a:xfrm>
        </p:spPr>
        <p:txBody>
          <a:bodyPr/>
          <a:lstStyle/>
          <a:p>
            <a:pPr lvl="1" eaLnBrk="1" hangingPunct="1"/>
            <a:r>
              <a:rPr lang="ja-JP" altLang="en-US" sz="3200" dirty="0"/>
              <a:t>分類視点</a:t>
            </a:r>
            <a:r>
              <a:rPr lang="ja-JP" altLang="ja-JP" sz="3200" dirty="0"/>
              <a:t>の明確化</a:t>
            </a:r>
            <a:r>
              <a:rPr lang="ja-JP" altLang="en-US" sz="3200" dirty="0"/>
              <a:t>の例</a:t>
            </a:r>
            <a:br>
              <a:rPr lang="en-US" altLang="ja-JP" sz="3200" dirty="0"/>
            </a:br>
            <a:r>
              <a:rPr lang="ja-JP" altLang="en-US" sz="3200" dirty="0">
                <a:solidFill>
                  <a:srgbClr val="FF0000"/>
                </a:solidFill>
              </a:rPr>
              <a:t>：</a:t>
            </a:r>
            <a:r>
              <a:rPr lang="ja-JP" altLang="en-US" sz="2800" dirty="0">
                <a:solidFill>
                  <a:srgbClr val="FF0000"/>
                </a:solidFill>
              </a:rPr>
              <a:t>光デバイス</a:t>
            </a:r>
          </a:p>
        </p:txBody>
      </p:sp>
      <p:pic>
        <p:nvPicPr>
          <p:cNvPr id="36867" name="Picture 3"/>
          <p:cNvPicPr>
            <a:picLocks noGrp="1" noChangeAspect="1" noChangeArrowheads="1"/>
          </p:cNvPicPr>
          <p:nvPr>
            <p:ph type="body" idx="1"/>
          </p:nvPr>
        </p:nvPicPr>
        <p:blipFill>
          <a:blip r:embed="rId3" cstate="print"/>
          <a:srcRect l="15727" t="18611" r="2757" b="9596"/>
          <a:stretch>
            <a:fillRect/>
          </a:stretch>
        </p:blipFill>
        <p:spPr>
          <a:xfrm>
            <a:off x="0" y="928670"/>
            <a:ext cx="9144000" cy="5091112"/>
          </a:xfrm>
        </p:spPr>
      </p:pic>
      <p:sp>
        <p:nvSpPr>
          <p:cNvPr id="36868" name="Text Box 4"/>
          <p:cNvSpPr txBox="1">
            <a:spLocks noChangeArrowheads="1"/>
          </p:cNvSpPr>
          <p:nvPr/>
        </p:nvSpPr>
        <p:spPr bwMode="auto">
          <a:xfrm>
            <a:off x="6011863" y="1144570"/>
            <a:ext cx="2987675" cy="406400"/>
          </a:xfrm>
          <a:prstGeom prst="rect">
            <a:avLst/>
          </a:prstGeom>
          <a:solidFill>
            <a:srgbClr val="FFFFCC"/>
          </a:solidFill>
          <a:ln w="9525">
            <a:solidFill>
              <a:schemeClr val="tx1"/>
            </a:solidFill>
            <a:miter lim="800000"/>
            <a:headEnd/>
            <a:tailEnd/>
          </a:ln>
        </p:spPr>
        <p:txBody>
          <a:bodyPr wrap="none">
            <a:spAutoFit/>
          </a:bodyPr>
          <a:lstStyle/>
          <a:p>
            <a:pPr fontAlgn="base">
              <a:spcBef>
                <a:spcPct val="0"/>
              </a:spcBef>
              <a:spcAft>
                <a:spcPct val="0"/>
              </a:spcAft>
            </a:pPr>
            <a:r>
              <a:rPr lang="ja-JP" altLang="en-US" sz="2000">
                <a:solidFill>
                  <a:srgbClr val="000000"/>
                </a:solidFill>
              </a:rPr>
              <a:t>協力：東工大・伊原学先生</a:t>
            </a:r>
          </a:p>
        </p:txBody>
      </p:sp>
      <p:sp>
        <p:nvSpPr>
          <p:cNvPr id="36869" name="AutoShape 5"/>
          <p:cNvSpPr>
            <a:spLocks noChangeArrowheads="1"/>
          </p:cNvSpPr>
          <p:nvPr/>
        </p:nvSpPr>
        <p:spPr bwMode="auto">
          <a:xfrm>
            <a:off x="5357818" y="2728895"/>
            <a:ext cx="1512887" cy="360362"/>
          </a:xfrm>
          <a:prstGeom prst="wedgeRectCallout">
            <a:avLst>
              <a:gd name="adj1" fmla="val -21143"/>
              <a:gd name="adj2" fmla="val -113436"/>
            </a:avLst>
          </a:prstGeom>
          <a:solidFill>
            <a:srgbClr val="FFCCFF"/>
          </a:solidFill>
          <a:ln w="9525">
            <a:solidFill>
              <a:schemeClr val="tx1"/>
            </a:solidFill>
            <a:miter lim="800000"/>
            <a:headEnd/>
            <a:tailEnd/>
          </a:ln>
        </p:spPr>
        <p:txBody>
          <a:bodyPr/>
          <a:lstStyle/>
          <a:p>
            <a:pPr algn="ctr" fontAlgn="base">
              <a:spcBef>
                <a:spcPct val="0"/>
              </a:spcBef>
              <a:spcAft>
                <a:spcPct val="0"/>
              </a:spcAft>
            </a:pPr>
            <a:r>
              <a:rPr lang="ja-JP" altLang="en-US" dirty="0">
                <a:solidFill>
                  <a:srgbClr val="000000"/>
                </a:solidFill>
              </a:rPr>
              <a:t>発光機能</a:t>
            </a:r>
          </a:p>
        </p:txBody>
      </p:sp>
      <p:sp>
        <p:nvSpPr>
          <p:cNvPr id="36870" name="AutoShape 6"/>
          <p:cNvSpPr>
            <a:spLocks noChangeArrowheads="1"/>
          </p:cNvSpPr>
          <p:nvPr/>
        </p:nvSpPr>
        <p:spPr bwMode="auto">
          <a:xfrm>
            <a:off x="277813" y="2849545"/>
            <a:ext cx="2952750" cy="312737"/>
          </a:xfrm>
          <a:prstGeom prst="wedgeRectCallout">
            <a:avLst>
              <a:gd name="adj1" fmla="val -22796"/>
              <a:gd name="adj2" fmla="val -90102"/>
            </a:avLst>
          </a:prstGeom>
          <a:solidFill>
            <a:srgbClr val="FFCCFF"/>
          </a:solidFill>
          <a:ln w="9525">
            <a:solidFill>
              <a:schemeClr val="tx1"/>
            </a:solidFill>
            <a:miter lim="800000"/>
            <a:headEnd/>
            <a:tailEnd/>
          </a:ln>
        </p:spPr>
        <p:txBody>
          <a:bodyPr anchor="ctr" anchorCtr="1"/>
          <a:lstStyle/>
          <a:p>
            <a:pPr algn="ctr" fontAlgn="base">
              <a:spcBef>
                <a:spcPct val="0"/>
              </a:spcBef>
              <a:spcAft>
                <a:spcPct val="0"/>
              </a:spcAft>
            </a:pPr>
            <a:r>
              <a:rPr lang="ja-JP" altLang="en-US" dirty="0">
                <a:solidFill>
                  <a:srgbClr val="000000"/>
                </a:solidFill>
              </a:rPr>
              <a:t>整流機能・光電流発生機能</a:t>
            </a:r>
          </a:p>
        </p:txBody>
      </p:sp>
      <p:sp>
        <p:nvSpPr>
          <p:cNvPr id="36871" name="Text Box 7"/>
          <p:cNvSpPr txBox="1">
            <a:spLocks noChangeArrowheads="1"/>
          </p:cNvSpPr>
          <p:nvPr/>
        </p:nvSpPr>
        <p:spPr bwMode="auto">
          <a:xfrm>
            <a:off x="3010141" y="2740009"/>
            <a:ext cx="2577950" cy="400110"/>
          </a:xfrm>
          <a:prstGeom prst="rect">
            <a:avLst/>
          </a:prstGeom>
          <a:noFill/>
          <a:ln w="9525">
            <a:noFill/>
            <a:miter lim="800000"/>
            <a:headEnd/>
            <a:tailEnd/>
          </a:ln>
        </p:spPr>
        <p:txBody>
          <a:bodyPr wrap="none">
            <a:spAutoFit/>
          </a:bodyPr>
          <a:lstStyle/>
          <a:p>
            <a:pPr fontAlgn="base">
              <a:spcBef>
                <a:spcPct val="0"/>
              </a:spcBef>
              <a:spcAft>
                <a:spcPct val="0"/>
              </a:spcAft>
            </a:pPr>
            <a:r>
              <a:rPr lang="en-US" altLang="ja-JP" sz="2000" b="1" dirty="0">
                <a:solidFill>
                  <a:srgbClr val="FF0000"/>
                </a:solidFill>
              </a:rPr>
              <a:t>←</a:t>
            </a:r>
            <a:r>
              <a:rPr lang="ja-JP" altLang="en-US" sz="2000" b="1" dirty="0">
                <a:solidFill>
                  <a:srgbClr val="FF0000"/>
                </a:solidFill>
              </a:rPr>
              <a:t>　機能による違い→</a:t>
            </a:r>
          </a:p>
        </p:txBody>
      </p:sp>
      <p:sp>
        <p:nvSpPr>
          <p:cNvPr id="36872" name="Text Box 8"/>
          <p:cNvSpPr txBox="1">
            <a:spLocks noChangeArrowheads="1"/>
          </p:cNvSpPr>
          <p:nvPr/>
        </p:nvSpPr>
        <p:spPr bwMode="auto">
          <a:xfrm>
            <a:off x="631821" y="4140181"/>
            <a:ext cx="2650084" cy="400110"/>
          </a:xfrm>
          <a:prstGeom prst="rect">
            <a:avLst/>
          </a:prstGeom>
          <a:solidFill>
            <a:srgbClr val="FFFFCC"/>
          </a:solidFill>
          <a:ln w="9525">
            <a:solidFill>
              <a:srgbClr val="FF0000"/>
            </a:solidFill>
            <a:miter lim="800000"/>
            <a:headEnd/>
            <a:tailEnd/>
          </a:ln>
        </p:spPr>
        <p:txBody>
          <a:bodyPr wrap="none">
            <a:spAutoFit/>
          </a:bodyPr>
          <a:lstStyle/>
          <a:p>
            <a:pPr fontAlgn="base">
              <a:spcBef>
                <a:spcPct val="0"/>
              </a:spcBef>
              <a:spcAft>
                <a:spcPct val="0"/>
              </a:spcAft>
            </a:pPr>
            <a:r>
              <a:rPr lang="ja-JP" altLang="en-US" sz="2000" dirty="0">
                <a:solidFill>
                  <a:srgbClr val="FF0000"/>
                </a:solidFill>
              </a:rPr>
              <a:t>機能の入力による違い</a:t>
            </a:r>
          </a:p>
        </p:txBody>
      </p:sp>
      <p:sp>
        <p:nvSpPr>
          <p:cNvPr id="36873" name="AutoShape 9"/>
          <p:cNvSpPr>
            <a:spLocks/>
          </p:cNvSpPr>
          <p:nvPr/>
        </p:nvSpPr>
        <p:spPr bwMode="auto">
          <a:xfrm rot="5400000">
            <a:off x="1821656" y="2574112"/>
            <a:ext cx="215900" cy="2951162"/>
          </a:xfrm>
          <a:prstGeom prst="rightBrace">
            <a:avLst>
              <a:gd name="adj1" fmla="val 113909"/>
              <a:gd name="adj2" fmla="val 50000"/>
            </a:avLst>
          </a:prstGeom>
          <a:noFill/>
          <a:ln w="9525">
            <a:solidFill>
              <a:schemeClr val="hlink"/>
            </a:solidFill>
            <a:round/>
            <a:headEnd/>
            <a:tailEnd/>
          </a:ln>
        </p:spPr>
        <p:txBody>
          <a:bodyPr wrap="none" anchor="ctr"/>
          <a:lstStyle/>
          <a:p>
            <a:pPr fontAlgn="base">
              <a:spcBef>
                <a:spcPct val="0"/>
              </a:spcBef>
              <a:spcAft>
                <a:spcPct val="0"/>
              </a:spcAft>
            </a:pPr>
            <a:endParaRPr lang="ja-JP" altLang="en-US" b="1">
              <a:solidFill>
                <a:srgbClr val="000000"/>
              </a:solidFill>
            </a:endParaRPr>
          </a:p>
        </p:txBody>
      </p:sp>
      <p:sp>
        <p:nvSpPr>
          <p:cNvPr id="36874" name="Text Box 10"/>
          <p:cNvSpPr txBox="1">
            <a:spLocks noChangeArrowheads="1"/>
          </p:cNvSpPr>
          <p:nvPr/>
        </p:nvSpPr>
        <p:spPr bwMode="auto">
          <a:xfrm>
            <a:off x="4986340" y="4233853"/>
            <a:ext cx="2633685" cy="400110"/>
          </a:xfrm>
          <a:prstGeom prst="rect">
            <a:avLst/>
          </a:prstGeom>
          <a:solidFill>
            <a:srgbClr val="FFFFCC"/>
          </a:solidFill>
          <a:ln w="9525">
            <a:solidFill>
              <a:srgbClr val="FF0000"/>
            </a:solidFill>
            <a:miter lim="800000"/>
            <a:headEnd/>
            <a:tailEnd/>
          </a:ln>
        </p:spPr>
        <p:txBody>
          <a:bodyPr wrap="square">
            <a:spAutoFit/>
          </a:bodyPr>
          <a:lstStyle/>
          <a:p>
            <a:pPr fontAlgn="base">
              <a:spcBef>
                <a:spcPct val="0"/>
              </a:spcBef>
              <a:spcAft>
                <a:spcPct val="0"/>
              </a:spcAft>
            </a:pPr>
            <a:r>
              <a:rPr lang="ja-JP" altLang="en-US" sz="2000" dirty="0">
                <a:solidFill>
                  <a:srgbClr val="FF0000"/>
                </a:solidFill>
              </a:rPr>
              <a:t>機能の入力による違い</a:t>
            </a:r>
          </a:p>
        </p:txBody>
      </p:sp>
      <p:sp>
        <p:nvSpPr>
          <p:cNvPr id="36875" name="AutoShape 11"/>
          <p:cNvSpPr>
            <a:spLocks/>
          </p:cNvSpPr>
          <p:nvPr/>
        </p:nvSpPr>
        <p:spPr bwMode="auto">
          <a:xfrm rot="5400000">
            <a:off x="6227763" y="1679557"/>
            <a:ext cx="215900" cy="4968875"/>
          </a:xfrm>
          <a:prstGeom prst="rightBrace">
            <a:avLst>
              <a:gd name="adj1" fmla="val 76396"/>
              <a:gd name="adj2" fmla="val 50000"/>
            </a:avLst>
          </a:prstGeom>
          <a:noFill/>
          <a:ln w="9525">
            <a:solidFill>
              <a:schemeClr val="hlink"/>
            </a:solidFill>
            <a:round/>
            <a:headEnd/>
            <a:tailEnd/>
          </a:ln>
        </p:spPr>
        <p:txBody>
          <a:bodyPr wrap="none" anchor="ctr"/>
          <a:lstStyle/>
          <a:p>
            <a:pPr fontAlgn="base">
              <a:spcBef>
                <a:spcPct val="0"/>
              </a:spcBef>
              <a:spcAft>
                <a:spcPct val="0"/>
              </a:spcAft>
            </a:pPr>
            <a:endParaRPr lang="ja-JP" altLang="en-US" b="1">
              <a:solidFill>
                <a:srgbClr val="000000"/>
              </a:solidFill>
            </a:endParaRPr>
          </a:p>
        </p:txBody>
      </p:sp>
      <p:sp>
        <p:nvSpPr>
          <p:cNvPr id="36876" name="Text Box 12"/>
          <p:cNvSpPr txBox="1">
            <a:spLocks noChangeArrowheads="1"/>
          </p:cNvSpPr>
          <p:nvPr/>
        </p:nvSpPr>
        <p:spPr bwMode="auto">
          <a:xfrm>
            <a:off x="1116013" y="6184882"/>
            <a:ext cx="3560762" cy="396875"/>
          </a:xfrm>
          <a:prstGeom prst="rect">
            <a:avLst/>
          </a:prstGeom>
          <a:solidFill>
            <a:srgbClr val="FFFFCC"/>
          </a:solidFill>
          <a:ln w="9525">
            <a:solidFill>
              <a:srgbClr val="FF0000"/>
            </a:solidFill>
            <a:miter lim="800000"/>
            <a:headEnd/>
            <a:tailEnd/>
          </a:ln>
        </p:spPr>
        <p:txBody>
          <a:bodyPr wrap="none">
            <a:spAutoFit/>
          </a:bodyPr>
          <a:lstStyle/>
          <a:p>
            <a:pPr fontAlgn="base">
              <a:spcBef>
                <a:spcPct val="0"/>
              </a:spcBef>
              <a:spcAft>
                <a:spcPct val="0"/>
              </a:spcAft>
            </a:pPr>
            <a:r>
              <a:rPr lang="ja-JP" altLang="en-US" sz="2000" dirty="0">
                <a:solidFill>
                  <a:srgbClr val="FF0000"/>
                </a:solidFill>
              </a:rPr>
              <a:t>機能を実現する材料による違い</a:t>
            </a:r>
          </a:p>
        </p:txBody>
      </p:sp>
      <p:sp>
        <p:nvSpPr>
          <p:cNvPr id="36877" name="AutoShape 13"/>
          <p:cNvSpPr>
            <a:spLocks/>
          </p:cNvSpPr>
          <p:nvPr/>
        </p:nvSpPr>
        <p:spPr bwMode="auto">
          <a:xfrm rot="5400000">
            <a:off x="2916238" y="3736957"/>
            <a:ext cx="215900" cy="4679950"/>
          </a:xfrm>
          <a:prstGeom prst="rightBrace">
            <a:avLst>
              <a:gd name="adj1" fmla="val 82792"/>
              <a:gd name="adj2" fmla="val 50000"/>
            </a:avLst>
          </a:prstGeom>
          <a:noFill/>
          <a:ln w="9525">
            <a:solidFill>
              <a:schemeClr val="hlink"/>
            </a:solidFill>
            <a:round/>
            <a:headEnd/>
            <a:tailEnd/>
          </a:ln>
        </p:spPr>
        <p:txBody>
          <a:bodyPr wrap="none" anchor="ctr"/>
          <a:lstStyle/>
          <a:p>
            <a:pPr fontAlgn="base">
              <a:spcBef>
                <a:spcPct val="0"/>
              </a:spcBef>
              <a:spcAft>
                <a:spcPct val="0"/>
              </a:spcAft>
            </a:pPr>
            <a:endParaRPr lang="ja-JP" altLang="en-US" b="1">
              <a:solidFill>
                <a:srgbClr val="000000"/>
              </a:solidFill>
            </a:endParaRPr>
          </a:p>
        </p:txBody>
      </p:sp>
      <p:sp>
        <p:nvSpPr>
          <p:cNvPr id="36878" name="Text Box 14"/>
          <p:cNvSpPr txBox="1">
            <a:spLocks noChangeArrowheads="1"/>
          </p:cNvSpPr>
          <p:nvPr/>
        </p:nvSpPr>
        <p:spPr bwMode="auto">
          <a:xfrm>
            <a:off x="5508104" y="5301208"/>
            <a:ext cx="3457575" cy="974725"/>
          </a:xfrm>
          <a:prstGeom prst="rect">
            <a:avLst/>
          </a:prstGeom>
          <a:solidFill>
            <a:srgbClr val="FFCCFF"/>
          </a:solidFill>
          <a:ln w="28575">
            <a:solidFill>
              <a:srgbClr val="FF3300"/>
            </a:solidFill>
            <a:miter lim="800000"/>
            <a:headEnd/>
            <a:tailEnd/>
          </a:ln>
        </p:spPr>
        <p:txBody>
          <a:bodyPr>
            <a:spAutoFit/>
          </a:bodyPr>
          <a:lstStyle/>
          <a:p>
            <a:pPr fontAlgn="base">
              <a:spcBef>
                <a:spcPct val="0"/>
              </a:spcBef>
              <a:spcAft>
                <a:spcPct val="0"/>
              </a:spcAft>
            </a:pPr>
            <a:r>
              <a:rPr lang="ja-JP" altLang="en-US" sz="2800" dirty="0">
                <a:solidFill>
                  <a:srgbClr val="FF3300"/>
                </a:solidFill>
                <a:latin typeface="Arial" charset="0"/>
              </a:rPr>
              <a:t>各概念の意味の違い</a:t>
            </a:r>
          </a:p>
          <a:p>
            <a:pPr fontAlgn="base">
              <a:spcBef>
                <a:spcPct val="0"/>
              </a:spcBef>
              <a:spcAft>
                <a:spcPct val="0"/>
              </a:spcAft>
            </a:pPr>
            <a:r>
              <a:rPr lang="ja-JP" altLang="en-US" sz="2800" dirty="0">
                <a:solidFill>
                  <a:srgbClr val="FF3300"/>
                </a:solidFill>
                <a:latin typeface="Arial" charset="0"/>
              </a:rPr>
              <a:t>が明示化される</a:t>
            </a:r>
          </a:p>
        </p:txBody>
      </p:sp>
      <p:sp>
        <p:nvSpPr>
          <p:cNvPr id="36880" name="日付プレースホルダ 18"/>
          <p:cNvSpPr>
            <a:spLocks noGrp="1"/>
          </p:cNvSpPr>
          <p:nvPr>
            <p:ph type="dt" sz="quarter" idx="10"/>
          </p:nvPr>
        </p:nvSpPr>
        <p:spPr>
          <a:noFill/>
        </p:spPr>
        <p:txBody>
          <a:bodyPr/>
          <a:lstStyle/>
          <a:p>
            <a:fld id="{46339717-E685-4267-871D-46C834C2570F}" type="datetime1">
              <a:rPr lang="ja-JP" altLang="en-US" smtClean="0">
                <a:solidFill>
                  <a:srgbClr val="000000"/>
                </a:solidFill>
                <a:ea typeface="ＭＳ Ｐゴシック" charset="-128"/>
              </a:rPr>
              <a:t>2019/6/5</a:t>
            </a:fld>
            <a:endParaRPr lang="en-US" altLang="ja-JP" dirty="0">
              <a:solidFill>
                <a:srgbClr val="000000"/>
              </a:solidFill>
              <a:ea typeface="ＭＳ Ｐゴシック" charset="-128"/>
            </a:endParaRPr>
          </a:p>
        </p:txBody>
      </p:sp>
      <p:sp>
        <p:nvSpPr>
          <p:cNvPr id="18" name="Text Box 10"/>
          <p:cNvSpPr txBox="1">
            <a:spLocks noChangeArrowheads="1"/>
          </p:cNvSpPr>
          <p:nvPr/>
        </p:nvSpPr>
        <p:spPr bwMode="auto">
          <a:xfrm>
            <a:off x="3357555" y="2733653"/>
            <a:ext cx="1928825" cy="400110"/>
          </a:xfrm>
          <a:prstGeom prst="rect">
            <a:avLst/>
          </a:prstGeom>
          <a:solidFill>
            <a:srgbClr val="FFFFCC"/>
          </a:solidFill>
          <a:ln w="9525">
            <a:solidFill>
              <a:srgbClr val="FF0000"/>
            </a:solidFill>
            <a:miter lim="800000"/>
            <a:headEnd/>
            <a:tailEnd/>
          </a:ln>
        </p:spPr>
        <p:txBody>
          <a:bodyPr wrap="square">
            <a:spAutoFit/>
          </a:bodyPr>
          <a:lstStyle/>
          <a:p>
            <a:pPr fontAlgn="base">
              <a:spcBef>
                <a:spcPct val="0"/>
              </a:spcBef>
              <a:spcAft>
                <a:spcPct val="0"/>
              </a:spcAft>
            </a:pPr>
            <a:r>
              <a:rPr lang="ja-JP" altLang="en-US" sz="2000" dirty="0">
                <a:solidFill>
                  <a:srgbClr val="FF0000"/>
                </a:solidFill>
              </a:rPr>
              <a:t>機能による違い</a:t>
            </a:r>
          </a:p>
        </p:txBody>
      </p:sp>
      <p:sp>
        <p:nvSpPr>
          <p:cNvPr id="2" name="スライド番号プレースホルダー 1"/>
          <p:cNvSpPr>
            <a:spLocks noGrp="1"/>
          </p:cNvSpPr>
          <p:nvPr>
            <p:ph type="sldNum" sz="quarter" idx="12"/>
          </p:nvPr>
        </p:nvSpPr>
        <p:spPr/>
        <p:txBody>
          <a:bodyPr/>
          <a:lstStyle/>
          <a:p>
            <a:pPr>
              <a:defRPr/>
            </a:pPr>
            <a:fld id="{638FA4C8-5502-40D8-B34B-2941A4348E5C}" type="slidenum">
              <a:rPr lang="en-US" altLang="ja-JP" smtClean="0"/>
              <a:pPr>
                <a:defRPr/>
              </a:pPr>
              <a:t>21</a:t>
            </a:fld>
            <a:endParaRPr lang="en-US" altLang="ja-JP"/>
          </a:p>
        </p:txBody>
      </p:sp>
    </p:spTree>
    <p:extLst>
      <p:ext uri="{BB962C8B-B14F-4D97-AF65-F5344CB8AC3E}">
        <p14:creationId xmlns:p14="http://schemas.microsoft.com/office/powerpoint/2010/main" val="266734597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870"/>
                                        </p:tgtEl>
                                        <p:attrNameLst>
                                          <p:attrName>style.visibility</p:attrName>
                                        </p:attrNameLst>
                                      </p:cBhvr>
                                      <p:to>
                                        <p:strVal val="visible"/>
                                      </p:to>
                                    </p:set>
                                    <p:animEffect transition="in" filter="blinds(horizontal)">
                                      <p:cBhvr>
                                        <p:cTn id="10" dur="500"/>
                                        <p:tgtEl>
                                          <p:spTgt spid="368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871"/>
                                        </p:tgtEl>
                                        <p:attrNameLst>
                                          <p:attrName>style.visibility</p:attrName>
                                        </p:attrNameLst>
                                      </p:cBhvr>
                                      <p:to>
                                        <p:strVal val="visible"/>
                                      </p:to>
                                    </p:set>
                                    <p:animEffect transition="in" filter="blinds(horizontal)">
                                      <p:cBhvr>
                                        <p:cTn id="13" dur="500"/>
                                        <p:tgtEl>
                                          <p:spTgt spid="3687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6872"/>
                                        </p:tgtEl>
                                        <p:attrNameLst>
                                          <p:attrName>style.visibility</p:attrName>
                                        </p:attrNameLst>
                                      </p:cBhvr>
                                      <p:to>
                                        <p:strVal val="visible"/>
                                      </p:to>
                                    </p:set>
                                    <p:animEffect transition="in" filter="blinds(horizontal)">
                                      <p:cBhvr>
                                        <p:cTn id="21" dur="500"/>
                                        <p:tgtEl>
                                          <p:spTgt spid="3687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6873"/>
                                        </p:tgtEl>
                                        <p:attrNameLst>
                                          <p:attrName>style.visibility</p:attrName>
                                        </p:attrNameLst>
                                      </p:cBhvr>
                                      <p:to>
                                        <p:strVal val="visible"/>
                                      </p:to>
                                    </p:set>
                                    <p:animEffect transition="in" filter="blinds(horizontal)">
                                      <p:cBhvr>
                                        <p:cTn id="24" dur="500"/>
                                        <p:tgtEl>
                                          <p:spTgt spid="3687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6874"/>
                                        </p:tgtEl>
                                        <p:attrNameLst>
                                          <p:attrName>style.visibility</p:attrName>
                                        </p:attrNameLst>
                                      </p:cBhvr>
                                      <p:to>
                                        <p:strVal val="visible"/>
                                      </p:to>
                                    </p:set>
                                    <p:animEffect transition="in" filter="blinds(horizontal)">
                                      <p:cBhvr>
                                        <p:cTn id="27" dur="500"/>
                                        <p:tgtEl>
                                          <p:spTgt spid="3687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6875"/>
                                        </p:tgtEl>
                                        <p:attrNameLst>
                                          <p:attrName>style.visibility</p:attrName>
                                        </p:attrNameLst>
                                      </p:cBhvr>
                                      <p:to>
                                        <p:strVal val="visible"/>
                                      </p:to>
                                    </p:set>
                                    <p:animEffect transition="in" filter="blinds(horizontal)">
                                      <p:cBhvr>
                                        <p:cTn id="30" dur="500"/>
                                        <p:tgtEl>
                                          <p:spTgt spid="3687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6877"/>
                                        </p:tgtEl>
                                        <p:attrNameLst>
                                          <p:attrName>style.visibility</p:attrName>
                                        </p:attrNameLst>
                                      </p:cBhvr>
                                      <p:to>
                                        <p:strVal val="visible"/>
                                      </p:to>
                                    </p:set>
                                    <p:animEffect transition="in" filter="blinds(horizontal)">
                                      <p:cBhvr>
                                        <p:cTn id="35" dur="500"/>
                                        <p:tgtEl>
                                          <p:spTgt spid="3687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6876"/>
                                        </p:tgtEl>
                                        <p:attrNameLst>
                                          <p:attrName>style.visibility</p:attrName>
                                        </p:attrNameLst>
                                      </p:cBhvr>
                                      <p:to>
                                        <p:strVal val="visible"/>
                                      </p:to>
                                    </p:set>
                                    <p:animEffect transition="in" filter="blinds(horizontal)">
                                      <p:cBhvr>
                                        <p:cTn id="38" dur="500"/>
                                        <p:tgtEl>
                                          <p:spTgt spid="3687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6878"/>
                                        </p:tgtEl>
                                        <p:attrNameLst>
                                          <p:attrName>style.visibility</p:attrName>
                                        </p:attrNameLst>
                                      </p:cBhvr>
                                      <p:to>
                                        <p:strVal val="visible"/>
                                      </p:to>
                                    </p:set>
                                    <p:animEffect transition="in" filter="blinds(horizontal)">
                                      <p:cBhvr>
                                        <p:cTn id="41" dur="500"/>
                                        <p:tgtEl>
                                          <p:spTgt spid="36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P spid="36870" grpId="0" animBg="1"/>
      <p:bldP spid="36871" grpId="0"/>
      <p:bldP spid="36872" grpId="0" animBg="1"/>
      <p:bldP spid="36873" grpId="0" animBg="1"/>
      <p:bldP spid="36874" grpId="0" animBg="1"/>
      <p:bldP spid="36875" grpId="0" animBg="1"/>
      <p:bldP spid="36876" grpId="0" animBg="1"/>
      <p:bldP spid="36877" grpId="0" animBg="1"/>
      <p:bldP spid="36878"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200" dirty="0">
                <a:solidFill>
                  <a:srgbClr val="FF0000"/>
                </a:solidFill>
              </a:rPr>
              <a:t>まとめ：</a:t>
            </a:r>
            <a:br>
              <a:rPr kumimoji="1" lang="en-US" altLang="ja-JP" sz="3200" dirty="0"/>
            </a:br>
            <a:r>
              <a:rPr kumimoji="1" lang="ja-JP" altLang="en-US" sz="3200" dirty="0"/>
              <a:t>　オントロジー工学の基礎</a:t>
            </a:r>
          </a:p>
        </p:txBody>
      </p:sp>
      <p:sp>
        <p:nvSpPr>
          <p:cNvPr id="3" name="コンテンツ プレースホルダー 2"/>
          <p:cNvSpPr>
            <a:spLocks noGrp="1"/>
          </p:cNvSpPr>
          <p:nvPr>
            <p:ph idx="1"/>
          </p:nvPr>
        </p:nvSpPr>
        <p:spPr>
          <a:xfrm>
            <a:off x="253430" y="1124744"/>
            <a:ext cx="8495034" cy="5276056"/>
          </a:xfrm>
        </p:spPr>
        <p:txBody>
          <a:bodyPr/>
          <a:lstStyle/>
          <a:p>
            <a:r>
              <a:rPr kumimoji="1" lang="ja-JP" altLang="en-US" dirty="0"/>
              <a:t>オントロジー</a:t>
            </a:r>
            <a:endParaRPr kumimoji="1" lang="en-US" altLang="ja-JP" dirty="0"/>
          </a:p>
          <a:p>
            <a:pPr lvl="1"/>
            <a:r>
              <a:rPr kumimoji="1" lang="ja-JP" altLang="en-US" dirty="0"/>
              <a:t>対象世界を</a:t>
            </a:r>
            <a:r>
              <a:rPr kumimoji="1" lang="ja-JP" altLang="en-US" dirty="0">
                <a:solidFill>
                  <a:srgbClr val="FF0000"/>
                </a:solidFill>
              </a:rPr>
              <a:t>“どのように捉えた（概念化した）か？”</a:t>
            </a:r>
            <a:r>
              <a:rPr kumimoji="1" lang="ja-JP" altLang="en-US" dirty="0"/>
              <a:t>を（コンピュータ可読な形で）体系化したもの</a:t>
            </a:r>
            <a:endParaRPr kumimoji="1" lang="en-US" altLang="ja-JP" dirty="0"/>
          </a:p>
          <a:p>
            <a:endParaRPr kumimoji="1" lang="en-US" altLang="ja-JP" dirty="0"/>
          </a:p>
          <a:p>
            <a:r>
              <a:rPr kumimoji="1" lang="ja-JP" altLang="en-US" dirty="0"/>
              <a:t>オントロジー構築の基本的な考え方</a:t>
            </a:r>
            <a:endParaRPr kumimoji="1" lang="en-US" altLang="ja-JP" dirty="0"/>
          </a:p>
          <a:p>
            <a:pPr lvl="1"/>
            <a:r>
              <a:rPr lang="ja-JP" altLang="en-US" dirty="0">
                <a:solidFill>
                  <a:srgbClr val="FF0000"/>
                </a:solidFill>
              </a:rPr>
              <a:t>「何がその概念化にとって本質か？」</a:t>
            </a:r>
            <a:r>
              <a:rPr lang="ja-JP" altLang="en-US" dirty="0"/>
              <a:t>を追求する</a:t>
            </a:r>
            <a:endParaRPr lang="en-US" altLang="ja-JP" dirty="0"/>
          </a:p>
          <a:p>
            <a:endParaRPr lang="en-US" altLang="ja-JP" dirty="0"/>
          </a:p>
          <a:p>
            <a:r>
              <a:rPr lang="ja-JP" altLang="en-US" dirty="0"/>
              <a:t>オントロジー構築の具体的指針</a:t>
            </a:r>
            <a:endParaRPr lang="en-US" altLang="ja-JP" dirty="0"/>
          </a:p>
          <a:p>
            <a:pPr lvl="1"/>
            <a:r>
              <a:rPr lang="ja-JP" altLang="en-US" dirty="0"/>
              <a:t>概念の</a:t>
            </a:r>
            <a:r>
              <a:rPr lang="ja-JP" altLang="en-US" dirty="0">
                <a:solidFill>
                  <a:srgbClr val="FF0000"/>
                </a:solidFill>
              </a:rPr>
              <a:t>「共通性」</a:t>
            </a:r>
            <a:r>
              <a:rPr lang="ja-JP" altLang="en-US" dirty="0"/>
              <a:t>と</a:t>
            </a:r>
            <a:r>
              <a:rPr lang="ja-JP" altLang="en-US" dirty="0">
                <a:solidFill>
                  <a:srgbClr val="FF0000"/>
                </a:solidFill>
              </a:rPr>
              <a:t>「相違点」</a:t>
            </a:r>
            <a:r>
              <a:rPr lang="ja-JP" altLang="en-US" dirty="0"/>
              <a:t>を明確にする</a:t>
            </a:r>
            <a:endParaRPr lang="en-US" altLang="ja-JP" dirty="0"/>
          </a:p>
          <a:p>
            <a:pPr marL="457200" lvl="1" indent="0">
              <a:buNone/>
            </a:pPr>
            <a:endParaRPr kumimoji="1" lang="ja-JP" altLang="en-US" dirty="0"/>
          </a:p>
        </p:txBody>
      </p:sp>
      <p:sp>
        <p:nvSpPr>
          <p:cNvPr id="4" name="日付プレースホルダー 3"/>
          <p:cNvSpPr>
            <a:spLocks noGrp="1"/>
          </p:cNvSpPr>
          <p:nvPr>
            <p:ph type="dt" sz="half" idx="10"/>
          </p:nvPr>
        </p:nvSpPr>
        <p:spPr/>
        <p:txBody>
          <a:bodyPr/>
          <a:lstStyle/>
          <a:p>
            <a:pPr>
              <a:defRPr/>
            </a:pPr>
            <a:fld id="{45212D93-4C4E-49B1-8627-C7236F1F2EB4}" type="datetime1">
              <a:rPr lang="ja-JP" altLang="en-US" smtClean="0"/>
              <a:t>2019/6/5</a:t>
            </a:fld>
            <a:endParaRPr lang="en-US" altLang="ja-JP"/>
          </a:p>
        </p:txBody>
      </p:sp>
      <p:sp>
        <p:nvSpPr>
          <p:cNvPr id="5" name="スライド番号プレースホルダー 4"/>
          <p:cNvSpPr>
            <a:spLocks noGrp="1"/>
          </p:cNvSpPr>
          <p:nvPr>
            <p:ph type="sldNum" sz="quarter" idx="12"/>
          </p:nvPr>
        </p:nvSpPr>
        <p:spPr/>
        <p:txBody>
          <a:bodyPr/>
          <a:lstStyle/>
          <a:p>
            <a:pPr>
              <a:defRPr/>
            </a:pPr>
            <a:fld id="{638FA4C8-5502-40D8-B34B-2941A4348E5C}" type="slidenum">
              <a:rPr lang="en-US" altLang="ja-JP" smtClean="0"/>
              <a:pPr>
                <a:defRPr/>
              </a:pPr>
              <a:t>22</a:t>
            </a:fld>
            <a:endParaRPr lang="en-US" altLang="ja-JP"/>
          </a:p>
        </p:txBody>
      </p:sp>
    </p:spTree>
    <p:extLst>
      <p:ext uri="{BB962C8B-B14F-4D97-AF65-F5344CB8AC3E}">
        <p14:creationId xmlns:p14="http://schemas.microsoft.com/office/powerpoint/2010/main" val="1195224971"/>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の構築方法①</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オントロジ</a:t>
            </a:r>
            <a:r>
              <a:rPr lang="en-US" altLang="ja-JP" sz="3200" dirty="0">
                <a:solidFill>
                  <a:schemeClr val="tx1"/>
                </a:solidFill>
              </a:rPr>
              <a:t>―</a:t>
            </a:r>
            <a:r>
              <a:rPr lang="ja-JP" altLang="en-US" sz="3200" dirty="0">
                <a:solidFill>
                  <a:schemeClr val="tx1"/>
                </a:solidFill>
              </a:rPr>
              <a:t>の表示・閲覧</a:t>
            </a:r>
            <a:endParaRPr lang="en-US" altLang="ja-JP" sz="3200" dirty="0">
              <a:solidFill>
                <a:schemeClr val="tx1"/>
              </a:solidFill>
            </a:endParaRPr>
          </a:p>
          <a:p>
            <a:pPr marL="457200" indent="-457200">
              <a:buFont typeface="Arial" panose="020B0604020202020204" pitchFamily="34" charset="0"/>
              <a:buChar char="•"/>
            </a:pPr>
            <a:r>
              <a:rPr lang="ja-JP" altLang="en-US" sz="3200" dirty="0">
                <a:solidFill>
                  <a:schemeClr val="tx1"/>
                </a:solidFill>
              </a:rPr>
              <a:t>オントロジ</a:t>
            </a:r>
            <a:r>
              <a:rPr lang="en-US" altLang="ja-JP" sz="3200" dirty="0">
                <a:solidFill>
                  <a:schemeClr val="tx1"/>
                </a:solidFill>
              </a:rPr>
              <a:t>―</a:t>
            </a:r>
            <a:r>
              <a:rPr lang="ja-JP" altLang="en-US" sz="3200" dirty="0">
                <a:solidFill>
                  <a:schemeClr val="tx1"/>
                </a:solidFill>
              </a:rPr>
              <a:t>構築の基本操作</a:t>
            </a:r>
            <a:endParaRPr lang="en-US" altLang="ja-JP" sz="3200" dirty="0">
              <a:solidFill>
                <a:schemeClr val="tx1"/>
              </a:solidFill>
            </a:endParaRPr>
          </a:p>
          <a:p>
            <a:pPr lvl="1"/>
            <a:r>
              <a:rPr lang="en-US" altLang="ja-JP" sz="2800" dirty="0">
                <a:solidFill>
                  <a:schemeClr val="tx1"/>
                </a:solidFill>
              </a:rPr>
              <a:t>-</a:t>
            </a:r>
            <a:r>
              <a:rPr lang="ja-JP" altLang="en-US" sz="2800" dirty="0">
                <a:solidFill>
                  <a:schemeClr val="tx1"/>
                </a:solidFill>
              </a:rPr>
              <a:t>　</a:t>
            </a:r>
            <a:r>
              <a:rPr lang="en-US" altLang="ja-JP" sz="2800" dirty="0">
                <a:solidFill>
                  <a:schemeClr val="tx1"/>
                </a:solidFill>
              </a:rPr>
              <a:t>Is-a</a:t>
            </a:r>
            <a:r>
              <a:rPr lang="ja-JP" altLang="en-US" sz="2800" dirty="0">
                <a:solidFill>
                  <a:schemeClr val="tx1"/>
                </a:solidFill>
              </a:rPr>
              <a:t>階層の構築</a:t>
            </a:r>
            <a:endParaRPr lang="en-US" altLang="ja-JP" sz="2800" dirty="0">
              <a:solidFill>
                <a:schemeClr val="tx1"/>
              </a:solidFill>
            </a:endParaRPr>
          </a:p>
          <a:p>
            <a:pPr lvl="1"/>
            <a:r>
              <a:rPr lang="en-US" altLang="ja-JP" sz="2800" dirty="0">
                <a:solidFill>
                  <a:schemeClr val="tx1"/>
                </a:solidFill>
              </a:rPr>
              <a:t>-</a:t>
            </a:r>
            <a:r>
              <a:rPr lang="ja-JP" altLang="en-US" sz="2800" dirty="0">
                <a:solidFill>
                  <a:schemeClr val="tx1"/>
                </a:solidFill>
              </a:rPr>
              <a:t>　各概念の意味定義（スロットの記述）</a:t>
            </a:r>
            <a:endParaRPr lang="en-US" altLang="ja-JP" sz="2800" dirty="0">
              <a:solidFill>
                <a:schemeClr val="tx1"/>
              </a:solidFill>
            </a:endParaRPr>
          </a:p>
          <a:p>
            <a:pPr marL="457200" indent="-457200">
              <a:buFont typeface="Arial" panose="020B0604020202020204" pitchFamily="34" charset="0"/>
              <a:buChar char="•"/>
            </a:pPr>
            <a:r>
              <a:rPr kumimoji="1" lang="en-US" altLang="ja-JP" sz="3200" dirty="0">
                <a:solidFill>
                  <a:schemeClr val="tx1"/>
                </a:solidFill>
              </a:rPr>
              <a:t>Is-a</a:t>
            </a:r>
            <a:r>
              <a:rPr kumimoji="1" lang="ja-JP" altLang="en-US" sz="3200" dirty="0">
                <a:solidFill>
                  <a:schemeClr val="tx1"/>
                </a:solidFill>
              </a:rPr>
              <a:t>階層構築の推奨基準</a:t>
            </a:r>
            <a:endParaRPr kumimoji="1" lang="ja-JP" altLang="en-US" sz="2800"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18556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1"/>
          <p:cNvPicPr>
            <a:picLocks noChangeAspect="1" noChangeArrowheads="1"/>
          </p:cNvPicPr>
          <p:nvPr/>
        </p:nvPicPr>
        <p:blipFill>
          <a:blip r:embed="rId3"/>
          <a:srcRect/>
          <a:stretch>
            <a:fillRect/>
          </a:stretch>
        </p:blipFill>
        <p:spPr bwMode="auto">
          <a:xfrm>
            <a:off x="642938" y="928688"/>
            <a:ext cx="7772400" cy="5553075"/>
          </a:xfrm>
          <a:prstGeom prst="rect">
            <a:avLst/>
          </a:prstGeom>
          <a:noFill/>
          <a:ln w="9525" algn="ctr">
            <a:noFill/>
            <a:miter lim="800000"/>
            <a:headEnd/>
            <a:tailEnd/>
          </a:ln>
        </p:spPr>
      </p:pic>
      <p:sp>
        <p:nvSpPr>
          <p:cNvPr id="12291" name="Rectangle 2"/>
          <p:cNvSpPr>
            <a:spLocks noGrp="1" noChangeArrowheads="1"/>
          </p:cNvSpPr>
          <p:nvPr>
            <p:ph type="title"/>
          </p:nvPr>
        </p:nvSpPr>
        <p:spPr>
          <a:xfrm>
            <a:off x="0" y="146050"/>
            <a:ext cx="6429375" cy="762000"/>
          </a:xfrm>
        </p:spPr>
        <p:txBody>
          <a:bodyPr/>
          <a:lstStyle/>
          <a:p>
            <a:r>
              <a:rPr lang="ja-JP" altLang="en-US"/>
              <a:t>オントロジーエディタの画面構成</a:t>
            </a:r>
          </a:p>
        </p:txBody>
      </p:sp>
      <p:sp>
        <p:nvSpPr>
          <p:cNvPr id="12292" name="Rectangle 5"/>
          <p:cNvSpPr>
            <a:spLocks noChangeArrowheads="1"/>
          </p:cNvSpPr>
          <p:nvPr/>
        </p:nvSpPr>
        <p:spPr bwMode="auto">
          <a:xfrm>
            <a:off x="5643563" y="4929188"/>
            <a:ext cx="2879725" cy="954087"/>
          </a:xfrm>
          <a:prstGeom prst="rect">
            <a:avLst/>
          </a:prstGeom>
          <a:solidFill>
            <a:srgbClr val="FFFFCC"/>
          </a:solidFill>
          <a:ln w="9525">
            <a:solidFill>
              <a:schemeClr val="tx1"/>
            </a:solidFill>
            <a:miter lim="800000"/>
            <a:headEnd/>
            <a:tailEnd/>
          </a:ln>
        </p:spPr>
        <p:txBody>
          <a:bodyPr anchor="ctr">
            <a:spAutoFit/>
          </a:bodyPr>
          <a:lstStyle/>
          <a:p>
            <a:r>
              <a:rPr lang="ja-JP" altLang="en-US" sz="2000" u="sng">
                <a:solidFill>
                  <a:srgbClr val="FF0000"/>
                </a:solidFill>
              </a:rPr>
              <a:t>ブラウジングペイン</a:t>
            </a:r>
            <a:endParaRPr lang="en-US" altLang="ja-JP" sz="2000" u="sng">
              <a:solidFill>
                <a:srgbClr val="FF0000"/>
              </a:solidFill>
            </a:endParaRPr>
          </a:p>
          <a:p>
            <a:r>
              <a:rPr lang="ja-JP" altLang="en-US"/>
              <a:t>　オントロジーをグラフィカル　　</a:t>
            </a:r>
          </a:p>
          <a:p>
            <a:r>
              <a:rPr lang="ja-JP" altLang="en-US"/>
              <a:t>　に表示・編集する． </a:t>
            </a:r>
          </a:p>
        </p:txBody>
      </p:sp>
      <p:sp>
        <p:nvSpPr>
          <p:cNvPr id="12293" name="Rectangle 6"/>
          <p:cNvSpPr>
            <a:spLocks noChangeArrowheads="1"/>
          </p:cNvSpPr>
          <p:nvPr/>
        </p:nvSpPr>
        <p:spPr bwMode="auto">
          <a:xfrm>
            <a:off x="2000250" y="3214688"/>
            <a:ext cx="2571750" cy="954087"/>
          </a:xfrm>
          <a:prstGeom prst="rect">
            <a:avLst/>
          </a:prstGeom>
          <a:solidFill>
            <a:srgbClr val="FFFFCC"/>
          </a:solidFill>
          <a:ln w="9525" algn="ctr">
            <a:solidFill>
              <a:schemeClr val="tx1"/>
            </a:solidFill>
            <a:miter lim="800000"/>
            <a:headEnd/>
            <a:tailEnd/>
          </a:ln>
        </p:spPr>
        <p:txBody>
          <a:bodyPr anchor="ctr">
            <a:spAutoFit/>
          </a:bodyPr>
          <a:lstStyle/>
          <a:p>
            <a:r>
              <a:rPr lang="ja-JP" altLang="en-US" sz="2000" u="sng">
                <a:solidFill>
                  <a:srgbClr val="FF0000"/>
                </a:solidFill>
              </a:rPr>
              <a:t>ナビゲーションペイン</a:t>
            </a:r>
            <a:endParaRPr lang="en-US" altLang="ja-JP" sz="2000" u="sng">
              <a:solidFill>
                <a:srgbClr val="FF0000"/>
              </a:solidFill>
            </a:endParaRPr>
          </a:p>
          <a:p>
            <a:r>
              <a:rPr lang="ja-JP" altLang="en-US"/>
              <a:t>　オントロジーの全体像</a:t>
            </a:r>
            <a:endParaRPr lang="en-US" altLang="ja-JP"/>
          </a:p>
          <a:p>
            <a:r>
              <a:rPr lang="ja-JP" altLang="en-US"/>
              <a:t>　をガイドする． </a:t>
            </a:r>
          </a:p>
        </p:txBody>
      </p:sp>
      <p:sp>
        <p:nvSpPr>
          <p:cNvPr id="12294" name="Rectangle 7"/>
          <p:cNvSpPr>
            <a:spLocks noChangeArrowheads="1"/>
          </p:cNvSpPr>
          <p:nvPr/>
        </p:nvSpPr>
        <p:spPr bwMode="auto">
          <a:xfrm>
            <a:off x="1857375" y="5429250"/>
            <a:ext cx="2881313" cy="954088"/>
          </a:xfrm>
          <a:prstGeom prst="rect">
            <a:avLst/>
          </a:prstGeom>
          <a:solidFill>
            <a:srgbClr val="FFFFCC"/>
          </a:solidFill>
          <a:ln w="9525" algn="ctr">
            <a:solidFill>
              <a:schemeClr val="tx1"/>
            </a:solidFill>
            <a:miter lim="800000"/>
            <a:headEnd/>
            <a:tailEnd/>
          </a:ln>
        </p:spPr>
        <p:txBody>
          <a:bodyPr anchor="ctr">
            <a:spAutoFit/>
          </a:bodyPr>
          <a:lstStyle/>
          <a:p>
            <a:r>
              <a:rPr lang="ja-JP" altLang="en-US" sz="2000" u="sng">
                <a:solidFill>
                  <a:srgbClr val="FF0000"/>
                </a:solidFill>
              </a:rPr>
              <a:t>定義ペイン</a:t>
            </a:r>
            <a:endParaRPr lang="en-US" altLang="ja-JP" sz="2000" u="sng">
              <a:solidFill>
                <a:srgbClr val="FF0000"/>
              </a:solidFill>
            </a:endParaRPr>
          </a:p>
          <a:p>
            <a:r>
              <a:rPr lang="ja-JP" altLang="en-US"/>
              <a:t>　オントロジーの定義内容を</a:t>
            </a:r>
          </a:p>
          <a:p>
            <a:r>
              <a:rPr lang="ja-JP" altLang="en-US"/>
              <a:t>　表示・編集する． </a:t>
            </a:r>
          </a:p>
        </p:txBody>
      </p:sp>
      <p:sp>
        <p:nvSpPr>
          <p:cNvPr id="12295" name="日付プレースホルダ 8"/>
          <p:cNvSpPr>
            <a:spLocks noGrp="1"/>
          </p:cNvSpPr>
          <p:nvPr>
            <p:ph type="dt" sz="quarter" idx="10"/>
          </p:nvPr>
        </p:nvSpPr>
        <p:spPr>
          <a:noFill/>
        </p:spPr>
        <p:txBody>
          <a:bodyPr/>
          <a:lstStyle/>
          <a:p>
            <a:fld id="{4BD19238-97E8-4B65-BEAE-554FF31194AD}" type="datetime1">
              <a:rPr lang="ja-JP" altLang="en-US" smtClean="0">
                <a:ea typeface="ＭＳ Ｐゴシック" charset="-128"/>
              </a:rPr>
              <a:t>2019/6/5</a:t>
            </a:fld>
            <a:endParaRPr lang="en-US" altLang="ja-JP">
              <a:ea typeface="ＭＳ Ｐゴシック" charset="-128"/>
            </a:endParaRPr>
          </a:p>
        </p:txBody>
      </p:sp>
      <p:sp>
        <p:nvSpPr>
          <p:cNvPr id="12296" name="スライド番号プレースホルダ 9"/>
          <p:cNvSpPr>
            <a:spLocks noGrp="1"/>
          </p:cNvSpPr>
          <p:nvPr>
            <p:ph type="sldNum" sz="quarter" idx="12"/>
          </p:nvPr>
        </p:nvSpPr>
        <p:spPr>
          <a:noFill/>
        </p:spPr>
        <p:txBody>
          <a:bodyPr/>
          <a:lstStyle/>
          <a:p>
            <a:fld id="{6B3BD7CC-2BEB-44EF-932C-E08F0646981D}" type="slidenum">
              <a:rPr lang="en-US" altLang="ja-JP" smtClean="0">
                <a:ea typeface="ＭＳ Ｐゴシック" charset="-128"/>
              </a:rPr>
              <a:pPr/>
              <a:t>24</a:t>
            </a:fld>
            <a:endParaRPr lang="en-US" altLang="ja-JP">
              <a:ea typeface="ＭＳ Ｐゴシック" charset="-128"/>
            </a:endParaRPr>
          </a:p>
        </p:txBody>
      </p:sp>
      <p:sp>
        <p:nvSpPr>
          <p:cNvPr id="12298" name="Rectangle 6"/>
          <p:cNvSpPr>
            <a:spLocks noChangeArrowheads="1"/>
          </p:cNvSpPr>
          <p:nvPr/>
        </p:nvSpPr>
        <p:spPr bwMode="auto">
          <a:xfrm>
            <a:off x="59531" y="4044960"/>
            <a:ext cx="2071687" cy="1508105"/>
          </a:xfrm>
          <a:prstGeom prst="rect">
            <a:avLst/>
          </a:prstGeom>
          <a:solidFill>
            <a:srgbClr val="FFFFCC"/>
          </a:solidFill>
          <a:ln w="9525" algn="ctr">
            <a:solidFill>
              <a:schemeClr val="tx1"/>
            </a:solidFill>
            <a:miter lim="800000"/>
            <a:headEnd/>
            <a:tailEnd/>
          </a:ln>
        </p:spPr>
        <p:txBody>
          <a:bodyPr anchor="ctr">
            <a:spAutoFit/>
          </a:bodyPr>
          <a:lstStyle/>
          <a:p>
            <a:r>
              <a:rPr lang="ja-JP" altLang="en-US" sz="2000" u="sng" dirty="0">
                <a:solidFill>
                  <a:srgbClr val="FF0000"/>
                </a:solidFill>
              </a:rPr>
              <a:t>プロジェクトツリー</a:t>
            </a:r>
            <a:endParaRPr lang="en-US" altLang="ja-JP" sz="2000" u="sng" dirty="0">
              <a:solidFill>
                <a:srgbClr val="FF0000"/>
              </a:solidFill>
            </a:endParaRPr>
          </a:p>
          <a:p>
            <a:r>
              <a:rPr lang="ja-JP" altLang="en-US" dirty="0"/>
              <a:t>　オントロジーを　</a:t>
            </a:r>
            <a:endParaRPr lang="en-US" altLang="ja-JP" dirty="0"/>
          </a:p>
          <a:p>
            <a:r>
              <a:rPr lang="ja-JP" altLang="en-US" dirty="0"/>
              <a:t>　管理する．</a:t>
            </a:r>
            <a:endParaRPr lang="en-US" altLang="ja-JP" dirty="0"/>
          </a:p>
          <a:p>
            <a:r>
              <a:rPr lang="en-US" altLang="ja-JP" b="1" dirty="0">
                <a:solidFill>
                  <a:srgbClr val="0066FF"/>
                </a:solidFill>
              </a:rPr>
              <a:t>※</a:t>
            </a:r>
            <a:r>
              <a:rPr lang="ja-JP" altLang="en-US" b="1" dirty="0">
                <a:solidFill>
                  <a:srgbClr val="0066FF"/>
                </a:solidFill>
              </a:rPr>
              <a:t>この演習では</a:t>
            </a:r>
            <a:br>
              <a:rPr lang="en-US" altLang="ja-JP" b="1" dirty="0">
                <a:solidFill>
                  <a:srgbClr val="0066FF"/>
                </a:solidFill>
              </a:rPr>
            </a:br>
            <a:r>
              <a:rPr lang="ja-JP" altLang="en-US" b="1" dirty="0">
                <a:solidFill>
                  <a:srgbClr val="0066FF"/>
                </a:solidFill>
              </a:rPr>
              <a:t>　使用しない </a:t>
            </a:r>
          </a:p>
        </p:txBody>
      </p:sp>
    </p:spTree>
    <p:extLst>
      <p:ext uri="{BB962C8B-B14F-4D97-AF65-F5344CB8AC3E}">
        <p14:creationId xmlns:p14="http://schemas.microsoft.com/office/powerpoint/2010/main" val="1724583682"/>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830263" y="1000125"/>
            <a:ext cx="7715250" cy="55006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63" name="タイトル 1"/>
          <p:cNvSpPr>
            <a:spLocks noGrp="1"/>
          </p:cNvSpPr>
          <p:nvPr>
            <p:ph type="title"/>
          </p:nvPr>
        </p:nvSpPr>
        <p:spPr/>
        <p:txBody>
          <a:bodyPr/>
          <a:lstStyle/>
          <a:p>
            <a:r>
              <a:rPr lang="ja-JP" altLang="en-US" dirty="0"/>
              <a:t>「法造」のオントロジー表現</a:t>
            </a:r>
          </a:p>
        </p:txBody>
      </p:sp>
      <p:pic>
        <p:nvPicPr>
          <p:cNvPr id="15364" name="Picture 4"/>
          <p:cNvPicPr>
            <a:picLocks noChangeAspect="1" noChangeArrowheads="1"/>
          </p:cNvPicPr>
          <p:nvPr/>
        </p:nvPicPr>
        <p:blipFill>
          <a:blip r:embed="rId3">
            <a:clrChange>
              <a:clrFrom>
                <a:srgbClr val="FFFFFF"/>
              </a:clrFrom>
              <a:clrTo>
                <a:srgbClr val="FFFFFF">
                  <a:alpha val="0"/>
                </a:srgbClr>
              </a:clrTo>
            </a:clrChange>
          </a:blip>
          <a:srcRect l="34570" t="21875" r="21484" b="9686"/>
          <a:stretch>
            <a:fillRect/>
          </a:stretch>
        </p:blipFill>
        <p:spPr bwMode="auto">
          <a:xfrm>
            <a:off x="1889125" y="1143000"/>
            <a:ext cx="5357813" cy="5214938"/>
          </a:xfrm>
          <a:prstGeom prst="rect">
            <a:avLst/>
          </a:prstGeom>
          <a:noFill/>
          <a:ln w="9525">
            <a:noFill/>
            <a:miter lim="800000"/>
            <a:headEnd/>
            <a:tailEnd/>
          </a:ln>
        </p:spPr>
      </p:pic>
      <p:sp>
        <p:nvSpPr>
          <p:cNvPr id="15365" name="AutoShape 16"/>
          <p:cNvSpPr>
            <a:spLocks noChangeArrowheads="1"/>
          </p:cNvSpPr>
          <p:nvPr/>
        </p:nvSpPr>
        <p:spPr bwMode="auto">
          <a:xfrm>
            <a:off x="1357313" y="2286000"/>
            <a:ext cx="1571625" cy="714375"/>
          </a:xfrm>
          <a:prstGeom prst="wedgeRoundRectCallout">
            <a:avLst>
              <a:gd name="adj1" fmla="val 59981"/>
              <a:gd name="adj2" fmla="val 23727"/>
              <a:gd name="adj3" fmla="val 16667"/>
            </a:avLst>
          </a:prstGeom>
          <a:solidFill>
            <a:srgbClr val="FFFFCC"/>
          </a:solidFill>
          <a:ln w="9525" algn="ctr">
            <a:solidFill>
              <a:schemeClr val="tx1"/>
            </a:solidFill>
            <a:miter lim="800000"/>
            <a:headEnd/>
            <a:tailEnd/>
          </a:ln>
        </p:spPr>
        <p:txBody>
          <a:bodyPr wrap="none" anchor="ctr"/>
          <a:lstStyle/>
          <a:p>
            <a:r>
              <a:rPr lang="ja-JP" altLang="en-US" sz="2000">
                <a:solidFill>
                  <a:srgbClr val="FF0000"/>
                </a:solidFill>
              </a:rPr>
              <a:t>ノード</a:t>
            </a:r>
            <a:endParaRPr lang="en-US" altLang="ja-JP" sz="2400">
              <a:solidFill>
                <a:srgbClr val="FF0000"/>
              </a:solidFill>
            </a:endParaRPr>
          </a:p>
          <a:p>
            <a:r>
              <a:rPr lang="ja-JP" altLang="en-US" sz="2000"/>
              <a:t>：概念を表す</a:t>
            </a:r>
          </a:p>
        </p:txBody>
      </p:sp>
      <p:sp>
        <p:nvSpPr>
          <p:cNvPr id="15366" name="AutoShape 17"/>
          <p:cNvSpPr>
            <a:spLocks noChangeArrowheads="1"/>
          </p:cNvSpPr>
          <p:nvPr/>
        </p:nvSpPr>
        <p:spPr bwMode="auto">
          <a:xfrm>
            <a:off x="4664075" y="1103313"/>
            <a:ext cx="2265363" cy="714375"/>
          </a:xfrm>
          <a:prstGeom prst="wedgeRoundRectCallout">
            <a:avLst>
              <a:gd name="adj1" fmla="val -70519"/>
              <a:gd name="adj2" fmla="val 45153"/>
              <a:gd name="adj3" fmla="val 16667"/>
            </a:avLst>
          </a:prstGeom>
          <a:solidFill>
            <a:srgbClr val="FFFFCC"/>
          </a:solidFill>
          <a:ln w="9525" algn="ctr">
            <a:solidFill>
              <a:schemeClr val="tx1"/>
            </a:solidFill>
            <a:miter lim="800000"/>
            <a:headEnd/>
            <a:tailEnd/>
          </a:ln>
        </p:spPr>
        <p:txBody>
          <a:bodyPr anchor="ctr"/>
          <a:lstStyle/>
          <a:p>
            <a:r>
              <a:rPr lang="en-US" altLang="ja-JP" sz="2000">
                <a:solidFill>
                  <a:srgbClr val="FF0000"/>
                </a:solidFill>
              </a:rPr>
              <a:t>is-a</a:t>
            </a:r>
            <a:r>
              <a:rPr lang="ja-JP" altLang="en-US" sz="2000">
                <a:solidFill>
                  <a:srgbClr val="FF0000"/>
                </a:solidFill>
              </a:rPr>
              <a:t>リンク</a:t>
            </a:r>
          </a:p>
          <a:p>
            <a:r>
              <a:rPr lang="ja-JP" altLang="en-US" sz="2000"/>
              <a:t>：</a:t>
            </a:r>
            <a:r>
              <a:rPr lang="en-US" altLang="ja-JP" sz="2000"/>
              <a:t>is-a</a:t>
            </a:r>
            <a:r>
              <a:rPr lang="ja-JP" altLang="en-US" sz="2000"/>
              <a:t>関係を表す</a:t>
            </a:r>
            <a:endParaRPr lang="ja-JP" altLang="en-US" sz="2800">
              <a:solidFill>
                <a:srgbClr val="FF0000"/>
              </a:solidFill>
            </a:endParaRPr>
          </a:p>
        </p:txBody>
      </p:sp>
      <p:sp>
        <p:nvSpPr>
          <p:cNvPr id="15367" name="AutoShape 17"/>
          <p:cNvSpPr>
            <a:spLocks noChangeArrowheads="1"/>
          </p:cNvSpPr>
          <p:nvPr/>
        </p:nvSpPr>
        <p:spPr bwMode="auto">
          <a:xfrm>
            <a:off x="1214438" y="4143375"/>
            <a:ext cx="1857375" cy="928688"/>
          </a:xfrm>
          <a:prstGeom prst="wedgeRoundRectCallout">
            <a:avLst>
              <a:gd name="adj1" fmla="val 65310"/>
              <a:gd name="adj2" fmla="val 15116"/>
              <a:gd name="adj3" fmla="val 16667"/>
            </a:avLst>
          </a:prstGeom>
          <a:solidFill>
            <a:srgbClr val="FFFFCC"/>
          </a:solidFill>
          <a:ln w="9525" algn="ctr">
            <a:solidFill>
              <a:schemeClr val="tx1"/>
            </a:solidFill>
            <a:miter lim="800000"/>
            <a:headEnd/>
            <a:tailEnd/>
          </a:ln>
        </p:spPr>
        <p:txBody>
          <a:bodyPr anchor="ctr"/>
          <a:lstStyle/>
          <a:p>
            <a:r>
              <a:rPr lang="en-US" altLang="ja-JP" sz="2000">
                <a:solidFill>
                  <a:srgbClr val="FF0000"/>
                </a:solidFill>
              </a:rPr>
              <a:t>p/o</a:t>
            </a:r>
            <a:r>
              <a:rPr lang="ja-JP" altLang="en-US" sz="2000">
                <a:solidFill>
                  <a:srgbClr val="FF0000"/>
                </a:solidFill>
              </a:rPr>
              <a:t>スロット</a:t>
            </a:r>
          </a:p>
          <a:p>
            <a:r>
              <a:rPr lang="ja-JP" altLang="en-US" sz="2000"/>
              <a:t>：</a:t>
            </a:r>
            <a:r>
              <a:rPr lang="en-US" altLang="ja-JP" sz="2000"/>
              <a:t>part-of</a:t>
            </a:r>
            <a:r>
              <a:rPr lang="ja-JP" altLang="en-US" sz="2000"/>
              <a:t>関係</a:t>
            </a:r>
            <a:endParaRPr lang="en-US" altLang="ja-JP" sz="2000"/>
          </a:p>
          <a:p>
            <a:r>
              <a:rPr lang="en-US" altLang="ja-JP" sz="2000"/>
              <a:t>  </a:t>
            </a:r>
            <a:r>
              <a:rPr lang="ja-JP" altLang="en-US" sz="2000"/>
              <a:t>を表す</a:t>
            </a:r>
            <a:endParaRPr lang="ja-JP" altLang="en-US" sz="2800">
              <a:solidFill>
                <a:srgbClr val="FF0000"/>
              </a:solidFill>
            </a:endParaRPr>
          </a:p>
        </p:txBody>
      </p:sp>
      <p:sp>
        <p:nvSpPr>
          <p:cNvPr id="15368" name="AutoShape 17"/>
          <p:cNvSpPr>
            <a:spLocks noChangeArrowheads="1"/>
          </p:cNvSpPr>
          <p:nvPr/>
        </p:nvSpPr>
        <p:spPr bwMode="auto">
          <a:xfrm>
            <a:off x="1285875" y="5357813"/>
            <a:ext cx="1857375" cy="928687"/>
          </a:xfrm>
          <a:prstGeom prst="wedgeRoundRectCallout">
            <a:avLst>
              <a:gd name="adj1" fmla="val 60593"/>
              <a:gd name="adj2" fmla="val 21792"/>
              <a:gd name="adj3" fmla="val 16667"/>
            </a:avLst>
          </a:prstGeom>
          <a:solidFill>
            <a:srgbClr val="FFFFCC"/>
          </a:solidFill>
          <a:ln w="9525" algn="ctr">
            <a:solidFill>
              <a:schemeClr val="tx1"/>
            </a:solidFill>
            <a:miter lim="800000"/>
            <a:headEnd/>
            <a:tailEnd/>
          </a:ln>
        </p:spPr>
        <p:txBody>
          <a:bodyPr anchor="ctr"/>
          <a:lstStyle/>
          <a:p>
            <a:r>
              <a:rPr lang="en-US" altLang="ja-JP" sz="2000">
                <a:solidFill>
                  <a:srgbClr val="FF0000"/>
                </a:solidFill>
              </a:rPr>
              <a:t>a/o</a:t>
            </a:r>
            <a:r>
              <a:rPr lang="ja-JP" altLang="en-US" sz="2000">
                <a:solidFill>
                  <a:srgbClr val="FF0000"/>
                </a:solidFill>
              </a:rPr>
              <a:t>スロット</a:t>
            </a:r>
          </a:p>
          <a:p>
            <a:r>
              <a:rPr lang="ja-JP" altLang="en-US" sz="2000"/>
              <a:t>：</a:t>
            </a:r>
            <a:r>
              <a:rPr lang="en-US" altLang="ja-JP" sz="2000"/>
              <a:t>attribute-of</a:t>
            </a:r>
          </a:p>
          <a:p>
            <a:r>
              <a:rPr lang="en-US" altLang="ja-JP" sz="2000"/>
              <a:t>  </a:t>
            </a:r>
            <a:r>
              <a:rPr lang="ja-JP" altLang="en-US" sz="2000"/>
              <a:t>関係を表す</a:t>
            </a:r>
            <a:endParaRPr lang="ja-JP" altLang="en-US" sz="2800">
              <a:solidFill>
                <a:srgbClr val="FF0000"/>
              </a:solidFill>
            </a:endParaRPr>
          </a:p>
        </p:txBody>
      </p:sp>
      <p:sp>
        <p:nvSpPr>
          <p:cNvPr id="15369" name="AutoShape 16"/>
          <p:cNvSpPr>
            <a:spLocks noChangeArrowheads="1"/>
          </p:cNvSpPr>
          <p:nvPr/>
        </p:nvSpPr>
        <p:spPr bwMode="auto">
          <a:xfrm>
            <a:off x="6296025" y="4724400"/>
            <a:ext cx="1776413" cy="990600"/>
          </a:xfrm>
          <a:prstGeom prst="wedgeRoundRectCallout">
            <a:avLst>
              <a:gd name="adj1" fmla="val -54986"/>
              <a:gd name="adj2" fmla="val -88583"/>
              <a:gd name="adj3" fmla="val 16667"/>
            </a:avLst>
          </a:prstGeom>
          <a:solidFill>
            <a:srgbClr val="FFFFCC"/>
          </a:solidFill>
          <a:ln w="9525" algn="ctr">
            <a:solidFill>
              <a:schemeClr val="tx1"/>
            </a:solidFill>
            <a:miter lim="800000"/>
            <a:headEnd/>
            <a:tailEnd/>
          </a:ln>
        </p:spPr>
        <p:txBody>
          <a:bodyPr wrap="none" anchor="ctr"/>
          <a:lstStyle/>
          <a:p>
            <a:r>
              <a:rPr lang="ja-JP" altLang="en-US" sz="2000">
                <a:solidFill>
                  <a:srgbClr val="FF0000"/>
                </a:solidFill>
              </a:rPr>
              <a:t>関係リンク</a:t>
            </a:r>
            <a:endParaRPr lang="en-US" altLang="ja-JP" sz="2400">
              <a:solidFill>
                <a:srgbClr val="FF0000"/>
              </a:solidFill>
            </a:endParaRPr>
          </a:p>
          <a:p>
            <a:r>
              <a:rPr lang="ja-JP" altLang="en-US" sz="2000"/>
              <a:t>：スロット間の　</a:t>
            </a:r>
            <a:endParaRPr lang="en-US" altLang="ja-JP" sz="2000"/>
          </a:p>
          <a:p>
            <a:r>
              <a:rPr lang="ja-JP" altLang="en-US" sz="2000"/>
              <a:t>  関係を表す</a:t>
            </a:r>
          </a:p>
        </p:txBody>
      </p:sp>
      <p:sp>
        <p:nvSpPr>
          <p:cNvPr id="15370" name="AutoShape 16"/>
          <p:cNvSpPr>
            <a:spLocks noChangeArrowheads="1"/>
          </p:cNvSpPr>
          <p:nvPr/>
        </p:nvSpPr>
        <p:spPr bwMode="auto">
          <a:xfrm>
            <a:off x="4071938" y="2495550"/>
            <a:ext cx="1500187" cy="433388"/>
          </a:xfrm>
          <a:prstGeom prst="wedgeRoundRectCallout">
            <a:avLst>
              <a:gd name="adj1" fmla="val -44153"/>
              <a:gd name="adj2" fmla="val 96352"/>
              <a:gd name="adj3" fmla="val 16667"/>
            </a:avLst>
          </a:prstGeom>
          <a:solidFill>
            <a:srgbClr val="FFFFCC"/>
          </a:solidFill>
          <a:ln w="9525" algn="ctr">
            <a:solidFill>
              <a:schemeClr val="tx1"/>
            </a:solidFill>
            <a:miter lim="800000"/>
            <a:headEnd/>
            <a:tailEnd/>
          </a:ln>
        </p:spPr>
        <p:txBody>
          <a:bodyPr anchor="ctr"/>
          <a:lstStyle/>
          <a:p>
            <a:r>
              <a:rPr lang="ja-JP" altLang="en-US" sz="2000">
                <a:solidFill>
                  <a:srgbClr val="FF0000"/>
                </a:solidFill>
              </a:rPr>
              <a:t>ロール概念</a:t>
            </a:r>
            <a:endParaRPr lang="ja-JP" altLang="en-US" sz="1600"/>
          </a:p>
        </p:txBody>
      </p:sp>
      <p:sp>
        <p:nvSpPr>
          <p:cNvPr id="15371" name="AutoShape 16"/>
          <p:cNvSpPr>
            <a:spLocks noChangeArrowheads="1"/>
          </p:cNvSpPr>
          <p:nvPr/>
        </p:nvSpPr>
        <p:spPr bwMode="auto">
          <a:xfrm>
            <a:off x="5715000" y="2928938"/>
            <a:ext cx="1500188" cy="500062"/>
          </a:xfrm>
          <a:prstGeom prst="wedgeRoundRectCallout">
            <a:avLst>
              <a:gd name="adj1" fmla="val -73782"/>
              <a:gd name="adj2" fmla="val 33273"/>
              <a:gd name="adj3" fmla="val 16667"/>
            </a:avLst>
          </a:prstGeom>
          <a:solidFill>
            <a:srgbClr val="FFFFCC"/>
          </a:solidFill>
          <a:ln w="9525" algn="ctr">
            <a:solidFill>
              <a:schemeClr val="tx1"/>
            </a:solidFill>
            <a:miter lim="800000"/>
            <a:headEnd/>
            <a:tailEnd/>
          </a:ln>
        </p:spPr>
        <p:txBody>
          <a:bodyPr anchor="ctr"/>
          <a:lstStyle/>
          <a:p>
            <a:pPr>
              <a:lnSpc>
                <a:spcPts val="3000"/>
              </a:lnSpc>
            </a:pPr>
            <a:r>
              <a:rPr lang="ja-JP" altLang="en-US" sz="2000">
                <a:solidFill>
                  <a:srgbClr val="FF0000"/>
                </a:solidFill>
              </a:rPr>
              <a:t>クラス制約</a:t>
            </a:r>
            <a:endParaRPr lang="ja-JP" altLang="en-US" sz="1600"/>
          </a:p>
        </p:txBody>
      </p:sp>
      <p:sp>
        <p:nvSpPr>
          <p:cNvPr id="15372" name="AutoShape 16"/>
          <p:cNvSpPr>
            <a:spLocks noChangeArrowheads="1"/>
          </p:cNvSpPr>
          <p:nvPr/>
        </p:nvSpPr>
        <p:spPr bwMode="auto">
          <a:xfrm>
            <a:off x="1928813" y="3429000"/>
            <a:ext cx="1285875" cy="504825"/>
          </a:xfrm>
          <a:prstGeom prst="wedgeRoundRectCallout">
            <a:avLst>
              <a:gd name="adj1" fmla="val 93569"/>
              <a:gd name="adj2" fmla="val -50227"/>
              <a:gd name="adj3" fmla="val 16667"/>
            </a:avLst>
          </a:prstGeom>
          <a:solidFill>
            <a:srgbClr val="FFFFCC"/>
          </a:solidFill>
          <a:ln w="9525" algn="ctr">
            <a:solidFill>
              <a:schemeClr val="tx1"/>
            </a:solidFill>
            <a:miter lim="800000"/>
            <a:headEnd/>
            <a:tailEnd/>
          </a:ln>
        </p:spPr>
        <p:txBody>
          <a:bodyPr anchor="ctr"/>
          <a:lstStyle/>
          <a:p>
            <a:r>
              <a:rPr lang="ja-JP" altLang="en-US" sz="2000">
                <a:solidFill>
                  <a:srgbClr val="FF0000"/>
                </a:solidFill>
              </a:rPr>
              <a:t>個数制約</a:t>
            </a:r>
            <a:endParaRPr lang="ja-JP" altLang="en-US" sz="1600"/>
          </a:p>
        </p:txBody>
      </p:sp>
      <p:sp>
        <p:nvSpPr>
          <p:cNvPr id="15373" name="日付プレースホルダ 11"/>
          <p:cNvSpPr>
            <a:spLocks noGrp="1"/>
          </p:cNvSpPr>
          <p:nvPr>
            <p:ph type="dt" sz="quarter" idx="10"/>
          </p:nvPr>
        </p:nvSpPr>
        <p:spPr>
          <a:noFill/>
        </p:spPr>
        <p:txBody>
          <a:bodyPr/>
          <a:lstStyle/>
          <a:p>
            <a:fld id="{0A4A6850-16DE-45DE-B329-58C2CC46E620}" type="datetime1">
              <a:rPr lang="ja-JP" altLang="en-US" smtClean="0"/>
              <a:t>2019/6/5</a:t>
            </a:fld>
            <a:endParaRPr lang="en-US" altLang="ja-JP"/>
          </a:p>
        </p:txBody>
      </p:sp>
      <p:sp>
        <p:nvSpPr>
          <p:cNvPr id="15374" name="スライド番号プレースホルダ 12"/>
          <p:cNvSpPr>
            <a:spLocks noGrp="1"/>
          </p:cNvSpPr>
          <p:nvPr>
            <p:ph type="sldNum" sz="quarter" idx="12"/>
          </p:nvPr>
        </p:nvSpPr>
        <p:spPr>
          <a:noFill/>
        </p:spPr>
        <p:txBody>
          <a:bodyPr/>
          <a:lstStyle/>
          <a:p>
            <a:fld id="{AA95AE8E-39AD-4E3B-AAAF-506DE556539F}" type="slidenum">
              <a:rPr lang="en-US" altLang="ja-JP" smtClean="0"/>
              <a:pPr/>
              <a:t>25</a:t>
            </a:fld>
            <a:endParaRPr lang="en-US" altLang="ja-JP"/>
          </a:p>
        </p:txBody>
      </p:sp>
    </p:spTree>
    <p:extLst>
      <p:ext uri="{BB962C8B-B14F-4D97-AF65-F5344CB8AC3E}">
        <p14:creationId xmlns:p14="http://schemas.microsoft.com/office/powerpoint/2010/main" val="364665614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noChangeArrowheads="1"/>
          </p:cNvPicPr>
          <p:nvPr/>
        </p:nvPicPr>
        <p:blipFill>
          <a:blip r:embed="rId3"/>
          <a:srcRect t="13541" b="36458"/>
          <a:stretch>
            <a:fillRect/>
          </a:stretch>
        </p:blipFill>
        <p:spPr bwMode="auto">
          <a:xfrm>
            <a:off x="0" y="3143250"/>
            <a:ext cx="9144000" cy="3429000"/>
          </a:xfrm>
          <a:prstGeom prst="rect">
            <a:avLst/>
          </a:prstGeom>
          <a:noFill/>
          <a:ln w="9525">
            <a:noFill/>
            <a:miter lim="800000"/>
            <a:headEnd/>
            <a:tailEnd/>
          </a:ln>
        </p:spPr>
      </p:pic>
      <p:sp>
        <p:nvSpPr>
          <p:cNvPr id="17411" name="タイトル 1"/>
          <p:cNvSpPr>
            <a:spLocks noGrp="1"/>
          </p:cNvSpPr>
          <p:nvPr>
            <p:ph type="title"/>
          </p:nvPr>
        </p:nvSpPr>
        <p:spPr/>
        <p:txBody>
          <a:bodyPr/>
          <a:lstStyle/>
          <a:p>
            <a:r>
              <a:rPr lang="ja-JP" altLang="en-US" sz="4000" dirty="0"/>
              <a:t>オントロジーの表現①</a:t>
            </a:r>
          </a:p>
        </p:txBody>
      </p:sp>
      <p:sp>
        <p:nvSpPr>
          <p:cNvPr id="17412" name="コンテンツ プレースホルダ 5"/>
          <p:cNvSpPr>
            <a:spLocks noGrp="1"/>
          </p:cNvSpPr>
          <p:nvPr>
            <p:ph idx="1"/>
          </p:nvPr>
        </p:nvSpPr>
        <p:spPr>
          <a:xfrm>
            <a:off x="142875" y="1016000"/>
            <a:ext cx="7772400" cy="4913313"/>
          </a:xfrm>
        </p:spPr>
        <p:txBody>
          <a:bodyPr/>
          <a:lstStyle/>
          <a:p>
            <a:r>
              <a:rPr lang="ja-JP" altLang="en-US" dirty="0"/>
              <a:t>概念と</a:t>
            </a:r>
            <a:r>
              <a:rPr lang="en-US" altLang="ja-JP" dirty="0"/>
              <a:t>is-a</a:t>
            </a:r>
            <a:r>
              <a:rPr lang="ja-JP" altLang="en-US" dirty="0"/>
              <a:t>関係</a:t>
            </a:r>
            <a:endParaRPr lang="en-US" altLang="ja-JP" dirty="0"/>
          </a:p>
          <a:p>
            <a:pPr lvl="1"/>
            <a:r>
              <a:rPr lang="ja-JP" altLang="en-US" dirty="0"/>
              <a:t>概念（クラス）：</a:t>
            </a:r>
            <a:r>
              <a:rPr lang="ja-JP" altLang="en-US" u="sng" dirty="0">
                <a:solidFill>
                  <a:srgbClr val="FF0000"/>
                </a:solidFill>
              </a:rPr>
              <a:t>ノード</a:t>
            </a:r>
            <a:r>
              <a:rPr lang="ja-JP" altLang="en-US" dirty="0"/>
              <a:t>で表される</a:t>
            </a:r>
            <a:endParaRPr lang="en-US" altLang="ja-JP" dirty="0"/>
          </a:p>
          <a:p>
            <a:pPr lvl="1"/>
            <a:r>
              <a:rPr lang="en-US" altLang="ja-JP" dirty="0"/>
              <a:t>is-a</a:t>
            </a:r>
            <a:r>
              <a:rPr lang="ja-JP" altLang="en-US" dirty="0"/>
              <a:t>関係：</a:t>
            </a:r>
            <a:r>
              <a:rPr lang="en-US" altLang="ja-JP" b="1" u="sng" dirty="0">
                <a:solidFill>
                  <a:srgbClr val="FF0000"/>
                </a:solidFill>
              </a:rPr>
              <a:t>is-a</a:t>
            </a:r>
            <a:r>
              <a:rPr lang="ja-JP" altLang="en-US" b="1" u="sng" dirty="0">
                <a:solidFill>
                  <a:srgbClr val="FF0000"/>
                </a:solidFill>
              </a:rPr>
              <a:t>リンク</a:t>
            </a:r>
            <a:r>
              <a:rPr lang="ja-JP" altLang="en-US" dirty="0"/>
              <a:t>で表される</a:t>
            </a:r>
            <a:endParaRPr lang="en-US" altLang="ja-JP" dirty="0"/>
          </a:p>
          <a:p>
            <a:pPr lvl="2"/>
            <a:r>
              <a:rPr lang="ja-JP" altLang="en-US" dirty="0"/>
              <a:t>画面左には，</a:t>
            </a:r>
            <a:r>
              <a:rPr lang="en-US" altLang="ja-JP" dirty="0"/>
              <a:t>is-a</a:t>
            </a:r>
            <a:r>
              <a:rPr lang="ja-JP" altLang="en-US" dirty="0"/>
              <a:t>関係が</a:t>
            </a:r>
            <a:r>
              <a:rPr lang="en-US" altLang="ja-JP" dirty="0"/>
              <a:t>Tree</a:t>
            </a:r>
            <a:r>
              <a:rPr lang="ja-JP" altLang="en-US" dirty="0"/>
              <a:t>階層で表現される</a:t>
            </a:r>
            <a:endParaRPr lang="en-US" altLang="ja-JP" dirty="0"/>
          </a:p>
          <a:p>
            <a:pPr lvl="1"/>
            <a:endParaRPr lang="ja-JP" altLang="en-US" dirty="0"/>
          </a:p>
        </p:txBody>
      </p:sp>
      <p:sp>
        <p:nvSpPr>
          <p:cNvPr id="17413" name="日付プレースホルダ 2"/>
          <p:cNvSpPr>
            <a:spLocks noGrp="1"/>
          </p:cNvSpPr>
          <p:nvPr>
            <p:ph type="dt" sz="quarter" idx="10"/>
          </p:nvPr>
        </p:nvSpPr>
        <p:spPr>
          <a:noFill/>
        </p:spPr>
        <p:txBody>
          <a:bodyPr/>
          <a:lstStyle/>
          <a:p>
            <a:fld id="{136C1CF0-B9BB-4CF3-9F7A-D4BAD5962C06}" type="datetime1">
              <a:rPr lang="ja-JP" altLang="en-US" smtClean="0">
                <a:ea typeface="ＭＳ Ｐゴシック" charset="-128"/>
              </a:rPr>
              <a:t>2019/6/5</a:t>
            </a:fld>
            <a:endParaRPr lang="en-US" altLang="ja-JP">
              <a:ea typeface="ＭＳ Ｐゴシック" charset="-128"/>
            </a:endParaRPr>
          </a:p>
        </p:txBody>
      </p:sp>
      <p:sp>
        <p:nvSpPr>
          <p:cNvPr id="17415" name="スライド番号プレースホルダ 4"/>
          <p:cNvSpPr>
            <a:spLocks noGrp="1"/>
          </p:cNvSpPr>
          <p:nvPr>
            <p:ph type="sldNum" sz="quarter" idx="12"/>
          </p:nvPr>
        </p:nvSpPr>
        <p:spPr>
          <a:noFill/>
        </p:spPr>
        <p:txBody>
          <a:bodyPr/>
          <a:lstStyle/>
          <a:p>
            <a:fld id="{DAC117C5-D31A-4BD0-83CC-0AD5E31BC846}" type="slidenum">
              <a:rPr lang="en-US" altLang="ja-JP" smtClean="0">
                <a:ea typeface="ＭＳ Ｐゴシック" charset="-128"/>
              </a:rPr>
              <a:pPr/>
              <a:t>26</a:t>
            </a:fld>
            <a:endParaRPr lang="en-US" altLang="ja-JP">
              <a:ea typeface="ＭＳ Ｐゴシック" charset="-128"/>
            </a:endParaRPr>
          </a:p>
        </p:txBody>
      </p:sp>
      <p:sp>
        <p:nvSpPr>
          <p:cNvPr id="17416" name="AutoShape 16"/>
          <p:cNvSpPr>
            <a:spLocks noChangeArrowheads="1"/>
          </p:cNvSpPr>
          <p:nvPr/>
        </p:nvSpPr>
        <p:spPr bwMode="auto">
          <a:xfrm>
            <a:off x="2143125" y="4643438"/>
            <a:ext cx="1500188" cy="862012"/>
          </a:xfrm>
          <a:prstGeom prst="wedgeRoundRectCallout">
            <a:avLst>
              <a:gd name="adj1" fmla="val 70551"/>
              <a:gd name="adj2" fmla="val -60264"/>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ノード</a:t>
            </a:r>
          </a:p>
          <a:p>
            <a:r>
              <a:rPr lang="ja-JP" altLang="en-US" sz="2000"/>
              <a:t>概念を表す</a:t>
            </a:r>
          </a:p>
        </p:txBody>
      </p:sp>
      <p:sp>
        <p:nvSpPr>
          <p:cNvPr id="17417" name="AutoShape 17"/>
          <p:cNvSpPr>
            <a:spLocks noChangeArrowheads="1"/>
          </p:cNvSpPr>
          <p:nvPr/>
        </p:nvSpPr>
        <p:spPr bwMode="auto">
          <a:xfrm>
            <a:off x="5929313" y="3429000"/>
            <a:ext cx="2000250" cy="933450"/>
          </a:xfrm>
          <a:prstGeom prst="wedgeRoundRectCallout">
            <a:avLst>
              <a:gd name="adj1" fmla="val -66644"/>
              <a:gd name="adj2" fmla="val 92884"/>
              <a:gd name="adj3" fmla="val 16667"/>
            </a:avLst>
          </a:prstGeom>
          <a:solidFill>
            <a:srgbClr val="FFFFCC"/>
          </a:solidFill>
          <a:ln w="9525" algn="ctr">
            <a:solidFill>
              <a:schemeClr val="tx1"/>
            </a:solidFill>
            <a:miter lim="800000"/>
            <a:headEnd/>
            <a:tailEnd/>
          </a:ln>
        </p:spPr>
        <p:txBody>
          <a:bodyPr anchor="ctr"/>
          <a:lstStyle/>
          <a:p>
            <a:r>
              <a:rPr lang="en-US" altLang="ja-JP" sz="2800">
                <a:solidFill>
                  <a:srgbClr val="FF0000"/>
                </a:solidFill>
              </a:rPr>
              <a:t>is-a</a:t>
            </a:r>
            <a:r>
              <a:rPr lang="ja-JP" altLang="en-US" sz="2800">
                <a:solidFill>
                  <a:srgbClr val="FF0000"/>
                </a:solidFill>
              </a:rPr>
              <a:t>リンク</a:t>
            </a:r>
          </a:p>
          <a:p>
            <a:r>
              <a:rPr lang="en-US" altLang="ja-JP" sz="2000"/>
              <a:t>is-a</a:t>
            </a:r>
            <a:r>
              <a:rPr lang="ja-JP" altLang="en-US" sz="2000"/>
              <a:t>関係を表す</a:t>
            </a:r>
            <a:endParaRPr lang="ja-JP" altLang="en-US" sz="2800">
              <a:solidFill>
                <a:srgbClr val="FF0000"/>
              </a:solidFill>
            </a:endParaRPr>
          </a:p>
        </p:txBody>
      </p:sp>
      <p:sp>
        <p:nvSpPr>
          <p:cNvPr id="17418" name="AutoShape 16"/>
          <p:cNvSpPr>
            <a:spLocks noChangeArrowheads="1"/>
          </p:cNvSpPr>
          <p:nvPr/>
        </p:nvSpPr>
        <p:spPr bwMode="auto">
          <a:xfrm>
            <a:off x="3786188" y="3567113"/>
            <a:ext cx="1857375" cy="647700"/>
          </a:xfrm>
          <a:prstGeom prst="wedgeRoundRectCallout">
            <a:avLst>
              <a:gd name="adj1" fmla="val -70398"/>
              <a:gd name="adj2" fmla="val 33852"/>
              <a:gd name="adj3" fmla="val 16667"/>
            </a:avLst>
          </a:prstGeom>
          <a:solidFill>
            <a:srgbClr val="FFFFCC"/>
          </a:solidFill>
          <a:ln w="9525" algn="ctr">
            <a:solidFill>
              <a:schemeClr val="tx1"/>
            </a:solidFill>
            <a:miter lim="800000"/>
            <a:headEnd/>
            <a:tailEnd/>
          </a:ln>
        </p:spPr>
        <p:txBody>
          <a:bodyPr anchor="ctr"/>
          <a:lstStyle/>
          <a:p>
            <a:r>
              <a:rPr lang="en-US" altLang="ja-JP" sz="2000">
                <a:solidFill>
                  <a:srgbClr val="FF0000"/>
                </a:solidFill>
              </a:rPr>
              <a:t>Any</a:t>
            </a:r>
            <a:r>
              <a:rPr lang="ja-JP" altLang="en-US"/>
              <a:t>は全概念の上位概念を表す</a:t>
            </a:r>
          </a:p>
        </p:txBody>
      </p:sp>
      <p:sp>
        <p:nvSpPr>
          <p:cNvPr id="11" name="タイトル 1">
            <a:extLst>
              <a:ext uri="{FF2B5EF4-FFF2-40B4-BE49-F238E27FC236}">
                <a16:creationId xmlns:a16="http://schemas.microsoft.com/office/drawing/2014/main" id="{41D9AD1C-A8CC-4168-A255-3312B0A0C96B}"/>
              </a:ext>
            </a:extLst>
          </p:cNvPr>
          <p:cNvSpPr txBox="1">
            <a:spLocks/>
          </p:cNvSpPr>
          <p:nvPr/>
        </p:nvSpPr>
        <p:spPr bwMode="auto">
          <a:xfrm>
            <a:off x="6248401" y="216124"/>
            <a:ext cx="2644079" cy="1460276"/>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4000" kern="0" dirty="0"/>
              <a:t>サンプル：</a:t>
            </a:r>
            <a:endParaRPr lang="en-US" altLang="ja-JP" sz="4000" kern="0" dirty="0"/>
          </a:p>
          <a:p>
            <a:r>
              <a:rPr lang="ja-JP" altLang="en-US" sz="4000" kern="0" dirty="0">
                <a:solidFill>
                  <a:srgbClr val="FF0000"/>
                </a:solidFill>
              </a:rPr>
              <a:t>動物１</a:t>
            </a:r>
            <a:r>
              <a:rPr lang="en-US" altLang="ja-JP" sz="4000" kern="0" dirty="0">
                <a:solidFill>
                  <a:srgbClr val="FF0000"/>
                </a:solidFill>
              </a:rPr>
              <a:t>.</a:t>
            </a:r>
            <a:r>
              <a:rPr lang="en-US" altLang="ja-JP" sz="4000" kern="0" dirty="0" err="1">
                <a:solidFill>
                  <a:srgbClr val="FF0000"/>
                </a:solidFill>
              </a:rPr>
              <a:t>ont</a:t>
            </a:r>
            <a:endParaRPr lang="ja-JP" altLang="en-US" sz="4000" kern="0" dirty="0">
              <a:solidFill>
                <a:srgbClr val="FF0000"/>
              </a:solidFill>
            </a:endParaRPr>
          </a:p>
        </p:txBody>
      </p:sp>
    </p:spTree>
    <p:extLst>
      <p:ext uri="{BB962C8B-B14F-4D97-AF65-F5344CB8AC3E}">
        <p14:creationId xmlns:p14="http://schemas.microsoft.com/office/powerpoint/2010/main" val="2998535604"/>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2"/>
          <p:cNvPicPr>
            <a:picLocks noChangeAspect="1" noChangeArrowheads="1"/>
          </p:cNvPicPr>
          <p:nvPr/>
        </p:nvPicPr>
        <p:blipFill>
          <a:blip r:embed="rId3"/>
          <a:srcRect t="12685" r="8162" b="34203"/>
          <a:stretch>
            <a:fillRect/>
          </a:stretch>
        </p:blipFill>
        <p:spPr bwMode="auto">
          <a:xfrm>
            <a:off x="19050" y="3006725"/>
            <a:ext cx="9072563" cy="3571875"/>
          </a:xfrm>
          <a:prstGeom prst="rect">
            <a:avLst/>
          </a:prstGeom>
          <a:noFill/>
          <a:ln w="9525">
            <a:noFill/>
            <a:miter lim="800000"/>
            <a:headEnd/>
            <a:tailEnd/>
          </a:ln>
        </p:spPr>
      </p:pic>
      <p:sp>
        <p:nvSpPr>
          <p:cNvPr id="18435" name="タイトル 1"/>
          <p:cNvSpPr>
            <a:spLocks noGrp="1"/>
          </p:cNvSpPr>
          <p:nvPr>
            <p:ph type="title"/>
          </p:nvPr>
        </p:nvSpPr>
        <p:spPr/>
        <p:txBody>
          <a:bodyPr/>
          <a:lstStyle/>
          <a:p>
            <a:r>
              <a:rPr lang="ja-JP" altLang="en-US" sz="4000"/>
              <a:t>オントロジーの表現①</a:t>
            </a:r>
          </a:p>
        </p:txBody>
      </p:sp>
      <p:sp>
        <p:nvSpPr>
          <p:cNvPr id="18436" name="コンテンツ プレースホルダ 5"/>
          <p:cNvSpPr>
            <a:spLocks noGrp="1"/>
          </p:cNvSpPr>
          <p:nvPr>
            <p:ph idx="1"/>
          </p:nvPr>
        </p:nvSpPr>
        <p:spPr>
          <a:xfrm>
            <a:off x="142875" y="873125"/>
            <a:ext cx="7772400" cy="1984375"/>
          </a:xfrm>
        </p:spPr>
        <p:txBody>
          <a:bodyPr/>
          <a:lstStyle/>
          <a:p>
            <a:pPr>
              <a:spcBef>
                <a:spcPct val="0"/>
              </a:spcBef>
            </a:pPr>
            <a:r>
              <a:rPr lang="en-US" altLang="ja-JP" dirty="0"/>
              <a:t>is-a</a:t>
            </a:r>
            <a:r>
              <a:rPr lang="ja-JP" altLang="en-US" dirty="0"/>
              <a:t>関係</a:t>
            </a:r>
            <a:endParaRPr lang="en-US" altLang="ja-JP" dirty="0"/>
          </a:p>
          <a:p>
            <a:pPr lvl="1">
              <a:spcBef>
                <a:spcPct val="0"/>
              </a:spcBef>
            </a:pPr>
            <a:r>
              <a:rPr lang="ja-JP" altLang="en-US" dirty="0"/>
              <a:t>概念間の</a:t>
            </a:r>
            <a:r>
              <a:rPr lang="ja-JP" altLang="en-US" dirty="0">
                <a:solidFill>
                  <a:srgbClr val="FF0000"/>
                </a:solidFill>
              </a:rPr>
              <a:t>一般</a:t>
            </a:r>
            <a:r>
              <a:rPr lang="en-US" altLang="ja-JP" dirty="0">
                <a:solidFill>
                  <a:srgbClr val="FF0000"/>
                </a:solidFill>
              </a:rPr>
              <a:t>-</a:t>
            </a:r>
            <a:r>
              <a:rPr lang="ja-JP" altLang="en-US" dirty="0">
                <a:solidFill>
                  <a:srgbClr val="FF0000"/>
                </a:solidFill>
              </a:rPr>
              <a:t>特殊関係</a:t>
            </a:r>
            <a:r>
              <a:rPr lang="ja-JP" altLang="en-US" dirty="0"/>
              <a:t>を表す</a:t>
            </a:r>
            <a:endParaRPr lang="en-US" altLang="ja-JP" dirty="0"/>
          </a:p>
          <a:p>
            <a:pPr lvl="2">
              <a:spcBef>
                <a:spcPct val="0"/>
              </a:spcBef>
            </a:pPr>
            <a:r>
              <a:rPr lang="ja-JP" altLang="en-US" dirty="0"/>
              <a:t>動物　</a:t>
            </a:r>
            <a:r>
              <a:rPr lang="en-US" altLang="ja-JP" i="1" dirty="0">
                <a:solidFill>
                  <a:srgbClr val="FF0000"/>
                </a:solidFill>
              </a:rPr>
              <a:t>is-a</a:t>
            </a:r>
            <a:r>
              <a:rPr lang="ja-JP" altLang="en-US" dirty="0"/>
              <a:t>　生物　（動物は生物</a:t>
            </a:r>
            <a:r>
              <a:rPr lang="ja-JP" altLang="en-US" i="1" dirty="0">
                <a:solidFill>
                  <a:srgbClr val="FF0000"/>
                </a:solidFill>
              </a:rPr>
              <a:t>である</a:t>
            </a:r>
            <a:r>
              <a:rPr lang="ja-JP" altLang="en-US" dirty="0"/>
              <a:t>）</a:t>
            </a:r>
            <a:endParaRPr lang="en-US" altLang="ja-JP" dirty="0"/>
          </a:p>
          <a:p>
            <a:pPr lvl="2">
              <a:spcBef>
                <a:spcPct val="0"/>
              </a:spcBef>
              <a:buFont typeface="Wingdings" pitchFamily="2" charset="2"/>
              <a:buNone/>
            </a:pPr>
            <a:r>
              <a:rPr lang="ja-JP" altLang="en-US" dirty="0"/>
              <a:t>　→動物は，生物を</a:t>
            </a:r>
            <a:r>
              <a:rPr lang="ja-JP" altLang="en-US" b="1" i="1" u="sng" dirty="0">
                <a:solidFill>
                  <a:srgbClr val="008000"/>
                </a:solidFill>
              </a:rPr>
              <a:t>特殊化した概念</a:t>
            </a:r>
            <a:r>
              <a:rPr lang="ja-JP" altLang="en-US" dirty="0"/>
              <a:t>（</a:t>
            </a:r>
            <a:r>
              <a:rPr lang="ja-JP" altLang="en-US" dirty="0">
                <a:solidFill>
                  <a:srgbClr val="FF0000"/>
                </a:solidFill>
              </a:rPr>
              <a:t>下位概念</a:t>
            </a:r>
            <a:r>
              <a:rPr lang="ja-JP" altLang="en-US" dirty="0"/>
              <a:t>）</a:t>
            </a:r>
            <a:endParaRPr lang="en-US" altLang="ja-JP" dirty="0"/>
          </a:p>
          <a:p>
            <a:pPr lvl="2">
              <a:spcBef>
                <a:spcPct val="0"/>
              </a:spcBef>
              <a:buFont typeface="Wingdings" pitchFamily="2" charset="2"/>
              <a:buNone/>
            </a:pPr>
            <a:r>
              <a:rPr lang="ja-JP" altLang="en-US" dirty="0"/>
              <a:t>　→生物は，動物を</a:t>
            </a:r>
            <a:r>
              <a:rPr lang="ja-JP" altLang="en-US" b="1" i="1" u="sng" dirty="0">
                <a:solidFill>
                  <a:srgbClr val="008000"/>
                </a:solidFill>
              </a:rPr>
              <a:t>一般化した概念</a:t>
            </a:r>
            <a:r>
              <a:rPr lang="ja-JP" altLang="en-US" dirty="0"/>
              <a:t>（</a:t>
            </a:r>
            <a:r>
              <a:rPr lang="ja-JP" altLang="en-US" dirty="0">
                <a:solidFill>
                  <a:srgbClr val="FF0000"/>
                </a:solidFill>
              </a:rPr>
              <a:t>上位概念</a:t>
            </a:r>
            <a:r>
              <a:rPr lang="ja-JP" altLang="en-US" dirty="0"/>
              <a:t>）</a:t>
            </a:r>
            <a:endParaRPr lang="en-US" altLang="ja-JP" dirty="0"/>
          </a:p>
          <a:p>
            <a:pPr lvl="1">
              <a:spcBef>
                <a:spcPct val="0"/>
              </a:spcBef>
            </a:pPr>
            <a:endParaRPr lang="ja-JP" altLang="en-US" dirty="0"/>
          </a:p>
        </p:txBody>
      </p:sp>
      <p:sp>
        <p:nvSpPr>
          <p:cNvPr id="18437" name="日付プレースホルダ 2"/>
          <p:cNvSpPr>
            <a:spLocks noGrp="1"/>
          </p:cNvSpPr>
          <p:nvPr>
            <p:ph type="dt" sz="quarter" idx="10"/>
          </p:nvPr>
        </p:nvSpPr>
        <p:spPr>
          <a:noFill/>
        </p:spPr>
        <p:txBody>
          <a:bodyPr/>
          <a:lstStyle/>
          <a:p>
            <a:fld id="{432BC420-B875-4B6E-ACD8-F39F681A1627}" type="datetime1">
              <a:rPr lang="ja-JP" altLang="en-US" smtClean="0">
                <a:ea typeface="ＭＳ Ｐゴシック" charset="-128"/>
              </a:rPr>
              <a:t>2019/6/5</a:t>
            </a:fld>
            <a:endParaRPr lang="en-US" altLang="ja-JP">
              <a:ea typeface="ＭＳ Ｐゴシック" charset="-128"/>
            </a:endParaRPr>
          </a:p>
        </p:txBody>
      </p:sp>
      <p:sp>
        <p:nvSpPr>
          <p:cNvPr id="18439" name="スライド番号プレースホルダ 4"/>
          <p:cNvSpPr>
            <a:spLocks noGrp="1"/>
          </p:cNvSpPr>
          <p:nvPr>
            <p:ph type="sldNum" sz="quarter" idx="12"/>
          </p:nvPr>
        </p:nvSpPr>
        <p:spPr>
          <a:noFill/>
        </p:spPr>
        <p:txBody>
          <a:bodyPr/>
          <a:lstStyle/>
          <a:p>
            <a:fld id="{0EA03E1F-B2B9-41B0-BCA1-3743D0BC8684}" type="slidenum">
              <a:rPr lang="en-US" altLang="ja-JP" smtClean="0">
                <a:ea typeface="ＭＳ Ｐゴシック" charset="-128"/>
              </a:rPr>
              <a:pPr/>
              <a:t>27</a:t>
            </a:fld>
            <a:endParaRPr lang="en-US" altLang="ja-JP">
              <a:ea typeface="ＭＳ Ｐゴシック" charset="-128"/>
            </a:endParaRPr>
          </a:p>
        </p:txBody>
      </p:sp>
      <p:sp>
        <p:nvSpPr>
          <p:cNvPr id="18440" name="AutoShape 16"/>
          <p:cNvSpPr>
            <a:spLocks noChangeArrowheads="1"/>
          </p:cNvSpPr>
          <p:nvPr/>
        </p:nvSpPr>
        <p:spPr bwMode="auto">
          <a:xfrm>
            <a:off x="1643063" y="4572000"/>
            <a:ext cx="1714500" cy="571500"/>
          </a:xfrm>
          <a:prstGeom prst="wedgeRoundRectCallout">
            <a:avLst>
              <a:gd name="adj1" fmla="val 70551"/>
              <a:gd name="adj2" fmla="val -60264"/>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上位概念</a:t>
            </a:r>
            <a:endParaRPr lang="ja-JP" altLang="en-US" sz="2000"/>
          </a:p>
        </p:txBody>
      </p:sp>
      <p:sp>
        <p:nvSpPr>
          <p:cNvPr id="18441" name="AutoShape 17"/>
          <p:cNvSpPr>
            <a:spLocks noChangeArrowheads="1"/>
          </p:cNvSpPr>
          <p:nvPr/>
        </p:nvSpPr>
        <p:spPr bwMode="auto">
          <a:xfrm>
            <a:off x="5500688" y="3357563"/>
            <a:ext cx="2786062" cy="933450"/>
          </a:xfrm>
          <a:prstGeom prst="wedgeRoundRectCallout">
            <a:avLst>
              <a:gd name="adj1" fmla="val -31787"/>
              <a:gd name="adj2" fmla="val 100991"/>
              <a:gd name="adj3" fmla="val 16667"/>
            </a:avLst>
          </a:prstGeom>
          <a:solidFill>
            <a:srgbClr val="FFFFCC"/>
          </a:solidFill>
          <a:ln w="9525" algn="ctr">
            <a:solidFill>
              <a:schemeClr val="tx1"/>
            </a:solidFill>
            <a:miter lim="800000"/>
            <a:headEnd/>
            <a:tailEnd/>
          </a:ln>
        </p:spPr>
        <p:txBody>
          <a:bodyPr anchor="ctr"/>
          <a:lstStyle/>
          <a:p>
            <a:r>
              <a:rPr lang="ja-JP" altLang="en-US" sz="2000"/>
              <a:t>ノードをクリックすると</a:t>
            </a:r>
            <a:endParaRPr lang="en-US" altLang="ja-JP" sz="2000"/>
          </a:p>
          <a:p>
            <a:r>
              <a:rPr lang="ja-JP" altLang="en-US" sz="2000"/>
              <a:t>上位概念</a:t>
            </a:r>
            <a:r>
              <a:rPr lang="en-US" altLang="ja-JP" sz="2000"/>
              <a:t>/</a:t>
            </a:r>
            <a:r>
              <a:rPr lang="ja-JP" altLang="en-US" sz="2000"/>
              <a:t>下位概念がハイライトされる</a:t>
            </a:r>
            <a:endParaRPr lang="ja-JP" altLang="en-US" sz="2800">
              <a:solidFill>
                <a:srgbClr val="FF0000"/>
              </a:solidFill>
            </a:endParaRPr>
          </a:p>
        </p:txBody>
      </p:sp>
      <p:sp>
        <p:nvSpPr>
          <p:cNvPr id="10" name="Rectangle 6"/>
          <p:cNvSpPr>
            <a:spLocks noChangeArrowheads="1"/>
          </p:cNvSpPr>
          <p:nvPr/>
        </p:nvSpPr>
        <p:spPr bwMode="auto">
          <a:xfrm>
            <a:off x="5643563" y="903288"/>
            <a:ext cx="3500437" cy="954087"/>
          </a:xfrm>
          <a:prstGeom prst="rect">
            <a:avLst/>
          </a:prstGeom>
          <a:solidFill>
            <a:srgbClr val="FFFFCC"/>
          </a:solidFill>
          <a:ln w="9525">
            <a:solidFill>
              <a:schemeClr val="tx1"/>
            </a:solidFill>
            <a:miter lim="800000"/>
            <a:headEnd/>
            <a:tailEnd/>
          </a:ln>
        </p:spPr>
        <p:txBody>
          <a:bodyPr anchor="ctr">
            <a:spAutoFit/>
          </a:bodyPr>
          <a:lstStyle/>
          <a:p>
            <a:r>
              <a:rPr lang="ja-JP" altLang="en-US" sz="2800"/>
              <a:t>「</a:t>
            </a:r>
            <a:r>
              <a:rPr lang="ja-JP" altLang="en-US" sz="2800">
                <a:solidFill>
                  <a:srgbClr val="FF0000"/>
                </a:solidFill>
              </a:rPr>
              <a:t>動物１</a:t>
            </a:r>
            <a:r>
              <a:rPr lang="en-US" altLang="ja-JP" sz="2800">
                <a:solidFill>
                  <a:srgbClr val="FF0000"/>
                </a:solidFill>
              </a:rPr>
              <a:t>.ont </a:t>
            </a:r>
            <a:r>
              <a:rPr lang="ja-JP" altLang="en-US" sz="2800"/>
              <a:t>」を開いて</a:t>
            </a:r>
            <a:r>
              <a:rPr lang="en-US" altLang="ja-JP" sz="2800"/>
              <a:t>is-a</a:t>
            </a:r>
            <a:r>
              <a:rPr lang="ja-JP" altLang="en-US" sz="2800"/>
              <a:t>関係を確認する</a:t>
            </a:r>
          </a:p>
        </p:txBody>
      </p:sp>
      <p:sp>
        <p:nvSpPr>
          <p:cNvPr id="18443" name="AutoShape 16"/>
          <p:cNvSpPr>
            <a:spLocks noChangeArrowheads="1"/>
          </p:cNvSpPr>
          <p:nvPr/>
        </p:nvSpPr>
        <p:spPr bwMode="auto">
          <a:xfrm>
            <a:off x="5715000" y="6143625"/>
            <a:ext cx="1714500" cy="571500"/>
          </a:xfrm>
          <a:prstGeom prst="wedgeRoundRectCallout">
            <a:avLst>
              <a:gd name="adj1" fmla="val 50319"/>
              <a:gd name="adj2" fmla="val -97782"/>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66FF"/>
                </a:solidFill>
              </a:rPr>
              <a:t>下位概念</a:t>
            </a:r>
            <a:endParaRPr lang="ja-JP" altLang="en-US" sz="2000">
              <a:solidFill>
                <a:srgbClr val="0066FF"/>
              </a:solidFill>
            </a:endParaRPr>
          </a:p>
        </p:txBody>
      </p:sp>
      <p:sp>
        <p:nvSpPr>
          <p:cNvPr id="14" name="円/楕円 13"/>
          <p:cNvSpPr/>
          <p:nvPr/>
        </p:nvSpPr>
        <p:spPr>
          <a:xfrm rot="933130">
            <a:off x="2830513" y="3698875"/>
            <a:ext cx="2576512" cy="104616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円/楕円 14"/>
          <p:cNvSpPr/>
          <p:nvPr/>
        </p:nvSpPr>
        <p:spPr>
          <a:xfrm rot="6104400">
            <a:off x="6873082" y="4987131"/>
            <a:ext cx="2324100" cy="1046163"/>
          </a:xfrm>
          <a:prstGeom prst="ellipse">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5530483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スライド番号プレースホルダ 5"/>
          <p:cNvSpPr>
            <a:spLocks noGrp="1"/>
          </p:cNvSpPr>
          <p:nvPr>
            <p:ph type="sldNum" sz="quarter" idx="12"/>
          </p:nvPr>
        </p:nvSpPr>
        <p:spPr>
          <a:noFill/>
        </p:spPr>
        <p:txBody>
          <a:bodyPr/>
          <a:lstStyle/>
          <a:p>
            <a:fld id="{D09513C3-426B-4266-8C98-4749FEC1AF8A}" type="slidenum">
              <a:rPr lang="en-US" altLang="ja-JP" smtClean="0"/>
              <a:pPr/>
              <a:t>28</a:t>
            </a:fld>
            <a:endParaRPr lang="en-US" altLang="ja-JP"/>
          </a:p>
        </p:txBody>
      </p:sp>
      <p:sp>
        <p:nvSpPr>
          <p:cNvPr id="67587" name="Rectangle 2"/>
          <p:cNvSpPr>
            <a:spLocks noGrp="1" noChangeArrowheads="1"/>
          </p:cNvSpPr>
          <p:nvPr>
            <p:ph type="title"/>
          </p:nvPr>
        </p:nvSpPr>
        <p:spPr>
          <a:xfrm>
            <a:off x="142844" y="146050"/>
            <a:ext cx="6157944" cy="762000"/>
          </a:xfrm>
        </p:spPr>
        <p:txBody>
          <a:bodyPr/>
          <a:lstStyle/>
          <a:p>
            <a:r>
              <a:rPr lang="ja-JP" altLang="en-US" sz="2800" dirty="0">
                <a:solidFill>
                  <a:srgbClr val="0066FF"/>
                </a:solidFill>
              </a:rPr>
              <a:t>補足説明：</a:t>
            </a:r>
            <a:br>
              <a:rPr lang="en-US" altLang="ja-JP" sz="3200" dirty="0"/>
            </a:br>
            <a:r>
              <a:rPr lang="ja-JP" altLang="en-US" sz="3200" dirty="0"/>
              <a:t>　</a:t>
            </a:r>
            <a:r>
              <a:rPr lang="en-US" altLang="ja-JP" sz="3200" dirty="0"/>
              <a:t>is-a</a:t>
            </a:r>
            <a:r>
              <a:rPr lang="ja-JP" altLang="en-US" sz="3200" dirty="0"/>
              <a:t>関係を用いた階層化の意味</a:t>
            </a:r>
          </a:p>
        </p:txBody>
      </p:sp>
      <p:sp>
        <p:nvSpPr>
          <p:cNvPr id="41988" name="Rectangle 3"/>
          <p:cNvSpPr>
            <a:spLocks noGrp="1" noChangeArrowheads="1"/>
          </p:cNvSpPr>
          <p:nvPr>
            <p:ph type="body" idx="1"/>
          </p:nvPr>
        </p:nvSpPr>
        <p:spPr>
          <a:xfrm>
            <a:off x="323850" y="1052513"/>
            <a:ext cx="8496300" cy="3671887"/>
          </a:xfrm>
        </p:spPr>
        <p:txBody>
          <a:bodyPr/>
          <a:lstStyle/>
          <a:p>
            <a:pPr>
              <a:lnSpc>
                <a:spcPct val="90000"/>
              </a:lnSpc>
              <a:defRPr/>
            </a:pPr>
            <a:r>
              <a:rPr lang="ja-JP" altLang="en-US" sz="2400" dirty="0"/>
              <a:t>上位</a:t>
            </a:r>
            <a:r>
              <a:rPr lang="en-US" altLang="ja-JP" sz="2400" dirty="0"/>
              <a:t>-</a:t>
            </a:r>
            <a:r>
              <a:rPr lang="ja-JP" altLang="en-US" sz="2400" dirty="0"/>
              <a:t>下位（</a:t>
            </a:r>
            <a:r>
              <a:rPr lang="en-US" altLang="ja-JP" sz="2400" dirty="0"/>
              <a:t>is-a</a:t>
            </a:r>
            <a:r>
              <a:rPr lang="ja-JP" altLang="en-US" sz="2400" dirty="0"/>
              <a:t>）関係（</a:t>
            </a:r>
            <a:r>
              <a:rPr lang="en-US" altLang="ja-JP" sz="2400" dirty="0"/>
              <a:t>sub-class-of</a:t>
            </a:r>
            <a:r>
              <a:rPr lang="ja-JP" altLang="en-US" sz="2400" dirty="0" err="1"/>
              <a:t>，</a:t>
            </a:r>
            <a:r>
              <a:rPr lang="en-US" altLang="ja-JP" sz="2400" dirty="0"/>
              <a:t>a-kind-of</a:t>
            </a:r>
            <a:r>
              <a:rPr lang="ja-JP" altLang="en-US" sz="2400" dirty="0"/>
              <a:t>関係）</a:t>
            </a:r>
          </a:p>
          <a:p>
            <a:pPr lvl="1">
              <a:lnSpc>
                <a:spcPct val="90000"/>
              </a:lnSpc>
              <a:defRPr/>
            </a:pPr>
            <a:r>
              <a:rPr lang="ja-JP" altLang="en-US" sz="2000" b="1" dirty="0">
                <a:solidFill>
                  <a:schemeClr val="hlink"/>
                </a:solidFill>
              </a:rPr>
              <a:t>「下位概念（クラス）は上位概念（クラス）の一種である」</a:t>
            </a:r>
            <a:r>
              <a:rPr lang="ja-JP" altLang="en-US" sz="2000" dirty="0"/>
              <a:t>ことを表す．</a:t>
            </a:r>
          </a:p>
          <a:p>
            <a:pPr lvl="2">
              <a:lnSpc>
                <a:spcPct val="90000"/>
              </a:lnSpc>
              <a:defRPr/>
            </a:pPr>
            <a:r>
              <a:rPr lang="ja-JP" altLang="en-US" sz="1800" dirty="0">
                <a:latin typeface="+mn-ea"/>
              </a:rPr>
              <a:t>例）自転車 </a:t>
            </a:r>
            <a:r>
              <a:rPr lang="en-US" altLang="ja-JP" sz="1800" b="1" i="1" dirty="0">
                <a:latin typeface="+mn-ea"/>
              </a:rPr>
              <a:t>is-a </a:t>
            </a:r>
            <a:r>
              <a:rPr lang="ja-JP" altLang="en-US" sz="1800" dirty="0">
                <a:latin typeface="+mn-ea"/>
              </a:rPr>
              <a:t>二輪車，</a:t>
            </a:r>
            <a:r>
              <a:rPr lang="ja-JP" altLang="en-US" sz="1800" dirty="0">
                <a:solidFill>
                  <a:srgbClr val="0066FF"/>
                </a:solidFill>
                <a:latin typeface="+mn-ea"/>
              </a:rPr>
              <a:t>人間 </a:t>
            </a:r>
            <a:r>
              <a:rPr lang="en-US" altLang="ja-JP" sz="1800" b="1" i="1" dirty="0">
                <a:solidFill>
                  <a:srgbClr val="0066FF"/>
                </a:solidFill>
                <a:latin typeface="+mn-ea"/>
              </a:rPr>
              <a:t>is-a</a:t>
            </a:r>
            <a:r>
              <a:rPr lang="en-US" altLang="ja-JP" sz="1800" dirty="0">
                <a:solidFill>
                  <a:srgbClr val="0066FF"/>
                </a:solidFill>
                <a:latin typeface="+mn-ea"/>
              </a:rPr>
              <a:t> </a:t>
            </a:r>
            <a:r>
              <a:rPr lang="ja-JP" altLang="en-US" sz="1800" dirty="0">
                <a:solidFill>
                  <a:srgbClr val="0066FF"/>
                </a:solidFill>
                <a:latin typeface="+mn-ea"/>
              </a:rPr>
              <a:t>ほ乳類</a:t>
            </a:r>
          </a:p>
          <a:p>
            <a:pPr lvl="1">
              <a:lnSpc>
                <a:spcPct val="90000"/>
              </a:lnSpc>
              <a:defRPr/>
            </a:pPr>
            <a:r>
              <a:rPr lang="ja-JP" altLang="en-US" sz="2000" dirty="0"/>
              <a:t>下位概念のインスタンス集合は上位概念のインスタンス集合の部分集合となる．</a:t>
            </a:r>
          </a:p>
          <a:p>
            <a:pPr lvl="2">
              <a:lnSpc>
                <a:spcPct val="90000"/>
              </a:lnSpc>
              <a:defRPr/>
            </a:pPr>
            <a:r>
              <a:rPr lang="ja-JP" altLang="en-US" sz="1800" dirty="0"/>
              <a:t>例）</a:t>
            </a:r>
            <a:r>
              <a:rPr lang="ja-JP" altLang="en-US" sz="1800" dirty="0">
                <a:solidFill>
                  <a:srgbClr val="0066FF"/>
                </a:solidFill>
              </a:rPr>
              <a:t>全ての人間</a:t>
            </a:r>
            <a:r>
              <a:rPr lang="ja-JP" altLang="en-US" sz="1800" dirty="0"/>
              <a:t>（のインスタンス）</a:t>
            </a:r>
            <a:r>
              <a:rPr lang="ja-JP" altLang="en-US" sz="1800" dirty="0">
                <a:solidFill>
                  <a:srgbClr val="0066FF"/>
                </a:solidFill>
              </a:rPr>
              <a:t>は，ほ乳類</a:t>
            </a:r>
            <a:r>
              <a:rPr lang="ja-JP" altLang="en-US" sz="1800" dirty="0"/>
              <a:t>（のインスタンス）</a:t>
            </a:r>
            <a:r>
              <a:rPr lang="ja-JP" altLang="en-US" sz="1800" dirty="0">
                <a:solidFill>
                  <a:srgbClr val="0066FF"/>
                </a:solidFill>
              </a:rPr>
              <a:t>である．</a:t>
            </a:r>
          </a:p>
          <a:p>
            <a:pPr lvl="1">
              <a:lnSpc>
                <a:spcPct val="90000"/>
              </a:lnSpc>
              <a:defRPr/>
            </a:pPr>
            <a:r>
              <a:rPr lang="ja-JP" altLang="en-US" sz="2000" dirty="0"/>
              <a:t>上位概念の性質は，下位概念に継承される．</a:t>
            </a:r>
            <a:r>
              <a:rPr lang="ja-JP" altLang="en-US" sz="2000" b="1" dirty="0">
                <a:solidFill>
                  <a:schemeClr val="hlink"/>
                </a:solidFill>
              </a:rPr>
              <a:t>＜性質の継承＞</a:t>
            </a:r>
            <a:r>
              <a:rPr lang="ja-JP" altLang="en-US" sz="2000" dirty="0"/>
              <a:t> </a:t>
            </a:r>
          </a:p>
          <a:p>
            <a:pPr>
              <a:lnSpc>
                <a:spcPct val="90000"/>
              </a:lnSpc>
              <a:defRPr/>
            </a:pPr>
            <a:r>
              <a:rPr lang="en-US" altLang="ja-JP" sz="2400" dirty="0"/>
              <a:t>is-a</a:t>
            </a:r>
            <a:r>
              <a:rPr lang="ja-JP" altLang="en-US" sz="2400" dirty="0"/>
              <a:t>関係に基づく階層</a:t>
            </a:r>
          </a:p>
          <a:p>
            <a:pPr lvl="1">
              <a:lnSpc>
                <a:spcPct val="90000"/>
              </a:lnSpc>
              <a:defRPr/>
            </a:pPr>
            <a:r>
              <a:rPr lang="ja-JP" altLang="en-US" sz="2000" b="1" dirty="0">
                <a:solidFill>
                  <a:schemeClr val="hlink"/>
                </a:solidFill>
              </a:rPr>
              <a:t>「世界にあるものはどのように分類されるか」</a:t>
            </a:r>
            <a:r>
              <a:rPr lang="ja-JP" altLang="en-US" sz="2000" dirty="0"/>
              <a:t>を表し，オントロジーの主要な構成要素となる．</a:t>
            </a:r>
          </a:p>
        </p:txBody>
      </p:sp>
      <p:sp>
        <p:nvSpPr>
          <p:cNvPr id="67589" name="Oval 54"/>
          <p:cNvSpPr>
            <a:spLocks noChangeArrowheads="1"/>
          </p:cNvSpPr>
          <p:nvPr/>
        </p:nvSpPr>
        <p:spPr bwMode="auto">
          <a:xfrm>
            <a:off x="5470525" y="4425950"/>
            <a:ext cx="3573463" cy="1658938"/>
          </a:xfrm>
          <a:prstGeom prst="ellipse">
            <a:avLst/>
          </a:prstGeom>
          <a:solidFill>
            <a:srgbClr val="CCFFFF"/>
          </a:solidFill>
          <a:ln w="19050">
            <a:solidFill>
              <a:schemeClr val="folHlink"/>
            </a:solidFill>
            <a:round/>
            <a:headEnd/>
            <a:tailEnd/>
          </a:ln>
        </p:spPr>
        <p:txBody>
          <a:bodyPr lIns="74295" tIns="8890" rIns="74295" bIns="8890"/>
          <a:lstStyle/>
          <a:p>
            <a:endParaRPr lang="ja-JP" altLang="en-US"/>
          </a:p>
        </p:txBody>
      </p:sp>
      <p:sp>
        <p:nvSpPr>
          <p:cNvPr id="67590" name="Oval 55"/>
          <p:cNvSpPr>
            <a:spLocks noChangeArrowheads="1"/>
          </p:cNvSpPr>
          <p:nvPr/>
        </p:nvSpPr>
        <p:spPr bwMode="auto">
          <a:xfrm>
            <a:off x="5888038" y="4979988"/>
            <a:ext cx="968375" cy="709612"/>
          </a:xfrm>
          <a:prstGeom prst="ellipse">
            <a:avLst/>
          </a:prstGeom>
          <a:solidFill>
            <a:srgbClr val="CCFF99"/>
          </a:solidFill>
          <a:ln w="19050">
            <a:solidFill>
              <a:srgbClr val="009900"/>
            </a:solidFill>
            <a:round/>
            <a:headEnd/>
            <a:tailEnd/>
          </a:ln>
        </p:spPr>
        <p:txBody>
          <a:bodyPr lIns="74295" tIns="8890" rIns="74295" bIns="8890"/>
          <a:lstStyle/>
          <a:p>
            <a:endParaRPr lang="ja-JP" altLang="en-US"/>
          </a:p>
        </p:txBody>
      </p:sp>
      <p:sp>
        <p:nvSpPr>
          <p:cNvPr id="67591" name="Text Box 56"/>
          <p:cNvSpPr txBox="1">
            <a:spLocks noChangeArrowheads="1"/>
          </p:cNvSpPr>
          <p:nvPr/>
        </p:nvSpPr>
        <p:spPr bwMode="auto">
          <a:xfrm>
            <a:off x="6384925" y="4106863"/>
            <a:ext cx="1835150" cy="292100"/>
          </a:xfrm>
          <a:prstGeom prst="rect">
            <a:avLst/>
          </a:prstGeom>
          <a:noFill/>
          <a:ln w="9525">
            <a:noFill/>
            <a:miter lim="800000"/>
            <a:headEnd/>
            <a:tailEnd/>
          </a:ln>
        </p:spPr>
        <p:txBody>
          <a:bodyPr lIns="74295" tIns="8890" rIns="74295" bIns="8890"/>
          <a:lstStyle/>
          <a:p>
            <a:pPr algn="just"/>
            <a:r>
              <a:rPr lang="ja-JP" altLang="en-US" sz="2000">
                <a:latin typeface="Century" pitchFamily="18" charset="0"/>
                <a:ea typeface="ＭＳ 明朝" pitchFamily="17" charset="-128"/>
              </a:rPr>
              <a:t>二輪車クラス　</a:t>
            </a:r>
            <a:endParaRPr lang="ja-JP" altLang="en-US" sz="2000"/>
          </a:p>
        </p:txBody>
      </p:sp>
      <p:sp>
        <p:nvSpPr>
          <p:cNvPr id="67592" name="Text Box 57"/>
          <p:cNvSpPr txBox="1">
            <a:spLocks noChangeArrowheads="1"/>
          </p:cNvSpPr>
          <p:nvPr/>
        </p:nvSpPr>
        <p:spPr bwMode="auto">
          <a:xfrm>
            <a:off x="7083425" y="4768850"/>
            <a:ext cx="1960563" cy="319088"/>
          </a:xfrm>
          <a:prstGeom prst="rect">
            <a:avLst/>
          </a:prstGeom>
          <a:noFill/>
          <a:ln w="9525">
            <a:noFill/>
            <a:miter lim="800000"/>
            <a:headEnd/>
            <a:tailEnd/>
          </a:ln>
        </p:spPr>
        <p:txBody>
          <a:bodyPr lIns="74295" tIns="8890" rIns="74295" bIns="8890"/>
          <a:lstStyle/>
          <a:p>
            <a:pPr algn="just"/>
            <a:r>
              <a:rPr lang="ja-JP" altLang="en-US" sz="1600">
                <a:latin typeface="Century" pitchFamily="18" charset="0"/>
                <a:ea typeface="ＭＳ 明朝" pitchFamily="17" charset="-128"/>
              </a:rPr>
              <a:t>自動二輪車クラス</a:t>
            </a:r>
            <a:endParaRPr lang="ja-JP" altLang="en-US" sz="1600"/>
          </a:p>
        </p:txBody>
      </p:sp>
      <p:sp>
        <p:nvSpPr>
          <p:cNvPr id="67593" name="AutoShape 58"/>
          <p:cNvSpPr>
            <a:spLocks noChangeArrowheads="1"/>
          </p:cNvSpPr>
          <p:nvPr/>
        </p:nvSpPr>
        <p:spPr bwMode="auto">
          <a:xfrm>
            <a:off x="6186488" y="5187950"/>
            <a:ext cx="117475" cy="125413"/>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594" name="AutoShape 59"/>
          <p:cNvSpPr>
            <a:spLocks noChangeArrowheads="1"/>
          </p:cNvSpPr>
          <p:nvPr/>
        </p:nvSpPr>
        <p:spPr bwMode="auto">
          <a:xfrm>
            <a:off x="6321425" y="5451475"/>
            <a:ext cx="114300" cy="123825"/>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595" name="AutoShape 60"/>
          <p:cNvSpPr>
            <a:spLocks noChangeArrowheads="1"/>
          </p:cNvSpPr>
          <p:nvPr/>
        </p:nvSpPr>
        <p:spPr bwMode="auto">
          <a:xfrm>
            <a:off x="6553200" y="5184775"/>
            <a:ext cx="112713" cy="125413"/>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596" name="Oval 61"/>
          <p:cNvSpPr>
            <a:spLocks noChangeArrowheads="1"/>
          </p:cNvSpPr>
          <p:nvPr/>
        </p:nvSpPr>
        <p:spPr bwMode="auto">
          <a:xfrm>
            <a:off x="7278688" y="4997450"/>
            <a:ext cx="966787" cy="706438"/>
          </a:xfrm>
          <a:prstGeom prst="ellipse">
            <a:avLst/>
          </a:prstGeom>
          <a:solidFill>
            <a:srgbClr val="FFCCFF"/>
          </a:solidFill>
          <a:ln w="19050">
            <a:solidFill>
              <a:schemeClr val="hlink"/>
            </a:solidFill>
            <a:round/>
            <a:headEnd/>
            <a:tailEnd/>
          </a:ln>
        </p:spPr>
        <p:txBody>
          <a:bodyPr lIns="74295" tIns="8890" rIns="74295" bIns="8890"/>
          <a:lstStyle/>
          <a:p>
            <a:endParaRPr lang="ja-JP" altLang="en-US"/>
          </a:p>
        </p:txBody>
      </p:sp>
      <p:sp>
        <p:nvSpPr>
          <p:cNvPr id="67597" name="AutoShape 62"/>
          <p:cNvSpPr>
            <a:spLocks noChangeArrowheads="1"/>
          </p:cNvSpPr>
          <p:nvPr/>
        </p:nvSpPr>
        <p:spPr bwMode="auto">
          <a:xfrm>
            <a:off x="7518400" y="5205413"/>
            <a:ext cx="115888" cy="123825"/>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598" name="AutoShape 63"/>
          <p:cNvSpPr>
            <a:spLocks noChangeArrowheads="1"/>
          </p:cNvSpPr>
          <p:nvPr/>
        </p:nvSpPr>
        <p:spPr bwMode="auto">
          <a:xfrm>
            <a:off x="7707313" y="5440363"/>
            <a:ext cx="112712" cy="125412"/>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599" name="AutoShape 64"/>
          <p:cNvSpPr>
            <a:spLocks noChangeArrowheads="1"/>
          </p:cNvSpPr>
          <p:nvPr/>
        </p:nvSpPr>
        <p:spPr bwMode="auto">
          <a:xfrm>
            <a:off x="7900988" y="5202238"/>
            <a:ext cx="112712" cy="123825"/>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600" name="AutoShape 65"/>
          <p:cNvSpPr>
            <a:spLocks noChangeArrowheads="1"/>
          </p:cNvSpPr>
          <p:nvPr/>
        </p:nvSpPr>
        <p:spPr bwMode="auto">
          <a:xfrm>
            <a:off x="6818313" y="5565775"/>
            <a:ext cx="114300" cy="123825"/>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601" name="AutoShape 66"/>
          <p:cNvSpPr>
            <a:spLocks noChangeArrowheads="1"/>
          </p:cNvSpPr>
          <p:nvPr/>
        </p:nvSpPr>
        <p:spPr bwMode="auto">
          <a:xfrm>
            <a:off x="7005638" y="5800725"/>
            <a:ext cx="114300" cy="125413"/>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602" name="AutoShape 67"/>
          <p:cNvSpPr>
            <a:spLocks noChangeArrowheads="1"/>
          </p:cNvSpPr>
          <p:nvPr/>
        </p:nvSpPr>
        <p:spPr bwMode="auto">
          <a:xfrm>
            <a:off x="7200900" y="5561013"/>
            <a:ext cx="112713" cy="125412"/>
          </a:xfrm>
          <a:prstGeom prst="roundRect">
            <a:avLst>
              <a:gd name="adj" fmla="val 16667"/>
            </a:avLst>
          </a:prstGeom>
          <a:solidFill>
            <a:srgbClr val="009900"/>
          </a:solidFill>
          <a:ln w="9525">
            <a:solidFill>
              <a:srgbClr val="000000"/>
            </a:solidFill>
            <a:round/>
            <a:headEnd/>
            <a:tailEnd/>
          </a:ln>
        </p:spPr>
        <p:txBody>
          <a:bodyPr lIns="74295" tIns="8890" rIns="74295" bIns="8890"/>
          <a:lstStyle/>
          <a:p>
            <a:endParaRPr lang="ja-JP" altLang="en-US"/>
          </a:p>
        </p:txBody>
      </p:sp>
      <p:sp>
        <p:nvSpPr>
          <p:cNvPr id="67603" name="Text Box 68"/>
          <p:cNvSpPr txBox="1">
            <a:spLocks noChangeArrowheads="1"/>
          </p:cNvSpPr>
          <p:nvPr/>
        </p:nvSpPr>
        <p:spPr bwMode="auto">
          <a:xfrm>
            <a:off x="4572000" y="5516563"/>
            <a:ext cx="1085850" cy="690562"/>
          </a:xfrm>
          <a:prstGeom prst="rect">
            <a:avLst/>
          </a:prstGeom>
          <a:noFill/>
          <a:ln w="9525">
            <a:noFill/>
            <a:miter lim="800000"/>
            <a:headEnd/>
            <a:tailEnd/>
          </a:ln>
        </p:spPr>
        <p:txBody>
          <a:bodyPr lIns="74295" tIns="8890" rIns="74295" bIns="8890"/>
          <a:lstStyle/>
          <a:p>
            <a:pPr algn="r"/>
            <a:r>
              <a:rPr lang="ja-JP" altLang="en-US" sz="1600">
                <a:latin typeface="Century" pitchFamily="18" charset="0"/>
                <a:ea typeface="ＭＳ 明朝" pitchFamily="17" charset="-128"/>
              </a:rPr>
              <a:t>自転車</a:t>
            </a:r>
            <a:r>
              <a:rPr lang="en-US" altLang="ja-JP" sz="1600">
                <a:latin typeface="Century" pitchFamily="18" charset="0"/>
                <a:ea typeface="ＭＳ 明朝" pitchFamily="17" charset="-128"/>
              </a:rPr>
              <a:t>#1</a:t>
            </a:r>
          </a:p>
          <a:p>
            <a:pPr algn="r"/>
            <a:r>
              <a:rPr lang="en-US" altLang="ja-JP" sz="1600">
                <a:latin typeface="Century" pitchFamily="18" charset="0"/>
                <a:ea typeface="ＭＳ 明朝" pitchFamily="17" charset="-128"/>
              </a:rPr>
              <a:t>(</a:t>
            </a:r>
            <a:r>
              <a:rPr lang="ja-JP" altLang="en-US" sz="1600">
                <a:latin typeface="Century" pitchFamily="18" charset="0"/>
                <a:ea typeface="ＭＳ 明朝" pitchFamily="17" charset="-128"/>
              </a:rPr>
              <a:t>二輪車</a:t>
            </a:r>
            <a:r>
              <a:rPr lang="en-US" altLang="ja-JP" sz="1600">
                <a:latin typeface="Century" pitchFamily="18" charset="0"/>
                <a:ea typeface="ＭＳ 明朝" pitchFamily="17" charset="-128"/>
              </a:rPr>
              <a:t>#1</a:t>
            </a:r>
          </a:p>
          <a:p>
            <a:pPr algn="r"/>
            <a:r>
              <a:rPr lang="ja-JP" altLang="en-US" sz="1600">
                <a:latin typeface="Century" pitchFamily="18" charset="0"/>
                <a:ea typeface="ＭＳ 明朝" pitchFamily="17" charset="-128"/>
              </a:rPr>
              <a:t>でもある</a:t>
            </a:r>
            <a:r>
              <a:rPr lang="en-US" altLang="ja-JP" sz="1600">
                <a:latin typeface="Century" pitchFamily="18" charset="0"/>
                <a:ea typeface="ＭＳ 明朝" pitchFamily="17" charset="-128"/>
              </a:rPr>
              <a:t>)</a:t>
            </a:r>
            <a:endParaRPr lang="en-US" altLang="ja-JP" sz="1600"/>
          </a:p>
        </p:txBody>
      </p:sp>
      <p:sp>
        <p:nvSpPr>
          <p:cNvPr id="67604" name="Line 69"/>
          <p:cNvSpPr>
            <a:spLocks noChangeShapeType="1"/>
          </p:cNvSpPr>
          <p:nvPr/>
        </p:nvSpPr>
        <p:spPr bwMode="auto">
          <a:xfrm flipV="1">
            <a:off x="5292725" y="5249863"/>
            <a:ext cx="896938" cy="266700"/>
          </a:xfrm>
          <a:prstGeom prst="line">
            <a:avLst/>
          </a:prstGeom>
          <a:noFill/>
          <a:ln w="9525">
            <a:solidFill>
              <a:srgbClr val="000000"/>
            </a:solidFill>
            <a:round/>
            <a:headEnd/>
            <a:tailEnd/>
          </a:ln>
        </p:spPr>
        <p:txBody>
          <a:bodyPr lIns="74295" tIns="8890" rIns="74295" bIns="8890"/>
          <a:lstStyle/>
          <a:p>
            <a:endParaRPr lang="ja-JP" altLang="en-US"/>
          </a:p>
        </p:txBody>
      </p:sp>
      <p:sp>
        <p:nvSpPr>
          <p:cNvPr id="67605" name="Text Box 70"/>
          <p:cNvSpPr txBox="1">
            <a:spLocks noChangeArrowheads="1"/>
          </p:cNvSpPr>
          <p:nvPr/>
        </p:nvSpPr>
        <p:spPr bwMode="auto">
          <a:xfrm>
            <a:off x="6310313" y="6194425"/>
            <a:ext cx="1214437" cy="258763"/>
          </a:xfrm>
          <a:prstGeom prst="rect">
            <a:avLst/>
          </a:prstGeom>
          <a:noFill/>
          <a:ln w="9525">
            <a:noFill/>
            <a:miter lim="800000"/>
            <a:headEnd/>
            <a:tailEnd/>
          </a:ln>
        </p:spPr>
        <p:txBody>
          <a:bodyPr lIns="74295" tIns="8890" rIns="74295" bIns="8890"/>
          <a:lstStyle/>
          <a:p>
            <a:pPr algn="just"/>
            <a:r>
              <a:rPr lang="ja-JP" altLang="en-US" sz="1600">
                <a:latin typeface="Century" pitchFamily="18" charset="0"/>
                <a:ea typeface="ＭＳ 明朝" pitchFamily="17" charset="-128"/>
              </a:rPr>
              <a:t>二輪車</a:t>
            </a:r>
            <a:r>
              <a:rPr lang="en-US" altLang="ja-JP" sz="1600">
                <a:latin typeface="Century" pitchFamily="18" charset="0"/>
                <a:ea typeface="ＭＳ 明朝" pitchFamily="17" charset="-128"/>
              </a:rPr>
              <a:t>#2</a:t>
            </a:r>
            <a:endParaRPr lang="en-US" altLang="ja-JP" sz="1600"/>
          </a:p>
        </p:txBody>
      </p:sp>
      <p:sp>
        <p:nvSpPr>
          <p:cNvPr id="67606" name="Line 71"/>
          <p:cNvSpPr>
            <a:spLocks noChangeShapeType="1"/>
          </p:cNvSpPr>
          <p:nvPr/>
        </p:nvSpPr>
        <p:spPr bwMode="auto">
          <a:xfrm flipV="1">
            <a:off x="6846888" y="5889625"/>
            <a:ext cx="173037" cy="276225"/>
          </a:xfrm>
          <a:prstGeom prst="line">
            <a:avLst/>
          </a:prstGeom>
          <a:noFill/>
          <a:ln w="9525">
            <a:solidFill>
              <a:srgbClr val="000000"/>
            </a:solidFill>
            <a:round/>
            <a:headEnd/>
            <a:tailEnd/>
          </a:ln>
        </p:spPr>
        <p:txBody>
          <a:bodyPr lIns="74295" tIns="8890" rIns="74295" bIns="8890"/>
          <a:lstStyle/>
          <a:p>
            <a:endParaRPr lang="ja-JP" altLang="en-US"/>
          </a:p>
        </p:txBody>
      </p:sp>
      <p:sp>
        <p:nvSpPr>
          <p:cNvPr id="67607" name="Text Box 72"/>
          <p:cNvSpPr txBox="1">
            <a:spLocks noChangeArrowheads="1"/>
          </p:cNvSpPr>
          <p:nvPr/>
        </p:nvSpPr>
        <p:spPr bwMode="auto">
          <a:xfrm>
            <a:off x="7524750" y="6092825"/>
            <a:ext cx="1439863" cy="692150"/>
          </a:xfrm>
          <a:prstGeom prst="rect">
            <a:avLst/>
          </a:prstGeom>
          <a:noFill/>
          <a:ln w="9525">
            <a:noFill/>
            <a:miter lim="800000"/>
            <a:headEnd/>
            <a:tailEnd/>
          </a:ln>
        </p:spPr>
        <p:txBody>
          <a:bodyPr lIns="74295" tIns="8890" rIns="74295" bIns="8890"/>
          <a:lstStyle/>
          <a:p>
            <a:r>
              <a:rPr lang="ja-JP" altLang="en-US" sz="1600">
                <a:latin typeface="Century" pitchFamily="18" charset="0"/>
                <a:ea typeface="ＭＳ 明朝" pitchFamily="17" charset="-128"/>
              </a:rPr>
              <a:t>自動二輪車</a:t>
            </a:r>
            <a:r>
              <a:rPr lang="en-US" altLang="ja-JP" sz="1600">
                <a:latin typeface="Century" pitchFamily="18" charset="0"/>
                <a:ea typeface="ＭＳ 明朝" pitchFamily="17" charset="-128"/>
              </a:rPr>
              <a:t>#1</a:t>
            </a:r>
          </a:p>
          <a:p>
            <a:r>
              <a:rPr lang="ja-JP" altLang="en-US" sz="1600">
                <a:latin typeface="Century" pitchFamily="18" charset="0"/>
                <a:ea typeface="ＭＳ 明朝" pitchFamily="17" charset="-128"/>
              </a:rPr>
              <a:t>（二転車</a:t>
            </a:r>
            <a:r>
              <a:rPr lang="en-US" altLang="ja-JP" sz="1600">
                <a:latin typeface="Century" pitchFamily="18" charset="0"/>
                <a:ea typeface="ＭＳ 明朝" pitchFamily="17" charset="-128"/>
              </a:rPr>
              <a:t>#3</a:t>
            </a:r>
          </a:p>
          <a:p>
            <a:r>
              <a:rPr lang="ja-JP" altLang="en-US" sz="1600">
                <a:latin typeface="Century" pitchFamily="18" charset="0"/>
                <a:ea typeface="ＭＳ 明朝" pitchFamily="17" charset="-128"/>
              </a:rPr>
              <a:t>　でもある</a:t>
            </a:r>
            <a:r>
              <a:rPr lang="en-US" altLang="ja-JP" sz="1600">
                <a:latin typeface="Century" pitchFamily="18" charset="0"/>
                <a:ea typeface="ＭＳ 明朝" pitchFamily="17" charset="-128"/>
              </a:rPr>
              <a:t>)</a:t>
            </a:r>
            <a:endParaRPr lang="en-US" altLang="ja-JP" sz="1600"/>
          </a:p>
        </p:txBody>
      </p:sp>
      <p:sp>
        <p:nvSpPr>
          <p:cNvPr id="67608" name="Line 73"/>
          <p:cNvSpPr>
            <a:spLocks noChangeShapeType="1"/>
          </p:cNvSpPr>
          <p:nvPr/>
        </p:nvSpPr>
        <p:spPr bwMode="auto">
          <a:xfrm flipH="1" flipV="1">
            <a:off x="7831138" y="5562600"/>
            <a:ext cx="342900" cy="531813"/>
          </a:xfrm>
          <a:prstGeom prst="line">
            <a:avLst/>
          </a:prstGeom>
          <a:noFill/>
          <a:ln w="9525">
            <a:solidFill>
              <a:srgbClr val="000000"/>
            </a:solidFill>
            <a:round/>
            <a:headEnd/>
            <a:tailEnd/>
          </a:ln>
        </p:spPr>
        <p:txBody>
          <a:bodyPr lIns="74295" tIns="8890" rIns="74295" bIns="8890"/>
          <a:lstStyle/>
          <a:p>
            <a:endParaRPr lang="ja-JP" altLang="en-US"/>
          </a:p>
        </p:txBody>
      </p:sp>
      <p:sp>
        <p:nvSpPr>
          <p:cNvPr id="67609" name="Line 74"/>
          <p:cNvSpPr>
            <a:spLocks noChangeShapeType="1"/>
          </p:cNvSpPr>
          <p:nvPr/>
        </p:nvSpPr>
        <p:spPr bwMode="auto">
          <a:xfrm flipV="1">
            <a:off x="5724525" y="5575300"/>
            <a:ext cx="612775" cy="661988"/>
          </a:xfrm>
          <a:prstGeom prst="line">
            <a:avLst/>
          </a:prstGeom>
          <a:noFill/>
          <a:ln w="3175">
            <a:solidFill>
              <a:srgbClr val="000000"/>
            </a:solidFill>
            <a:round/>
            <a:headEnd/>
            <a:tailEnd/>
          </a:ln>
        </p:spPr>
        <p:txBody>
          <a:bodyPr lIns="74295" tIns="8890" rIns="74295" bIns="8890"/>
          <a:lstStyle/>
          <a:p>
            <a:endParaRPr lang="ja-JP" altLang="en-US"/>
          </a:p>
        </p:txBody>
      </p:sp>
      <p:sp>
        <p:nvSpPr>
          <p:cNvPr id="67610" name="Text Box 75"/>
          <p:cNvSpPr txBox="1">
            <a:spLocks noChangeArrowheads="1"/>
          </p:cNvSpPr>
          <p:nvPr/>
        </p:nvSpPr>
        <p:spPr bwMode="auto">
          <a:xfrm>
            <a:off x="4811713" y="6237288"/>
            <a:ext cx="1416050" cy="215900"/>
          </a:xfrm>
          <a:prstGeom prst="rect">
            <a:avLst/>
          </a:prstGeom>
          <a:noFill/>
          <a:ln w="9525">
            <a:noFill/>
            <a:miter lim="800000"/>
            <a:headEnd/>
            <a:tailEnd/>
          </a:ln>
        </p:spPr>
        <p:txBody>
          <a:bodyPr lIns="74295" tIns="8890" rIns="74295" bIns="8890"/>
          <a:lstStyle/>
          <a:p>
            <a:pPr algn="just"/>
            <a:r>
              <a:rPr lang="ja-JP" altLang="en-US" sz="1600" i="1">
                <a:latin typeface="Century" pitchFamily="18" charset="0"/>
                <a:ea typeface="ＭＳ 明朝" pitchFamily="17" charset="-128"/>
              </a:rPr>
              <a:t>インスタンス</a:t>
            </a:r>
            <a:endParaRPr lang="ja-JP" altLang="en-US" sz="1600"/>
          </a:p>
        </p:txBody>
      </p:sp>
      <p:sp>
        <p:nvSpPr>
          <p:cNvPr id="67611" name="Text Box 76"/>
          <p:cNvSpPr txBox="1">
            <a:spLocks noChangeArrowheads="1"/>
          </p:cNvSpPr>
          <p:nvPr/>
        </p:nvSpPr>
        <p:spPr bwMode="auto">
          <a:xfrm>
            <a:off x="5588000" y="4770438"/>
            <a:ext cx="1439863" cy="273050"/>
          </a:xfrm>
          <a:prstGeom prst="rect">
            <a:avLst/>
          </a:prstGeom>
          <a:noFill/>
          <a:ln w="9525">
            <a:noFill/>
            <a:miter lim="800000"/>
            <a:headEnd/>
            <a:tailEnd/>
          </a:ln>
        </p:spPr>
        <p:txBody>
          <a:bodyPr lIns="74295" tIns="8890" rIns="74295" bIns="8890"/>
          <a:lstStyle/>
          <a:p>
            <a:pPr algn="ctr"/>
            <a:r>
              <a:rPr lang="ja-JP" altLang="en-US" sz="1600">
                <a:latin typeface="Century" pitchFamily="18" charset="0"/>
                <a:ea typeface="ＭＳ 明朝" pitchFamily="17" charset="-128"/>
              </a:rPr>
              <a:t>自転車クラス</a:t>
            </a:r>
            <a:endParaRPr lang="ja-JP" altLang="en-US" sz="1600"/>
          </a:p>
        </p:txBody>
      </p:sp>
      <p:pic>
        <p:nvPicPr>
          <p:cNvPr id="67612" name="Picture 78"/>
          <p:cNvPicPr>
            <a:picLocks noChangeAspect="1" noChangeArrowheads="1"/>
          </p:cNvPicPr>
          <p:nvPr/>
        </p:nvPicPr>
        <p:blipFill>
          <a:blip r:embed="rId3"/>
          <a:srcRect/>
          <a:stretch>
            <a:fillRect/>
          </a:stretch>
        </p:blipFill>
        <p:spPr bwMode="auto">
          <a:xfrm>
            <a:off x="71438" y="4460875"/>
            <a:ext cx="4572000" cy="2063750"/>
          </a:xfrm>
          <a:prstGeom prst="rect">
            <a:avLst/>
          </a:prstGeom>
          <a:noFill/>
          <a:ln w="9525">
            <a:solidFill>
              <a:schemeClr val="tx1"/>
            </a:solidFill>
            <a:miter lim="800000"/>
            <a:headEnd/>
            <a:tailEnd/>
          </a:ln>
        </p:spPr>
      </p:pic>
      <p:sp>
        <p:nvSpPr>
          <p:cNvPr id="67613" name="Text Box 80"/>
          <p:cNvSpPr txBox="1">
            <a:spLocks noChangeArrowheads="1"/>
          </p:cNvSpPr>
          <p:nvPr/>
        </p:nvSpPr>
        <p:spPr bwMode="auto">
          <a:xfrm>
            <a:off x="34925" y="4471988"/>
            <a:ext cx="2570163" cy="396875"/>
          </a:xfrm>
          <a:prstGeom prst="rect">
            <a:avLst/>
          </a:prstGeom>
          <a:noFill/>
          <a:ln w="9525" algn="ctr">
            <a:noFill/>
            <a:miter lim="800000"/>
            <a:headEnd/>
            <a:tailEnd/>
          </a:ln>
        </p:spPr>
        <p:txBody>
          <a:bodyPr wrap="none">
            <a:spAutoFit/>
          </a:bodyPr>
          <a:lstStyle/>
          <a:p>
            <a:r>
              <a:rPr lang="ja-JP" altLang="en-US" sz="2000">
                <a:solidFill>
                  <a:srgbClr val="009900"/>
                </a:solidFill>
              </a:rPr>
              <a:t>例）二輪車の</a:t>
            </a:r>
            <a:r>
              <a:rPr lang="en-US" altLang="ja-JP" sz="2000">
                <a:solidFill>
                  <a:srgbClr val="009900"/>
                </a:solidFill>
              </a:rPr>
              <a:t>is-a</a:t>
            </a:r>
            <a:r>
              <a:rPr lang="ja-JP" altLang="en-US" sz="2000">
                <a:solidFill>
                  <a:srgbClr val="009900"/>
                </a:solidFill>
              </a:rPr>
              <a:t>階層</a:t>
            </a:r>
          </a:p>
        </p:txBody>
      </p:sp>
      <p:sp>
        <p:nvSpPr>
          <p:cNvPr id="67614" name="日付プレースホルダ 29"/>
          <p:cNvSpPr>
            <a:spLocks noGrp="1"/>
          </p:cNvSpPr>
          <p:nvPr>
            <p:ph type="dt" sz="quarter" idx="10"/>
          </p:nvPr>
        </p:nvSpPr>
        <p:spPr>
          <a:noFill/>
        </p:spPr>
        <p:txBody>
          <a:bodyPr/>
          <a:lstStyle/>
          <a:p>
            <a:fld id="{D97882AD-2DFC-49CC-881D-9763FEE234EE}" type="datetime1">
              <a:rPr lang="ja-JP" altLang="en-US" smtClean="0"/>
              <a:t>2019/6/5</a:t>
            </a:fld>
            <a:endParaRPr lang="en-US" altLang="ja-JP"/>
          </a:p>
        </p:txBody>
      </p:sp>
      <p:sp>
        <p:nvSpPr>
          <p:cNvPr id="32" name="テキスト ボックス 6"/>
          <p:cNvSpPr txBox="1">
            <a:spLocks noChangeArrowheads="1"/>
          </p:cNvSpPr>
          <p:nvPr/>
        </p:nvSpPr>
        <p:spPr bwMode="auto">
          <a:xfrm>
            <a:off x="5956610" y="3356992"/>
            <a:ext cx="3136279" cy="400110"/>
          </a:xfrm>
          <a:prstGeom prst="rect">
            <a:avLst/>
          </a:prstGeom>
          <a:solidFill>
            <a:srgbClr val="FFFFCC"/>
          </a:solidFill>
          <a:ln w="9525">
            <a:solidFill>
              <a:schemeClr val="tx1"/>
            </a:solidFill>
            <a:miter lim="800000"/>
            <a:headEnd/>
            <a:tailEnd/>
          </a:ln>
        </p:spPr>
        <p:txBody>
          <a:bodyPr wrap="square">
            <a:spAutoFit/>
          </a:bodyPr>
          <a:lstStyle/>
          <a:p>
            <a:r>
              <a:rPr lang="en-US" altLang="ja-JP" sz="2000" dirty="0"/>
              <a:t>『</a:t>
            </a:r>
            <a:r>
              <a:rPr lang="ja-JP" altLang="en-US" sz="2000" dirty="0"/>
              <a:t>オントロジー構築入門</a:t>
            </a:r>
            <a:r>
              <a:rPr lang="en-US" altLang="ja-JP" sz="2000" dirty="0"/>
              <a:t>』2.2</a:t>
            </a:r>
            <a:r>
              <a:rPr lang="ja-JP" altLang="en-US" sz="2000" dirty="0"/>
              <a:t>　</a:t>
            </a:r>
          </a:p>
        </p:txBody>
      </p:sp>
    </p:spTree>
    <p:extLst>
      <p:ext uri="{BB962C8B-B14F-4D97-AF65-F5344CB8AC3E}">
        <p14:creationId xmlns:p14="http://schemas.microsoft.com/office/powerpoint/2010/main" val="120085594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概念の分類視点の明確化</a:t>
            </a:r>
            <a:endParaRPr kumimoji="1" lang="ja-JP" altLang="en-US" dirty="0"/>
          </a:p>
        </p:txBody>
      </p:sp>
      <p:sp>
        <p:nvSpPr>
          <p:cNvPr id="12290" name="日付プレースホルダ 4"/>
          <p:cNvSpPr>
            <a:spLocks noGrp="1"/>
          </p:cNvSpPr>
          <p:nvPr>
            <p:ph type="dt" sz="half" idx="10"/>
          </p:nvPr>
        </p:nvSpPr>
        <p:spPr/>
        <p:txBody>
          <a:bodyPr/>
          <a:lstStyle/>
          <a:p>
            <a:pPr fontAlgn="base">
              <a:spcBef>
                <a:spcPct val="0"/>
              </a:spcBef>
              <a:spcAft>
                <a:spcPct val="0"/>
              </a:spcAft>
              <a:defRPr/>
            </a:pPr>
            <a:fld id="{29656B7F-2C52-453D-BC04-21C5AB9AE4A4}" type="datetime1">
              <a:rPr lang="ja-JP" altLang="en-US" smtClean="0"/>
              <a:t>2019/6/5</a:t>
            </a:fld>
            <a:endParaRPr lang="en-US" altLang="ja-JP"/>
          </a:p>
        </p:txBody>
      </p:sp>
      <p:sp>
        <p:nvSpPr>
          <p:cNvPr id="12292" name="スライド番号プレースホルダ 6"/>
          <p:cNvSpPr>
            <a:spLocks noGrp="1"/>
          </p:cNvSpPr>
          <p:nvPr>
            <p:ph type="sldNum" sz="quarter" idx="12"/>
          </p:nvPr>
        </p:nvSpPr>
        <p:spPr/>
        <p:txBody>
          <a:bodyPr/>
          <a:lstStyle/>
          <a:p>
            <a:pPr fontAlgn="base">
              <a:spcBef>
                <a:spcPct val="0"/>
              </a:spcBef>
              <a:spcAft>
                <a:spcPct val="0"/>
              </a:spcAft>
              <a:defRPr/>
            </a:pPr>
            <a:fld id="{13351E7F-87F4-4E7B-87BD-01E7E77BFEEF}" type="slidenum">
              <a:rPr lang="en-US" altLang="ja-JP" smtClean="0"/>
              <a:pPr fontAlgn="base">
                <a:spcBef>
                  <a:spcPct val="0"/>
                </a:spcBef>
                <a:spcAft>
                  <a:spcPct val="0"/>
                </a:spcAft>
                <a:defRPr/>
              </a:pPr>
              <a:t>29</a:t>
            </a:fld>
            <a:endParaRPr lang="en-US" altLang="ja-JP"/>
          </a:p>
        </p:txBody>
      </p:sp>
      <p:sp>
        <p:nvSpPr>
          <p:cNvPr id="9221" name="Rectangle 5"/>
          <p:cNvSpPr>
            <a:spLocks noGrp="1" noChangeArrowheads="1"/>
          </p:cNvSpPr>
          <p:nvPr>
            <p:ph type="body" sz="half" idx="4294967295"/>
          </p:nvPr>
        </p:nvSpPr>
        <p:spPr>
          <a:xfrm>
            <a:off x="0" y="1219201"/>
            <a:ext cx="4027488" cy="3073896"/>
          </a:xfrm>
        </p:spPr>
        <p:txBody>
          <a:bodyPr/>
          <a:lstStyle/>
          <a:p>
            <a:r>
              <a:rPr lang="ja-JP" altLang="en-US" sz="2400" b="0" dirty="0"/>
              <a:t>例１）概念の</a:t>
            </a:r>
            <a:r>
              <a:rPr lang="en-US" altLang="ja-JP" sz="2400" b="0" dirty="0"/>
              <a:t>is-a</a:t>
            </a:r>
            <a:r>
              <a:rPr lang="ja-JP" altLang="en-US" sz="2400" b="0" dirty="0"/>
              <a:t>階層のみ</a:t>
            </a:r>
          </a:p>
        </p:txBody>
      </p:sp>
      <p:sp>
        <p:nvSpPr>
          <p:cNvPr id="252934" name="Rectangle 6"/>
          <p:cNvSpPr>
            <a:spLocks noGrp="1" noChangeArrowheads="1"/>
          </p:cNvSpPr>
          <p:nvPr>
            <p:ph type="body" sz="half" idx="4294967295"/>
          </p:nvPr>
        </p:nvSpPr>
        <p:spPr>
          <a:xfrm>
            <a:off x="4211960" y="1196752"/>
            <a:ext cx="4283075" cy="566738"/>
          </a:xfrm>
        </p:spPr>
        <p:txBody>
          <a:bodyPr/>
          <a:lstStyle/>
          <a:p>
            <a:r>
              <a:rPr lang="ja-JP" altLang="en-US" sz="2400" b="0" dirty="0"/>
              <a:t>例２）概念の定義を追加</a:t>
            </a:r>
          </a:p>
        </p:txBody>
      </p:sp>
      <p:sp>
        <p:nvSpPr>
          <p:cNvPr id="9223" name="Text Box 7"/>
          <p:cNvSpPr txBox="1">
            <a:spLocks noChangeArrowheads="1"/>
          </p:cNvSpPr>
          <p:nvPr/>
        </p:nvSpPr>
        <p:spPr bwMode="auto">
          <a:xfrm>
            <a:off x="900113" y="1844675"/>
            <a:ext cx="2500312" cy="2160588"/>
          </a:xfrm>
          <a:prstGeom prst="rect">
            <a:avLst/>
          </a:prstGeom>
          <a:solidFill>
            <a:schemeClr val="bg1"/>
          </a:solidFill>
          <a:ln w="9525" algn="ctr">
            <a:solidFill>
              <a:schemeClr val="tx1"/>
            </a:solidFill>
            <a:miter lim="800000"/>
            <a:headEnd/>
            <a:tailEnd/>
          </a:ln>
        </p:spPr>
        <p:txBody>
          <a:bodyPr lIns="74295" tIns="8890" rIns="74295" bIns="8890"/>
          <a:lstStyle/>
          <a:p>
            <a:pPr algn="just">
              <a:lnSpc>
                <a:spcPct val="96000"/>
              </a:lnSpc>
            </a:pPr>
            <a:r>
              <a:rPr lang="ja-JP" altLang="en-US" sz="2000" dirty="0">
                <a:latin typeface="Century" pitchFamily="18" charset="0"/>
                <a:ea typeface="ＭＳ ゴシック" pitchFamily="49" charset="-128"/>
              </a:rPr>
              <a:t>車両</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二輪車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solidFill>
                  <a:srgbClr val="FF0000"/>
                </a:solidFill>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自動二輪</a:t>
            </a:r>
            <a:endParaRPr lang="ja-JP" altLang="en-US" sz="2000" dirty="0">
              <a:latin typeface="Times New Roman" pitchFamily="18" charset="0"/>
              <a:ea typeface="ＭＳ ゴシック" pitchFamily="49" charset="-128"/>
            </a:endParaRPr>
          </a:p>
          <a:p>
            <a:pPr algn="just">
              <a:lnSpc>
                <a:spcPct val="96000"/>
              </a:lnSpc>
            </a:pPr>
            <a:r>
              <a:rPr lang="ja-JP" altLang="en-US" sz="2000" i="1" dirty="0">
                <a:solidFill>
                  <a:srgbClr val="FF0000"/>
                </a:solidFill>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自転車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r>
              <a:rPr lang="ja-JP" altLang="en-US" sz="2000" dirty="0">
                <a:latin typeface="Century" pitchFamily="18" charset="0"/>
                <a:ea typeface="ＭＳ ゴシック" pitchFamily="49" charset="-128"/>
              </a:rPr>
              <a:t>三輪車</a:t>
            </a:r>
            <a:endParaRPr lang="ja-JP" altLang="en-US" sz="2000" dirty="0">
              <a:latin typeface="Times New Roman"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ja-JP" altLang="en-US" sz="2000" i="1" dirty="0">
                <a:solidFill>
                  <a:srgbClr val="0070C0"/>
                </a:solidFill>
                <a:latin typeface="Century" pitchFamily="18" charset="0"/>
                <a:ea typeface="ＭＳ ゴシック" pitchFamily="49" charset="-128"/>
              </a:rPr>
              <a:t>－</a:t>
            </a:r>
            <a:endParaRPr lang="en-US" altLang="ja-JP" sz="2000" i="1" dirty="0">
              <a:solidFill>
                <a:srgbClr val="0070C0"/>
              </a:solidFill>
              <a:latin typeface="Century" pitchFamily="18" charset="0"/>
              <a:ea typeface="ＭＳ ゴシック" pitchFamily="49" charset="-128"/>
            </a:endParaRPr>
          </a:p>
          <a:p>
            <a:pPr algn="just">
              <a:lnSpc>
                <a:spcPct val="96000"/>
              </a:lnSpc>
            </a:pPr>
            <a:r>
              <a:rPr lang="ja-JP" altLang="en-US" sz="2000" i="1" dirty="0">
                <a:latin typeface="Century" pitchFamily="18" charset="0"/>
                <a:ea typeface="ＭＳ ゴシック" pitchFamily="49" charset="-128"/>
              </a:rPr>
              <a:t>　　</a:t>
            </a:r>
            <a:r>
              <a:rPr lang="en-US" altLang="ja-JP" sz="2000" i="1" dirty="0">
                <a:latin typeface="ＭＳ ゴシック" pitchFamily="49" charset="-128"/>
                <a:ea typeface="ＭＳ ゴシック" pitchFamily="49" charset="-128"/>
              </a:rPr>
              <a:t>…</a:t>
            </a:r>
            <a:endParaRPr lang="en-US" altLang="ja-JP" sz="2000" dirty="0">
              <a:latin typeface="Century" pitchFamily="18" charset="0"/>
              <a:ea typeface="ＭＳ ゴシック" pitchFamily="49" charset="-128"/>
            </a:endParaRPr>
          </a:p>
        </p:txBody>
      </p:sp>
      <p:sp>
        <p:nvSpPr>
          <p:cNvPr id="252936" name="Text Box 8"/>
          <p:cNvSpPr txBox="1">
            <a:spLocks noChangeArrowheads="1"/>
          </p:cNvSpPr>
          <p:nvPr/>
        </p:nvSpPr>
        <p:spPr bwMode="auto">
          <a:xfrm>
            <a:off x="4356100" y="1844675"/>
            <a:ext cx="4176713" cy="3240088"/>
          </a:xfrm>
          <a:prstGeom prst="rect">
            <a:avLst/>
          </a:prstGeom>
          <a:solidFill>
            <a:schemeClr val="bg1"/>
          </a:solidFill>
          <a:ln w="9525" algn="ctr">
            <a:solidFill>
              <a:schemeClr val="tx1"/>
            </a:solidFill>
            <a:miter lim="800000"/>
            <a:headEnd/>
            <a:tailEnd/>
          </a:ln>
        </p:spPr>
        <p:txBody>
          <a:bodyPr lIns="74295" tIns="8890" rIns="74295" bIns="8890"/>
          <a:lstStyle/>
          <a:p>
            <a:pPr algn="just">
              <a:lnSpc>
                <a:spcPct val="96000"/>
              </a:lnSpc>
            </a:pPr>
            <a:r>
              <a:rPr lang="ja-JP" altLang="en-US" sz="2000">
                <a:latin typeface="Century" pitchFamily="18" charset="0"/>
                <a:ea typeface="ＭＳ ゴシック" pitchFamily="49" charset="-128"/>
              </a:rPr>
              <a:t>車両</a:t>
            </a:r>
            <a:endParaRPr lang="ja-JP" altLang="en-US" sz="2000">
              <a:latin typeface="Times New Roman" pitchFamily="18" charset="0"/>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二輪車</a:t>
            </a: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車輪の数</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２</a:t>
            </a:r>
          </a:p>
          <a:p>
            <a:pPr algn="just">
              <a:lnSpc>
                <a:spcPct val="96000"/>
              </a:lnSpc>
            </a:pPr>
            <a:r>
              <a:rPr lang="ja-JP" altLang="en-US" sz="2000" i="1">
                <a:solidFill>
                  <a:srgbClr val="FF0000"/>
                </a:solidFill>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自動二輪</a:t>
            </a:r>
            <a:endParaRPr lang="ja-JP" altLang="en-US" sz="2000">
              <a:latin typeface="Times New Roman" pitchFamily="18" charset="0"/>
              <a:ea typeface="ＭＳ ゴシック" pitchFamily="49" charset="-128"/>
            </a:endParaRP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動力源</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エンジン</a:t>
            </a:r>
          </a:p>
          <a:p>
            <a:pPr algn="just">
              <a:lnSpc>
                <a:spcPct val="96000"/>
              </a:lnSpc>
            </a:pPr>
            <a:r>
              <a:rPr lang="ja-JP" altLang="en-US" sz="2000" i="1">
                <a:solidFill>
                  <a:srgbClr val="FF0000"/>
                </a:solidFill>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自転車</a:t>
            </a: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動力源</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人</a:t>
            </a: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r>
              <a:rPr lang="ja-JP" altLang="en-US" sz="2000">
                <a:latin typeface="Century" pitchFamily="18" charset="0"/>
                <a:ea typeface="ＭＳ ゴシック" pitchFamily="49" charset="-128"/>
              </a:rPr>
              <a:t>三輪車</a:t>
            </a:r>
            <a:endParaRPr lang="ja-JP" altLang="en-US" sz="2000">
              <a:latin typeface="Times New Roman" pitchFamily="18" charset="0"/>
              <a:ea typeface="ＭＳ ゴシック" pitchFamily="49" charset="-128"/>
            </a:endParaRPr>
          </a:p>
          <a:p>
            <a:pPr algn="just">
              <a:lnSpc>
                <a:spcPct val="96000"/>
              </a:lnSpc>
            </a:pPr>
            <a:r>
              <a:rPr lang="ja-JP" altLang="en-US" sz="2000">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i="1" u="sng">
                <a:solidFill>
                  <a:schemeClr val="hlink"/>
                </a:solidFill>
                <a:latin typeface="ＭＳ ゴシック" pitchFamily="49" charset="-128"/>
                <a:ea typeface="ＭＳ ゴシック" pitchFamily="49" charset="-128"/>
              </a:rPr>
              <a:t>車輪の数</a:t>
            </a:r>
            <a:r>
              <a:rPr lang="ja-JP" altLang="en-US" sz="2000" i="1">
                <a:solidFill>
                  <a:schemeClr val="hlink"/>
                </a:solidFill>
                <a:latin typeface="ＭＳ ゴシック" pitchFamily="49" charset="-128"/>
                <a:ea typeface="ＭＳ ゴシック" pitchFamily="49" charset="-128"/>
              </a:rPr>
              <a:t> </a:t>
            </a:r>
            <a:r>
              <a:rPr lang="ja-JP" altLang="en-US" sz="2000">
                <a:solidFill>
                  <a:schemeClr val="hlink"/>
                </a:solidFill>
                <a:latin typeface="ＭＳ ゴシック" pitchFamily="49" charset="-128"/>
                <a:ea typeface="ＭＳ ゴシック" pitchFamily="49" charset="-128"/>
              </a:rPr>
              <a:t>＝</a:t>
            </a:r>
            <a:r>
              <a:rPr lang="ja-JP" altLang="en-US" sz="2000">
                <a:latin typeface="ＭＳ ゴシック" pitchFamily="49" charset="-128"/>
                <a:ea typeface="ＭＳ ゴシック" pitchFamily="49" charset="-128"/>
              </a:rPr>
              <a:t>３</a:t>
            </a:r>
            <a:endParaRPr lang="ja-JP" altLang="en-US" sz="2000" i="1">
              <a:latin typeface="ＭＳ ゴシック" pitchFamily="49" charset="-128"/>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ja-JP" altLang="en-US" sz="2000" i="1">
                <a:solidFill>
                  <a:srgbClr val="0070C0"/>
                </a:solidFill>
                <a:latin typeface="Century" pitchFamily="18" charset="0"/>
                <a:ea typeface="ＭＳ ゴシック" pitchFamily="49" charset="-128"/>
              </a:rPr>
              <a:t>－</a:t>
            </a:r>
            <a:endParaRPr lang="en-US" altLang="ja-JP" sz="2000" i="1">
              <a:solidFill>
                <a:srgbClr val="0070C0"/>
              </a:solidFill>
              <a:latin typeface="Century" pitchFamily="18" charset="0"/>
              <a:ea typeface="ＭＳ ゴシック" pitchFamily="49" charset="-128"/>
            </a:endParaRPr>
          </a:p>
          <a:p>
            <a:pPr algn="just">
              <a:lnSpc>
                <a:spcPct val="96000"/>
              </a:lnSpc>
            </a:pPr>
            <a:r>
              <a:rPr lang="ja-JP" altLang="en-US" sz="2000" i="1">
                <a:latin typeface="Century" pitchFamily="18" charset="0"/>
                <a:ea typeface="ＭＳ ゴシック" pitchFamily="49" charset="-128"/>
              </a:rPr>
              <a:t>　　</a:t>
            </a:r>
            <a:r>
              <a:rPr lang="en-US" altLang="ja-JP" sz="2000" i="1">
                <a:latin typeface="ＭＳ ゴシック" pitchFamily="49" charset="-128"/>
                <a:ea typeface="ＭＳ ゴシック" pitchFamily="49" charset="-128"/>
              </a:rPr>
              <a:t>…</a:t>
            </a:r>
            <a:endParaRPr lang="en-US" altLang="ja-JP" sz="2000" i="1">
              <a:latin typeface="Century" pitchFamily="18" charset="0"/>
              <a:ea typeface="ＭＳ ゴシック" pitchFamily="49" charset="-128"/>
            </a:endParaRPr>
          </a:p>
        </p:txBody>
      </p:sp>
      <p:sp>
        <p:nvSpPr>
          <p:cNvPr id="252937" name="Text Box 9"/>
          <p:cNvSpPr txBox="1">
            <a:spLocks noChangeArrowheads="1"/>
          </p:cNvSpPr>
          <p:nvPr/>
        </p:nvSpPr>
        <p:spPr bwMode="auto">
          <a:xfrm>
            <a:off x="754063" y="5300663"/>
            <a:ext cx="2881312" cy="974725"/>
          </a:xfrm>
          <a:prstGeom prst="rect">
            <a:avLst/>
          </a:prstGeom>
          <a:solidFill>
            <a:srgbClr val="FFCCFF"/>
          </a:solidFill>
          <a:ln w="28575">
            <a:solidFill>
              <a:srgbClr val="FF3300"/>
            </a:solidFill>
            <a:miter lim="800000"/>
            <a:headEnd/>
            <a:tailEnd/>
          </a:ln>
        </p:spPr>
        <p:txBody>
          <a:bodyPr>
            <a:spAutoFit/>
          </a:bodyPr>
          <a:lstStyle/>
          <a:p>
            <a:r>
              <a:rPr lang="ja-JP" altLang="en-US" sz="2800">
                <a:solidFill>
                  <a:srgbClr val="FF3300"/>
                </a:solidFill>
              </a:rPr>
              <a:t>各概念の意味の違いは暗黙的</a:t>
            </a:r>
          </a:p>
        </p:txBody>
      </p:sp>
      <p:sp>
        <p:nvSpPr>
          <p:cNvPr id="252938" name="Text Box 10"/>
          <p:cNvSpPr txBox="1">
            <a:spLocks noChangeArrowheads="1"/>
          </p:cNvSpPr>
          <p:nvPr/>
        </p:nvSpPr>
        <p:spPr bwMode="auto">
          <a:xfrm>
            <a:off x="4643438" y="5300663"/>
            <a:ext cx="3457575" cy="974725"/>
          </a:xfrm>
          <a:prstGeom prst="rect">
            <a:avLst/>
          </a:prstGeom>
          <a:solidFill>
            <a:srgbClr val="FFCCFF"/>
          </a:solidFill>
          <a:ln w="28575">
            <a:solidFill>
              <a:srgbClr val="FF3300"/>
            </a:solidFill>
            <a:miter lim="800000"/>
            <a:headEnd/>
            <a:tailEnd/>
          </a:ln>
        </p:spPr>
        <p:txBody>
          <a:bodyPr>
            <a:spAutoFit/>
          </a:bodyPr>
          <a:lstStyle/>
          <a:p>
            <a:r>
              <a:rPr lang="ja-JP" altLang="en-US" sz="2800">
                <a:solidFill>
                  <a:srgbClr val="FF3300"/>
                </a:solidFill>
              </a:rPr>
              <a:t>各概念の意味の違い</a:t>
            </a:r>
          </a:p>
          <a:p>
            <a:r>
              <a:rPr lang="ja-JP" altLang="en-US" sz="2800">
                <a:solidFill>
                  <a:srgbClr val="FF3300"/>
                </a:solidFill>
              </a:rPr>
              <a:t>が明示化される</a:t>
            </a:r>
          </a:p>
        </p:txBody>
      </p:sp>
    </p:spTree>
    <p:extLst>
      <p:ext uri="{BB962C8B-B14F-4D97-AF65-F5344CB8AC3E}">
        <p14:creationId xmlns:p14="http://schemas.microsoft.com/office/powerpoint/2010/main" val="295766028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7"/>
                                        </p:tgtEl>
                                        <p:attrNameLst>
                                          <p:attrName>style.visibility</p:attrName>
                                        </p:attrNameLst>
                                      </p:cBhvr>
                                      <p:to>
                                        <p:strVal val="visible"/>
                                      </p:to>
                                    </p:set>
                                    <p:anim calcmode="lin" valueType="num">
                                      <p:cBhvr additive="base">
                                        <p:cTn id="7" dur="500" fill="hold"/>
                                        <p:tgtEl>
                                          <p:spTgt spid="252937"/>
                                        </p:tgtEl>
                                        <p:attrNameLst>
                                          <p:attrName>ppt_x</p:attrName>
                                        </p:attrNameLst>
                                      </p:cBhvr>
                                      <p:tavLst>
                                        <p:tav tm="0">
                                          <p:val>
                                            <p:strVal val="0-#ppt_w/2"/>
                                          </p:val>
                                        </p:tav>
                                        <p:tav tm="100000">
                                          <p:val>
                                            <p:strVal val="#ppt_x"/>
                                          </p:val>
                                        </p:tav>
                                      </p:tavLst>
                                    </p:anim>
                                    <p:anim calcmode="lin" valueType="num">
                                      <p:cBhvr additive="base">
                                        <p:cTn id="8" dur="500" fill="hold"/>
                                        <p:tgtEl>
                                          <p:spTgt spid="2529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6"/>
                                        </p:tgtEl>
                                        <p:attrNameLst>
                                          <p:attrName>style.visibility</p:attrName>
                                        </p:attrNameLst>
                                      </p:cBhvr>
                                      <p:to>
                                        <p:strVal val="visible"/>
                                      </p:to>
                                    </p:set>
                                    <p:anim calcmode="lin" valueType="num">
                                      <p:cBhvr additive="base">
                                        <p:cTn id="13" dur="500" fill="hold"/>
                                        <p:tgtEl>
                                          <p:spTgt spid="252936"/>
                                        </p:tgtEl>
                                        <p:attrNameLst>
                                          <p:attrName>ppt_x</p:attrName>
                                        </p:attrNameLst>
                                      </p:cBhvr>
                                      <p:tavLst>
                                        <p:tav tm="0">
                                          <p:val>
                                            <p:strVal val="0-#ppt_w/2"/>
                                          </p:val>
                                        </p:tav>
                                        <p:tav tm="100000">
                                          <p:val>
                                            <p:strVal val="#ppt_x"/>
                                          </p:val>
                                        </p:tav>
                                      </p:tavLst>
                                    </p:anim>
                                    <p:anim calcmode="lin" valueType="num">
                                      <p:cBhvr additive="base">
                                        <p:cTn id="14" dur="500" fill="hold"/>
                                        <p:tgtEl>
                                          <p:spTgt spid="25293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2934">
                                            <p:txEl>
                                              <p:pRg st="0" end="0"/>
                                            </p:txEl>
                                          </p:spTgt>
                                        </p:tgtEl>
                                        <p:attrNameLst>
                                          <p:attrName>style.visibility</p:attrName>
                                        </p:attrNameLst>
                                      </p:cBhvr>
                                      <p:to>
                                        <p:strVal val="visible"/>
                                      </p:to>
                                    </p:set>
                                    <p:anim calcmode="lin" valueType="num">
                                      <p:cBhvr additive="base">
                                        <p:cTn id="17" dur="500" fill="hold"/>
                                        <p:tgtEl>
                                          <p:spTgt spid="252934">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29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2938"/>
                                        </p:tgtEl>
                                        <p:attrNameLst>
                                          <p:attrName>style.visibility</p:attrName>
                                        </p:attrNameLst>
                                      </p:cBhvr>
                                      <p:to>
                                        <p:strVal val="visible"/>
                                      </p:to>
                                    </p:set>
                                    <p:anim calcmode="lin" valueType="num">
                                      <p:cBhvr additive="base">
                                        <p:cTn id="23" dur="500" fill="hold"/>
                                        <p:tgtEl>
                                          <p:spTgt spid="252938"/>
                                        </p:tgtEl>
                                        <p:attrNameLst>
                                          <p:attrName>ppt_x</p:attrName>
                                        </p:attrNameLst>
                                      </p:cBhvr>
                                      <p:tavLst>
                                        <p:tav tm="0">
                                          <p:val>
                                            <p:strVal val="0-#ppt_w/2"/>
                                          </p:val>
                                        </p:tav>
                                        <p:tav tm="100000">
                                          <p:val>
                                            <p:strVal val="#ppt_x"/>
                                          </p:val>
                                        </p:tav>
                                      </p:tavLst>
                                    </p:anim>
                                    <p:anim calcmode="lin" valueType="num">
                                      <p:cBhvr additive="base">
                                        <p:cTn id="24" dur="500" fill="hold"/>
                                        <p:tgtEl>
                                          <p:spTgt spid="2529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4" grpId="0" build="p"/>
      <p:bldP spid="252936" grpId="0" animBg="1"/>
      <p:bldP spid="252937" grpId="0" animBg="1"/>
      <p:bldP spid="2529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a:xfrm>
            <a:off x="0" y="146050"/>
            <a:ext cx="6300788" cy="762000"/>
          </a:xfrm>
        </p:spPr>
        <p:txBody>
          <a:bodyPr/>
          <a:lstStyle/>
          <a:p>
            <a:r>
              <a:rPr lang="ja-JP" altLang="en-US" sz="3200"/>
              <a:t>オントロジー構築利用環境</a:t>
            </a:r>
            <a:r>
              <a:rPr lang="ja-JP" altLang="en-US" sz="4000" b="1"/>
              <a:t>「法造」</a:t>
            </a:r>
            <a:endParaRPr lang="ja-JP" altLang="en-US" b="1"/>
          </a:p>
        </p:txBody>
      </p:sp>
      <p:sp>
        <p:nvSpPr>
          <p:cNvPr id="8195" name="コンテンツ プレースホルダ 2"/>
          <p:cNvSpPr>
            <a:spLocks noGrp="1"/>
          </p:cNvSpPr>
          <p:nvPr>
            <p:ph idx="1"/>
          </p:nvPr>
        </p:nvSpPr>
        <p:spPr>
          <a:xfrm>
            <a:off x="0" y="1000125"/>
            <a:ext cx="9001125" cy="5357813"/>
          </a:xfrm>
        </p:spPr>
        <p:txBody>
          <a:bodyPr/>
          <a:lstStyle/>
          <a:p>
            <a:pPr lvl="1"/>
            <a:r>
              <a:rPr lang="ja-JP" altLang="en-US" dirty="0"/>
              <a:t>オントロジー工学の基礎理論に基づいて開発された，</a:t>
            </a:r>
            <a:r>
              <a:rPr lang="ja-JP" altLang="en-US" b="1" u="sng" dirty="0">
                <a:solidFill>
                  <a:srgbClr val="008000"/>
                </a:solidFill>
              </a:rPr>
              <a:t>オントロジー（</a:t>
            </a:r>
            <a:r>
              <a:rPr lang="en-US" altLang="ja-JP" b="1" u="sng" dirty="0">
                <a:solidFill>
                  <a:srgbClr val="008000"/>
                </a:solidFill>
              </a:rPr>
              <a:t>=</a:t>
            </a:r>
            <a:r>
              <a:rPr lang="ja-JP" altLang="en-US" b="1" u="sng" dirty="0">
                <a:solidFill>
                  <a:srgbClr val="FF0000"/>
                </a:solidFill>
              </a:rPr>
              <a:t>法</a:t>
            </a:r>
            <a:r>
              <a:rPr lang="ja-JP" altLang="en-US" b="1" u="sng" dirty="0">
                <a:solidFill>
                  <a:srgbClr val="008000"/>
                </a:solidFill>
              </a:rPr>
              <a:t>）の構築（</a:t>
            </a:r>
            <a:r>
              <a:rPr lang="en-US" altLang="ja-JP" b="1" u="sng" dirty="0">
                <a:solidFill>
                  <a:srgbClr val="008000"/>
                </a:solidFill>
              </a:rPr>
              <a:t>=</a:t>
            </a:r>
            <a:r>
              <a:rPr lang="ja-JP" altLang="en-US" b="1" u="sng" dirty="0">
                <a:solidFill>
                  <a:srgbClr val="FF0000"/>
                </a:solidFill>
              </a:rPr>
              <a:t>造</a:t>
            </a:r>
            <a:r>
              <a:rPr lang="ja-JP" altLang="en-US" b="1" u="sng" dirty="0">
                <a:solidFill>
                  <a:srgbClr val="008000"/>
                </a:solidFill>
              </a:rPr>
              <a:t>）および利用</a:t>
            </a:r>
            <a:r>
              <a:rPr lang="ja-JP" altLang="en-US" dirty="0"/>
              <a:t>を支援するソフトウェア</a:t>
            </a:r>
            <a:endParaRPr lang="en-US" altLang="ja-JP" dirty="0"/>
          </a:p>
          <a:p>
            <a:pPr lvl="1"/>
            <a:r>
              <a:rPr lang="en-US" altLang="ja-JP" u="sng" dirty="0">
                <a:solidFill>
                  <a:srgbClr val="FF0000"/>
                </a:solidFill>
              </a:rPr>
              <a:t>1996</a:t>
            </a:r>
            <a:r>
              <a:rPr lang="ja-JP" altLang="en-US" u="sng" dirty="0">
                <a:solidFill>
                  <a:srgbClr val="FF0000"/>
                </a:solidFill>
              </a:rPr>
              <a:t>年</a:t>
            </a:r>
            <a:r>
              <a:rPr lang="ja-JP" altLang="en-US" dirty="0"/>
              <a:t>より開発</a:t>
            </a:r>
            <a:endParaRPr lang="en-US" altLang="ja-JP" dirty="0"/>
          </a:p>
          <a:p>
            <a:pPr lvl="1"/>
            <a:endParaRPr lang="en-US" altLang="ja-JP" sz="1800" dirty="0"/>
          </a:p>
          <a:p>
            <a:pPr lvl="1"/>
            <a:endParaRPr lang="en-US" altLang="ja-JP" dirty="0"/>
          </a:p>
          <a:p>
            <a:pPr lvl="1"/>
            <a:r>
              <a:rPr lang="en-US" altLang="ja-JP" sz="2400" dirty="0">
                <a:solidFill>
                  <a:srgbClr val="008000"/>
                </a:solidFill>
              </a:rPr>
              <a:t>http://www.hozo.jp</a:t>
            </a:r>
            <a:r>
              <a:rPr lang="ja-JP" altLang="en-US" sz="2400" dirty="0" err="1">
                <a:solidFill>
                  <a:srgbClr val="008000"/>
                </a:solidFill>
              </a:rPr>
              <a:t>にて</a:t>
            </a:r>
            <a:br>
              <a:rPr lang="en-US" altLang="ja-JP" sz="2400" dirty="0">
                <a:solidFill>
                  <a:srgbClr val="008000"/>
                </a:solidFill>
              </a:rPr>
            </a:br>
            <a:r>
              <a:rPr lang="ja-JP" altLang="en-US" sz="2400" dirty="0">
                <a:solidFill>
                  <a:srgbClr val="FF0000"/>
                </a:solidFill>
              </a:rPr>
              <a:t>フリーソフトウェアとして公開</a:t>
            </a:r>
            <a:endParaRPr lang="en-US" altLang="ja-JP" sz="2400" dirty="0">
              <a:solidFill>
                <a:srgbClr val="FF0000"/>
              </a:solidFill>
            </a:endParaRPr>
          </a:p>
          <a:p>
            <a:pPr lvl="2"/>
            <a:r>
              <a:rPr lang="ja-JP" altLang="en-US" sz="2000" dirty="0"/>
              <a:t>登録ユーザ数：</a:t>
            </a:r>
            <a:r>
              <a:rPr lang="ja-JP" altLang="en-US" sz="2000" dirty="0">
                <a:solidFill>
                  <a:srgbClr val="FF0000"/>
                </a:solidFill>
              </a:rPr>
              <a:t>約</a:t>
            </a:r>
            <a:r>
              <a:rPr lang="en-US" altLang="ja-JP" sz="2000" dirty="0">
                <a:solidFill>
                  <a:srgbClr val="FF0000"/>
                </a:solidFill>
              </a:rPr>
              <a:t>5,000</a:t>
            </a:r>
          </a:p>
          <a:p>
            <a:pPr lvl="2"/>
            <a:r>
              <a:rPr lang="ja-JP" altLang="en-US" sz="2000" dirty="0"/>
              <a:t>ダウンロード数：</a:t>
            </a:r>
            <a:r>
              <a:rPr lang="ja-JP" altLang="en-US" sz="2000" dirty="0">
                <a:solidFill>
                  <a:srgbClr val="FF0000"/>
                </a:solidFill>
              </a:rPr>
              <a:t>約</a:t>
            </a:r>
            <a:r>
              <a:rPr lang="en-US" altLang="ja-JP" sz="2000" dirty="0">
                <a:solidFill>
                  <a:srgbClr val="FF0000"/>
                </a:solidFill>
              </a:rPr>
              <a:t>12,000</a:t>
            </a:r>
            <a:br>
              <a:rPr lang="en-US" altLang="ja-JP" sz="2000" dirty="0">
                <a:solidFill>
                  <a:srgbClr val="FF0000"/>
                </a:solidFill>
              </a:rPr>
            </a:br>
            <a:r>
              <a:rPr lang="ja-JP" altLang="en-US" sz="2000" dirty="0"/>
              <a:t>（共に，国内外含む）</a:t>
            </a:r>
            <a:endParaRPr lang="en-US" altLang="ja-JP" sz="2000" dirty="0"/>
          </a:p>
          <a:p>
            <a:pPr lvl="1"/>
            <a:r>
              <a:rPr lang="ja-JP" altLang="en-US" dirty="0"/>
              <a:t>研究室内外のオントロジー開発</a:t>
            </a:r>
            <a:br>
              <a:rPr lang="en-US" altLang="ja-JP" dirty="0"/>
            </a:br>
            <a:r>
              <a:rPr lang="ja-JP" altLang="en-US" dirty="0"/>
              <a:t>プロジェクトでの多数の利用実績</a:t>
            </a:r>
          </a:p>
          <a:p>
            <a:pPr marL="914400" lvl="2" indent="0">
              <a:buNone/>
            </a:pPr>
            <a:endParaRPr lang="en-US" altLang="ja-JP" dirty="0"/>
          </a:p>
          <a:p>
            <a:pPr lvl="1"/>
            <a:endParaRPr lang="ja-JP" altLang="en-US" dirty="0"/>
          </a:p>
        </p:txBody>
      </p:sp>
      <p:sp>
        <p:nvSpPr>
          <p:cNvPr id="12294" name="日付プレースホルダ 7"/>
          <p:cNvSpPr>
            <a:spLocks noGrp="1"/>
          </p:cNvSpPr>
          <p:nvPr>
            <p:ph type="dt" sz="quarter" idx="10"/>
          </p:nvPr>
        </p:nvSpPr>
        <p:spPr>
          <a:noFill/>
        </p:spPr>
        <p:txBody>
          <a:bodyPr/>
          <a:lstStyle/>
          <a:p>
            <a:fld id="{E871690C-5B9D-4649-9E88-8E06AE51BC19}" type="datetime1">
              <a:rPr lang="ja-JP" altLang="en-US" smtClean="0">
                <a:solidFill>
                  <a:srgbClr val="000000"/>
                </a:solidFill>
              </a:rPr>
              <a:t>2019/6/5</a:t>
            </a:fld>
            <a:endParaRPr lang="en-US" altLang="ja-JP">
              <a:solidFill>
                <a:srgbClr val="000000"/>
              </a:solidFill>
            </a:endParaRPr>
          </a:p>
        </p:txBody>
      </p:sp>
      <p:sp>
        <p:nvSpPr>
          <p:cNvPr id="12295" name="スライド番号プレースホルダ 8"/>
          <p:cNvSpPr>
            <a:spLocks noGrp="1"/>
          </p:cNvSpPr>
          <p:nvPr>
            <p:ph type="sldNum" sz="quarter" idx="12"/>
          </p:nvPr>
        </p:nvSpPr>
        <p:spPr>
          <a:noFill/>
        </p:spPr>
        <p:txBody>
          <a:bodyPr/>
          <a:lstStyle/>
          <a:p>
            <a:fld id="{F7411935-4E23-463C-A7BA-5E8C8EEBC623}" type="slidenum">
              <a:rPr lang="en-US" altLang="ja-JP" smtClean="0">
                <a:solidFill>
                  <a:srgbClr val="000000"/>
                </a:solidFill>
              </a:rPr>
              <a:pPr/>
              <a:t>3</a:t>
            </a:fld>
            <a:endParaRPr lang="en-US" altLang="ja-JP" dirty="0">
              <a:solidFill>
                <a:srgbClr val="000000"/>
              </a:solidFill>
            </a:endParaRPr>
          </a:p>
        </p:txBody>
      </p:sp>
      <p:pic>
        <p:nvPicPr>
          <p:cNvPr id="12297" name="Picture 9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952500" y="2852936"/>
            <a:ext cx="3143250" cy="930275"/>
          </a:xfrm>
          <a:prstGeom prst="rect">
            <a:avLst/>
          </a:prstGeom>
          <a:noFill/>
          <a:ln w="9525">
            <a:noFill/>
            <a:miter lim="800000"/>
            <a:headEnd/>
            <a:tailEnd/>
          </a:ln>
        </p:spPr>
      </p:pic>
      <p:pic>
        <p:nvPicPr>
          <p:cNvPr id="3" name="図 2"/>
          <p:cNvPicPr>
            <a:picLocks noChangeAspect="1"/>
          </p:cNvPicPr>
          <p:nvPr/>
        </p:nvPicPr>
        <p:blipFill>
          <a:blip r:embed="rId4"/>
          <a:stretch>
            <a:fillRect/>
          </a:stretch>
        </p:blipFill>
        <p:spPr>
          <a:xfrm>
            <a:off x="4504913" y="2499727"/>
            <a:ext cx="4496212" cy="3235886"/>
          </a:xfrm>
          <a:prstGeom prst="rect">
            <a:avLst/>
          </a:prstGeom>
        </p:spPr>
      </p:pic>
      <p:sp>
        <p:nvSpPr>
          <p:cNvPr id="4" name="テキスト ボックス 3"/>
          <p:cNvSpPr txBox="1"/>
          <p:nvPr/>
        </p:nvSpPr>
        <p:spPr>
          <a:xfrm>
            <a:off x="6120101" y="5699636"/>
            <a:ext cx="1569660" cy="369332"/>
          </a:xfrm>
          <a:prstGeom prst="rect">
            <a:avLst/>
          </a:prstGeom>
          <a:noFill/>
        </p:spPr>
        <p:txBody>
          <a:bodyPr wrap="none" rtlCol="0">
            <a:spAutoFit/>
          </a:bodyPr>
          <a:lstStyle/>
          <a:p>
            <a:r>
              <a:rPr kumimoji="1" lang="ja-JP" altLang="en-US" dirty="0"/>
              <a:t>法造の画面例</a:t>
            </a:r>
          </a:p>
        </p:txBody>
      </p:sp>
      <p:sp>
        <p:nvSpPr>
          <p:cNvPr id="10" name="AutoShape 98">
            <a:extLst>
              <a:ext uri="{FF2B5EF4-FFF2-40B4-BE49-F238E27FC236}">
                <a16:creationId xmlns:a16="http://schemas.microsoft.com/office/drawing/2014/main" id="{EC0E3E72-2B6E-4D7A-B064-D657C5BB387B}"/>
              </a:ext>
            </a:extLst>
          </p:cNvPr>
          <p:cNvSpPr>
            <a:spLocks noChangeArrowheads="1"/>
          </p:cNvSpPr>
          <p:nvPr/>
        </p:nvSpPr>
        <p:spPr bwMode="auto">
          <a:xfrm>
            <a:off x="4214813" y="2000250"/>
            <a:ext cx="4000500" cy="1708150"/>
          </a:xfrm>
          <a:prstGeom prst="wedgeRectCallout">
            <a:avLst>
              <a:gd name="adj1" fmla="val -69372"/>
              <a:gd name="adj2" fmla="val -58417"/>
            </a:avLst>
          </a:prstGeom>
          <a:solidFill>
            <a:srgbClr val="CCFFCC"/>
          </a:solidFill>
          <a:ln w="12700" cap="sq">
            <a:solidFill>
              <a:schemeClr val="bg2"/>
            </a:solidFill>
            <a:miter lim="800000"/>
            <a:headEnd/>
            <a:tailEnd/>
          </a:ln>
          <a:effectLst>
            <a:outerShdw dist="107763" dir="2700000" algn="ctr" rotWithShape="0">
              <a:srgbClr val="808080"/>
            </a:outerShdw>
          </a:effectLst>
        </p:spPr>
        <p:txBody>
          <a:bodyPr anchor="ctr">
            <a:spAutoFit/>
          </a:bodyPr>
          <a:lstStyle/>
          <a:p>
            <a:pPr eaLnBrk="0" hangingPunct="0">
              <a:lnSpc>
                <a:spcPts val="1800"/>
              </a:lnSpc>
              <a:defRPr/>
            </a:pPr>
            <a:r>
              <a:rPr lang="ja-JP" altLang="en-US" sz="2000" b="1" dirty="0">
                <a:solidFill>
                  <a:srgbClr val="0000FF"/>
                </a:solidFill>
                <a:latin typeface="Times New Roman" pitchFamily="18" charset="0"/>
                <a:ea typeface="HG創英角ｺﾞｼｯｸUB" pitchFamily="49" charset="-128"/>
              </a:rPr>
              <a:t>ほう</a:t>
            </a:r>
            <a:r>
              <a:rPr lang="en-US" altLang="ja-JP" sz="2000" b="1" dirty="0">
                <a:solidFill>
                  <a:srgbClr val="0000FF"/>
                </a:solidFill>
                <a:latin typeface="Times New Roman" pitchFamily="18" charset="0"/>
                <a:ea typeface="HG創英角ｺﾞｼｯｸUB" pitchFamily="49" charset="-128"/>
              </a:rPr>
              <a:t>【</a:t>
            </a:r>
            <a:r>
              <a:rPr lang="ja-JP" altLang="en-US" sz="2000" b="1" dirty="0">
                <a:solidFill>
                  <a:srgbClr val="0000FF"/>
                </a:solidFill>
                <a:latin typeface="Times New Roman" pitchFamily="18" charset="0"/>
                <a:ea typeface="HG創英角ｺﾞｼｯｸUB" pitchFamily="49" charset="-128"/>
              </a:rPr>
              <a:t>法</a:t>
            </a:r>
            <a:r>
              <a:rPr lang="en-US" altLang="ja-JP" sz="2000" b="1" dirty="0">
                <a:solidFill>
                  <a:srgbClr val="0000FF"/>
                </a:solidFill>
                <a:latin typeface="Times New Roman" pitchFamily="18" charset="0"/>
                <a:ea typeface="HG創英角ｺﾞｼｯｸUB" pitchFamily="49" charset="-128"/>
              </a:rPr>
              <a:t>】</a:t>
            </a:r>
            <a:r>
              <a:rPr lang="ja-JP" altLang="en-US" sz="1600" dirty="0">
                <a:latin typeface="Times New Roman" pitchFamily="18" charset="0"/>
              </a:rPr>
              <a:t>（</a:t>
            </a:r>
            <a:r>
              <a:rPr lang="en-US" altLang="ja-JP" sz="1600" dirty="0">
                <a:latin typeface="Times New Roman" pitchFamily="18" charset="0"/>
              </a:rPr>
              <a:t>『</a:t>
            </a:r>
            <a:r>
              <a:rPr lang="ja-JP" altLang="en-US" sz="1600" dirty="0">
                <a:latin typeface="Times New Roman" pitchFamily="18" charset="0"/>
              </a:rPr>
              <a:t>広辞苑</a:t>
            </a:r>
            <a:r>
              <a:rPr lang="en-US" altLang="ja-JP" sz="1600" dirty="0">
                <a:latin typeface="Times New Roman" pitchFamily="18" charset="0"/>
              </a:rPr>
              <a:t>』</a:t>
            </a:r>
            <a:r>
              <a:rPr lang="ja-JP" altLang="en-US" sz="1600" dirty="0">
                <a:latin typeface="Times New Roman" pitchFamily="18" charset="0"/>
              </a:rPr>
              <a:t>より引用）</a:t>
            </a:r>
          </a:p>
          <a:p>
            <a:pPr eaLnBrk="0" hangingPunct="0">
              <a:lnSpc>
                <a:spcPts val="1800"/>
              </a:lnSpc>
              <a:defRPr/>
            </a:pPr>
            <a:r>
              <a:rPr lang="ja-JP" altLang="en-US" sz="1600" dirty="0">
                <a:latin typeface="Times New Roman" pitchFamily="18" charset="0"/>
              </a:rPr>
              <a:t>・</a:t>
            </a:r>
            <a:r>
              <a:rPr lang="ja-JP" altLang="en-US" sz="1600" b="1" dirty="0">
                <a:solidFill>
                  <a:srgbClr val="FF0000"/>
                </a:solidFill>
                <a:latin typeface="Times New Roman" pitchFamily="18" charset="0"/>
              </a:rPr>
              <a:t>物事の普遍的なあり方。</a:t>
            </a:r>
            <a:r>
              <a:rPr lang="ja-JP" altLang="en-US" sz="1600" dirty="0">
                <a:latin typeface="Times New Roman" pitchFamily="18" charset="0"/>
              </a:rPr>
              <a:t>物事をする仕方。</a:t>
            </a:r>
          </a:p>
          <a:p>
            <a:pPr eaLnBrk="0" hangingPunct="0">
              <a:lnSpc>
                <a:spcPts val="1800"/>
              </a:lnSpc>
              <a:defRPr/>
            </a:pPr>
            <a:r>
              <a:rPr lang="ja-JP" altLang="en-US" sz="1600" dirty="0">
                <a:latin typeface="Times New Roman" pitchFamily="18" charset="0"/>
              </a:rPr>
              <a:t>　また、それがしきたりになったもの。</a:t>
            </a:r>
          </a:p>
          <a:p>
            <a:pPr eaLnBrk="0" hangingPunct="0">
              <a:lnSpc>
                <a:spcPts val="1800"/>
              </a:lnSpc>
              <a:defRPr/>
            </a:pPr>
            <a:r>
              <a:rPr lang="ja-JP" altLang="en-US" sz="1600" dirty="0">
                <a:latin typeface="Times New Roman" pitchFamily="18" charset="0"/>
              </a:rPr>
              <a:t>・社会生活維持のための支配的な</a:t>
            </a:r>
            <a:r>
              <a:rPr lang="ja-JP" altLang="en-US" sz="1600" b="1" dirty="0">
                <a:solidFill>
                  <a:srgbClr val="FF0000"/>
                </a:solidFill>
                <a:latin typeface="Times New Roman" pitchFamily="18" charset="0"/>
              </a:rPr>
              <a:t>規範</a:t>
            </a:r>
            <a:r>
              <a:rPr lang="ja-JP" altLang="en-US" sz="1600" dirty="0">
                <a:solidFill>
                  <a:schemeClr val="bg2"/>
                </a:solidFill>
                <a:latin typeface="Times New Roman" pitchFamily="18" charset="0"/>
              </a:rPr>
              <a:t>。</a:t>
            </a:r>
          </a:p>
          <a:p>
            <a:pPr eaLnBrk="0" hangingPunct="0">
              <a:lnSpc>
                <a:spcPts val="1800"/>
              </a:lnSpc>
              <a:defRPr/>
            </a:pPr>
            <a:r>
              <a:rPr lang="ja-JP" altLang="en-US" sz="1600" dirty="0">
                <a:latin typeface="Times New Roman" pitchFamily="18" charset="0"/>
              </a:rPr>
              <a:t>・真理。道理。正しい理法。</a:t>
            </a:r>
            <a:r>
              <a:rPr lang="ja-JP" altLang="en-US" sz="1600" b="1" dirty="0">
                <a:solidFill>
                  <a:srgbClr val="FF0000"/>
                </a:solidFill>
                <a:latin typeface="Times New Roman" pitchFamily="18" charset="0"/>
              </a:rPr>
              <a:t>存在の法則性。</a:t>
            </a:r>
            <a:endParaRPr lang="ja-JP" altLang="en-US" sz="1600" dirty="0">
              <a:latin typeface="Times New Roman" pitchFamily="18" charset="0"/>
            </a:endParaRPr>
          </a:p>
          <a:p>
            <a:pPr eaLnBrk="0" hangingPunct="0">
              <a:lnSpc>
                <a:spcPts val="1800"/>
              </a:lnSpc>
              <a:defRPr/>
            </a:pPr>
            <a:r>
              <a:rPr lang="ja-JP" altLang="en-US" sz="1600" b="1" dirty="0">
                <a:latin typeface="Times New Roman" pitchFamily="18" charset="0"/>
              </a:rPr>
              <a:t>・</a:t>
            </a:r>
            <a:r>
              <a:rPr lang="ja-JP" altLang="en-US" sz="1600" b="1" dirty="0">
                <a:solidFill>
                  <a:srgbClr val="FF0000"/>
                </a:solidFill>
                <a:latin typeface="Times New Roman" pitchFamily="18" charset="0"/>
              </a:rPr>
              <a:t>ものの性質。特性。</a:t>
            </a:r>
            <a:r>
              <a:rPr lang="ja-JP" altLang="en-US" sz="1600" dirty="0">
                <a:latin typeface="Times New Roman" pitchFamily="18" charset="0"/>
              </a:rPr>
              <a:t>属性。</a:t>
            </a:r>
          </a:p>
          <a:p>
            <a:pPr eaLnBrk="0" hangingPunct="0">
              <a:lnSpc>
                <a:spcPts val="1800"/>
              </a:lnSpc>
              <a:defRPr/>
            </a:pPr>
            <a:r>
              <a:rPr lang="ja-JP" altLang="en-US" sz="1600" dirty="0">
                <a:latin typeface="Times New Roman" pitchFamily="18" charset="0"/>
              </a:rPr>
              <a:t>・</a:t>
            </a:r>
            <a:r>
              <a:rPr lang="ja-JP" altLang="en-US" sz="1600" b="1" dirty="0">
                <a:solidFill>
                  <a:srgbClr val="FF0000"/>
                </a:solidFill>
                <a:latin typeface="Times New Roman" pitchFamily="18" charset="0"/>
              </a:rPr>
              <a:t>存在するものの分類。</a:t>
            </a:r>
            <a:r>
              <a:rPr lang="ja-JP" altLang="en-US" sz="1600" dirty="0">
                <a:latin typeface="Times New Roman" pitchFamily="18" charset="0"/>
              </a:rPr>
              <a:t>カテゴリー</a:t>
            </a:r>
          </a:p>
        </p:txBody>
      </p:sp>
    </p:spTree>
    <p:extLst>
      <p:ext uri="{BB962C8B-B14F-4D97-AF65-F5344CB8AC3E}">
        <p14:creationId xmlns:p14="http://schemas.microsoft.com/office/powerpoint/2010/main" val="519209846"/>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3"/>
          <a:srcRect l="5882" t="11208" r="26244" b="29311"/>
          <a:stretch>
            <a:fillRect/>
          </a:stretch>
        </p:blipFill>
        <p:spPr bwMode="auto">
          <a:xfrm>
            <a:off x="5572125" y="1428750"/>
            <a:ext cx="2428875" cy="2794000"/>
          </a:xfrm>
          <a:prstGeom prst="rect">
            <a:avLst/>
          </a:prstGeom>
          <a:noFill/>
          <a:ln w="9525">
            <a:noFill/>
            <a:miter lim="800000"/>
            <a:headEnd/>
            <a:tailEnd/>
          </a:ln>
        </p:spPr>
      </p:pic>
      <p:sp>
        <p:nvSpPr>
          <p:cNvPr id="19459" name="タイトル 1"/>
          <p:cNvSpPr>
            <a:spLocks noGrp="1"/>
          </p:cNvSpPr>
          <p:nvPr>
            <p:ph type="title"/>
          </p:nvPr>
        </p:nvSpPr>
        <p:spPr/>
        <p:txBody>
          <a:bodyPr/>
          <a:lstStyle/>
          <a:p>
            <a:r>
              <a:rPr lang="ja-JP" altLang="en-US" sz="4000"/>
              <a:t>オントロジーの表現②</a:t>
            </a:r>
          </a:p>
        </p:txBody>
      </p:sp>
      <p:sp>
        <p:nvSpPr>
          <p:cNvPr id="14339" name="コンテンツ プレースホルダ 2"/>
          <p:cNvSpPr>
            <a:spLocks noGrp="1"/>
          </p:cNvSpPr>
          <p:nvPr>
            <p:ph idx="1"/>
          </p:nvPr>
        </p:nvSpPr>
        <p:spPr>
          <a:xfrm>
            <a:off x="71438" y="1143000"/>
            <a:ext cx="8643937" cy="5429250"/>
          </a:xfrm>
        </p:spPr>
        <p:txBody>
          <a:bodyPr>
            <a:normAutofit fontScale="92500" lnSpcReduction="10000"/>
          </a:bodyPr>
          <a:lstStyle/>
          <a:p>
            <a:pPr>
              <a:defRPr/>
            </a:pPr>
            <a:r>
              <a:rPr lang="en-US" altLang="ja-JP" dirty="0"/>
              <a:t>part-of</a:t>
            </a:r>
            <a:r>
              <a:rPr lang="ja-JP" altLang="en-US" dirty="0" err="1"/>
              <a:t>，</a:t>
            </a:r>
            <a:r>
              <a:rPr lang="en-US" altLang="ja-JP" dirty="0"/>
              <a:t>attribute-of</a:t>
            </a:r>
            <a:r>
              <a:rPr lang="ja-JP" altLang="en-US" dirty="0"/>
              <a:t>関係</a:t>
            </a:r>
            <a:endParaRPr lang="en-US" altLang="ja-JP" dirty="0"/>
          </a:p>
          <a:p>
            <a:pPr lvl="1">
              <a:defRPr/>
            </a:pPr>
            <a:r>
              <a:rPr lang="ja-JP" altLang="en-US" u="sng" dirty="0">
                <a:solidFill>
                  <a:srgbClr val="FF0000"/>
                </a:solidFill>
              </a:rPr>
              <a:t>スロット</a:t>
            </a:r>
            <a:r>
              <a:rPr lang="ja-JP" altLang="en-US" dirty="0"/>
              <a:t>で表現される</a:t>
            </a:r>
            <a:endParaRPr lang="en-US" altLang="ja-JP" dirty="0"/>
          </a:p>
          <a:p>
            <a:pPr lvl="1">
              <a:defRPr/>
            </a:pPr>
            <a:r>
              <a:rPr lang="en-US" altLang="ja-JP" b="1" dirty="0">
                <a:solidFill>
                  <a:srgbClr val="008000"/>
                </a:solidFill>
              </a:rPr>
              <a:t>p/o</a:t>
            </a:r>
            <a:r>
              <a:rPr lang="ja-JP" altLang="en-US" dirty="0"/>
              <a:t>：</a:t>
            </a:r>
            <a:r>
              <a:rPr lang="en-US" altLang="ja-JP" dirty="0"/>
              <a:t>part-of</a:t>
            </a:r>
            <a:r>
              <a:rPr lang="ja-JP" altLang="en-US" dirty="0"/>
              <a:t>　</a:t>
            </a:r>
            <a:r>
              <a:rPr lang="en-US" altLang="ja-JP" b="1" dirty="0">
                <a:solidFill>
                  <a:srgbClr val="008000"/>
                </a:solidFill>
              </a:rPr>
              <a:t>a/o</a:t>
            </a:r>
            <a:r>
              <a:rPr lang="ja-JP" altLang="en-US" dirty="0"/>
              <a:t>：</a:t>
            </a:r>
            <a:r>
              <a:rPr lang="en-US" altLang="ja-JP" dirty="0"/>
              <a:t>attribute-of</a:t>
            </a:r>
          </a:p>
          <a:p>
            <a:pPr>
              <a:defRPr/>
            </a:pPr>
            <a:r>
              <a:rPr lang="ja-JP" altLang="en-US" dirty="0"/>
              <a:t>スロット定義の意味</a:t>
            </a:r>
            <a:endParaRPr lang="en-US" altLang="ja-JP" dirty="0"/>
          </a:p>
          <a:p>
            <a:pPr lvl="1">
              <a:defRPr/>
            </a:pPr>
            <a:r>
              <a:rPr lang="ja-JP" altLang="en-US" dirty="0"/>
              <a:t>概念の定義を計算機が理解可能</a:t>
            </a:r>
            <a:endParaRPr lang="en-US" altLang="ja-JP" dirty="0"/>
          </a:p>
          <a:p>
            <a:pPr lvl="1">
              <a:buFont typeface="Wingdings" pitchFamily="2" charset="2"/>
              <a:buNone/>
              <a:defRPr/>
            </a:pPr>
            <a:r>
              <a:rPr lang="en-US" altLang="ja-JP" dirty="0"/>
              <a:t>	</a:t>
            </a:r>
            <a:r>
              <a:rPr lang="ja-JP" altLang="en-US" dirty="0"/>
              <a:t>な形で明示化する</a:t>
            </a:r>
            <a:endParaRPr lang="en-US" altLang="ja-JP" dirty="0"/>
          </a:p>
          <a:p>
            <a:pPr>
              <a:defRPr/>
            </a:pPr>
            <a:r>
              <a:rPr lang="ja-JP" altLang="en-US" dirty="0"/>
              <a:t>スロットの表現法</a:t>
            </a:r>
            <a:endParaRPr lang="en-US" altLang="ja-JP" dirty="0"/>
          </a:p>
          <a:p>
            <a:pPr lvl="1">
              <a:defRPr/>
            </a:pPr>
            <a:r>
              <a:rPr lang="ja-JP" altLang="en-US" dirty="0">
                <a:solidFill>
                  <a:srgbClr val="FF0000"/>
                </a:solidFill>
              </a:rPr>
              <a:t>ロール概念名</a:t>
            </a:r>
            <a:r>
              <a:rPr lang="ja-JP" altLang="en-US" dirty="0"/>
              <a:t>：部分や属性の名前</a:t>
            </a:r>
            <a:endParaRPr lang="en-US" altLang="ja-JP" dirty="0"/>
          </a:p>
          <a:p>
            <a:pPr lvl="1">
              <a:defRPr/>
            </a:pPr>
            <a:r>
              <a:rPr lang="ja-JP" altLang="en-US" dirty="0">
                <a:solidFill>
                  <a:srgbClr val="FF0000"/>
                </a:solidFill>
              </a:rPr>
              <a:t>クラス制約</a:t>
            </a:r>
            <a:r>
              <a:rPr lang="ja-JP" altLang="en-US" dirty="0"/>
              <a:t>：部分や属性となる概念の種類を規定</a:t>
            </a:r>
            <a:endParaRPr lang="en-US" altLang="ja-JP" dirty="0"/>
          </a:p>
          <a:p>
            <a:pPr lvl="1">
              <a:buFont typeface="Wingdings" pitchFamily="2" charset="2"/>
              <a:buNone/>
              <a:defRPr/>
            </a:pPr>
            <a:r>
              <a:rPr lang="en-US" altLang="ja-JP" dirty="0"/>
              <a:t>	</a:t>
            </a:r>
            <a:r>
              <a:rPr lang="ja-JP" altLang="en-US" dirty="0"/>
              <a:t>　</a:t>
            </a:r>
            <a:r>
              <a:rPr lang="en-US" altLang="ja-JP" i="1" u="sng" dirty="0">
                <a:solidFill>
                  <a:srgbClr val="008000"/>
                </a:solidFill>
              </a:rPr>
              <a:t>※</a:t>
            </a:r>
            <a:r>
              <a:rPr lang="ja-JP" altLang="en-US" i="1" u="sng" dirty="0">
                <a:solidFill>
                  <a:srgbClr val="008000"/>
                </a:solidFill>
              </a:rPr>
              <a:t>他の箇所で定義している概念を</a:t>
            </a:r>
            <a:r>
              <a:rPr lang="ja-JP" altLang="en-US" i="1" u="sng" dirty="0">
                <a:solidFill>
                  <a:srgbClr val="FF0000"/>
                </a:solidFill>
              </a:rPr>
              <a:t>参照する</a:t>
            </a:r>
            <a:endParaRPr lang="en-US" altLang="ja-JP" i="1" u="sng" dirty="0">
              <a:solidFill>
                <a:srgbClr val="FF0000"/>
              </a:solidFill>
            </a:endParaRPr>
          </a:p>
          <a:p>
            <a:pPr lvl="1">
              <a:defRPr/>
            </a:pPr>
            <a:r>
              <a:rPr lang="ja-JP" altLang="en-US" dirty="0">
                <a:solidFill>
                  <a:srgbClr val="FF0000"/>
                </a:solidFill>
              </a:rPr>
              <a:t>個数制約</a:t>
            </a:r>
            <a:r>
              <a:rPr lang="ja-JP" altLang="en-US" dirty="0"/>
              <a:t>：部分や属性の数を規定</a:t>
            </a:r>
            <a:endParaRPr lang="en-US" altLang="ja-JP" dirty="0"/>
          </a:p>
          <a:p>
            <a:pPr lvl="2">
              <a:defRPr/>
            </a:pPr>
            <a:r>
              <a:rPr lang="en-US" altLang="ja-JP" b="1" dirty="0">
                <a:solidFill>
                  <a:srgbClr val="008000"/>
                </a:solidFill>
              </a:rPr>
              <a:t>n..m</a:t>
            </a:r>
            <a:r>
              <a:rPr lang="ja-JP" altLang="en-US" dirty="0"/>
              <a:t>　→　</a:t>
            </a:r>
            <a:r>
              <a:rPr lang="en-US" altLang="ja-JP" b="1" dirty="0">
                <a:solidFill>
                  <a:srgbClr val="008000"/>
                </a:solidFill>
              </a:rPr>
              <a:t>n</a:t>
            </a:r>
            <a:r>
              <a:rPr lang="ja-JP" altLang="en-US" dirty="0"/>
              <a:t>以上</a:t>
            </a:r>
            <a:r>
              <a:rPr lang="en-US" altLang="ja-JP" b="1" dirty="0">
                <a:solidFill>
                  <a:srgbClr val="008000"/>
                </a:solidFill>
              </a:rPr>
              <a:t>m</a:t>
            </a:r>
            <a:r>
              <a:rPr lang="ja-JP" altLang="en-US" dirty="0"/>
              <a:t>以下ということを表す</a:t>
            </a:r>
            <a:endParaRPr lang="en-US" altLang="ja-JP" dirty="0"/>
          </a:p>
          <a:p>
            <a:pPr>
              <a:defRPr/>
            </a:pPr>
            <a:endParaRPr lang="ja-JP" altLang="en-US" dirty="0"/>
          </a:p>
        </p:txBody>
      </p:sp>
      <p:sp>
        <p:nvSpPr>
          <p:cNvPr id="19461" name="日付プレースホルダ 3"/>
          <p:cNvSpPr>
            <a:spLocks noGrp="1"/>
          </p:cNvSpPr>
          <p:nvPr>
            <p:ph type="dt" sz="quarter" idx="10"/>
          </p:nvPr>
        </p:nvSpPr>
        <p:spPr>
          <a:noFill/>
        </p:spPr>
        <p:txBody>
          <a:bodyPr/>
          <a:lstStyle/>
          <a:p>
            <a:fld id="{542C9620-1AA1-4D63-AB56-E66878CF7FDD}" type="datetime1">
              <a:rPr lang="ja-JP" altLang="en-US" smtClean="0">
                <a:ea typeface="ＭＳ Ｐゴシック" charset="-128"/>
              </a:rPr>
              <a:t>2019/6/5</a:t>
            </a:fld>
            <a:endParaRPr lang="en-US" altLang="ja-JP">
              <a:ea typeface="ＭＳ Ｐゴシック" charset="-128"/>
            </a:endParaRPr>
          </a:p>
        </p:txBody>
      </p:sp>
      <p:sp>
        <p:nvSpPr>
          <p:cNvPr id="19463" name="スライド番号プレースホルダ 5"/>
          <p:cNvSpPr>
            <a:spLocks noGrp="1"/>
          </p:cNvSpPr>
          <p:nvPr>
            <p:ph type="sldNum" sz="quarter" idx="12"/>
          </p:nvPr>
        </p:nvSpPr>
        <p:spPr>
          <a:noFill/>
        </p:spPr>
        <p:txBody>
          <a:bodyPr/>
          <a:lstStyle/>
          <a:p>
            <a:fld id="{3BCFE2FA-5546-4EA3-8819-47915D5F3592}" type="slidenum">
              <a:rPr lang="en-US" altLang="ja-JP" smtClean="0">
                <a:ea typeface="ＭＳ Ｐゴシック" charset="-128"/>
              </a:rPr>
              <a:pPr/>
              <a:t>30</a:t>
            </a:fld>
            <a:endParaRPr lang="en-US" altLang="ja-JP">
              <a:ea typeface="ＭＳ Ｐゴシック" charset="-128"/>
            </a:endParaRPr>
          </a:p>
        </p:txBody>
      </p:sp>
      <p:sp>
        <p:nvSpPr>
          <p:cNvPr id="19465" name="AutoShape 16"/>
          <p:cNvSpPr>
            <a:spLocks noChangeArrowheads="1"/>
          </p:cNvSpPr>
          <p:nvPr/>
        </p:nvSpPr>
        <p:spPr bwMode="auto">
          <a:xfrm>
            <a:off x="6715125" y="1352550"/>
            <a:ext cx="2357438" cy="433388"/>
          </a:xfrm>
          <a:prstGeom prst="wedgeRoundRectCallout">
            <a:avLst>
              <a:gd name="adj1" fmla="val -44153"/>
              <a:gd name="adj2" fmla="val 96352"/>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ロール概念名</a:t>
            </a:r>
            <a:endParaRPr lang="ja-JP" altLang="en-US" sz="2000"/>
          </a:p>
        </p:txBody>
      </p:sp>
      <p:sp>
        <p:nvSpPr>
          <p:cNvPr id="19466" name="AutoShape 16"/>
          <p:cNvSpPr>
            <a:spLocks noChangeArrowheads="1"/>
          </p:cNvSpPr>
          <p:nvPr/>
        </p:nvSpPr>
        <p:spPr bwMode="auto">
          <a:xfrm>
            <a:off x="7786688" y="2500313"/>
            <a:ext cx="1214437" cy="785812"/>
          </a:xfrm>
          <a:prstGeom prst="wedgeRoundRectCallout">
            <a:avLst>
              <a:gd name="adj1" fmla="val -86181"/>
              <a:gd name="adj2" fmla="val -72102"/>
              <a:gd name="adj3" fmla="val 16667"/>
            </a:avLst>
          </a:prstGeom>
          <a:solidFill>
            <a:srgbClr val="FFFFCC"/>
          </a:solidFill>
          <a:ln w="9525" algn="ctr">
            <a:solidFill>
              <a:schemeClr val="tx1"/>
            </a:solidFill>
            <a:miter lim="800000"/>
            <a:headEnd/>
            <a:tailEnd/>
          </a:ln>
        </p:spPr>
        <p:txBody>
          <a:bodyPr anchor="ctr"/>
          <a:lstStyle/>
          <a:p>
            <a:pPr>
              <a:lnSpc>
                <a:spcPts val="3000"/>
              </a:lnSpc>
            </a:pPr>
            <a:r>
              <a:rPr lang="ja-JP" altLang="en-US" sz="2800">
                <a:solidFill>
                  <a:srgbClr val="FF0000"/>
                </a:solidFill>
              </a:rPr>
              <a:t>クラス　制約</a:t>
            </a:r>
            <a:endParaRPr lang="ja-JP" altLang="en-US" sz="2000"/>
          </a:p>
        </p:txBody>
      </p:sp>
      <p:sp>
        <p:nvSpPr>
          <p:cNvPr id="19467" name="AutoShape 16"/>
          <p:cNvSpPr>
            <a:spLocks noChangeArrowheads="1"/>
          </p:cNvSpPr>
          <p:nvPr/>
        </p:nvSpPr>
        <p:spPr bwMode="auto">
          <a:xfrm>
            <a:off x="5786438" y="4281488"/>
            <a:ext cx="1785937" cy="504825"/>
          </a:xfrm>
          <a:prstGeom prst="wedgeRoundRectCallout">
            <a:avLst>
              <a:gd name="adj1" fmla="val -20935"/>
              <a:gd name="adj2" fmla="val -93208"/>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個数制約</a:t>
            </a:r>
            <a:endParaRPr lang="ja-JP" altLang="en-US" sz="2000"/>
          </a:p>
        </p:txBody>
      </p:sp>
      <p:sp>
        <p:nvSpPr>
          <p:cNvPr id="11" name="タイトル 1">
            <a:extLst>
              <a:ext uri="{FF2B5EF4-FFF2-40B4-BE49-F238E27FC236}">
                <a16:creationId xmlns:a16="http://schemas.microsoft.com/office/drawing/2014/main" id="{3D97B65B-CEDE-4C97-B96C-6DEECAC1D129}"/>
              </a:ext>
            </a:extLst>
          </p:cNvPr>
          <p:cNvSpPr txBox="1">
            <a:spLocks/>
          </p:cNvSpPr>
          <p:nvPr/>
        </p:nvSpPr>
        <p:spPr bwMode="auto">
          <a:xfrm>
            <a:off x="6248401" y="44624"/>
            <a:ext cx="2644079"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動物２</a:t>
            </a:r>
            <a:r>
              <a:rPr lang="en-US" altLang="ja-JP" sz="3200" kern="0" dirty="0">
                <a:solidFill>
                  <a:srgbClr val="FF0000"/>
                </a:solidFill>
              </a:rPr>
              <a:t>.</a:t>
            </a:r>
            <a:r>
              <a:rPr lang="en-US" altLang="ja-JP" sz="3200" kern="0" dirty="0" err="1">
                <a:solidFill>
                  <a:srgbClr val="FF0000"/>
                </a:solidFill>
              </a:rPr>
              <a:t>ont</a:t>
            </a:r>
            <a:endParaRPr lang="ja-JP" altLang="en-US" sz="3200" kern="0" dirty="0">
              <a:solidFill>
                <a:srgbClr val="FF0000"/>
              </a:solidFill>
            </a:endParaRPr>
          </a:p>
        </p:txBody>
      </p:sp>
    </p:spTree>
    <p:extLst>
      <p:ext uri="{BB962C8B-B14F-4D97-AF65-F5344CB8AC3E}">
        <p14:creationId xmlns:p14="http://schemas.microsoft.com/office/powerpoint/2010/main" val="35625084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0" dur="500"/>
                                        <p:tgtEl>
                                          <p:spTgt spid="1433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13" dur="500"/>
                                        <p:tgtEl>
                                          <p:spTgt spid="1433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8" dur="500"/>
                                        <p:tgtEl>
                                          <p:spTgt spid="14339">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21" dur="500"/>
                                        <p:tgtEl>
                                          <p:spTgt spid="14339">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4" dur="500"/>
                                        <p:tgtEl>
                                          <p:spTgt spid="1433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339">
                                            <p:txEl>
                                              <p:pRg st="6" end="6"/>
                                            </p:txEl>
                                          </p:spTgt>
                                        </p:tgtEl>
                                        <p:attrNameLst>
                                          <p:attrName>style.visibility</p:attrName>
                                        </p:attrNameLst>
                                      </p:cBhvr>
                                      <p:to>
                                        <p:strVal val="visible"/>
                                      </p:to>
                                    </p:set>
                                    <p:animEffect transition="in" filter="blinds(horizontal)">
                                      <p:cBhvr>
                                        <p:cTn id="29" dur="500"/>
                                        <p:tgtEl>
                                          <p:spTgt spid="14339">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339">
                                            <p:txEl>
                                              <p:pRg st="7" end="7"/>
                                            </p:txEl>
                                          </p:spTgt>
                                        </p:tgtEl>
                                        <p:attrNameLst>
                                          <p:attrName>style.visibility</p:attrName>
                                        </p:attrNameLst>
                                      </p:cBhvr>
                                      <p:to>
                                        <p:strVal val="visible"/>
                                      </p:to>
                                    </p:set>
                                    <p:animEffect transition="in" filter="blinds(horizontal)">
                                      <p:cBhvr>
                                        <p:cTn id="32" dur="500"/>
                                        <p:tgtEl>
                                          <p:spTgt spid="14339">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blinds(horizontal)">
                                      <p:cBhvr>
                                        <p:cTn id="35" dur="500"/>
                                        <p:tgtEl>
                                          <p:spTgt spid="1946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4339">
                                            <p:txEl>
                                              <p:pRg st="8" end="8"/>
                                            </p:txEl>
                                          </p:spTgt>
                                        </p:tgtEl>
                                        <p:attrNameLst>
                                          <p:attrName>style.visibility</p:attrName>
                                        </p:attrNameLst>
                                      </p:cBhvr>
                                      <p:to>
                                        <p:strVal val="visible"/>
                                      </p:to>
                                    </p:set>
                                    <p:animEffect transition="in" filter="blinds(horizontal)">
                                      <p:cBhvr>
                                        <p:cTn id="40" dur="500"/>
                                        <p:tgtEl>
                                          <p:spTgt spid="14339">
                                            <p:txEl>
                                              <p:pRg st="8" end="8"/>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4339">
                                            <p:txEl>
                                              <p:pRg st="9" end="9"/>
                                            </p:txEl>
                                          </p:spTgt>
                                        </p:tgtEl>
                                        <p:attrNameLst>
                                          <p:attrName>style.visibility</p:attrName>
                                        </p:attrNameLst>
                                      </p:cBhvr>
                                      <p:to>
                                        <p:strVal val="visible"/>
                                      </p:to>
                                    </p:set>
                                    <p:animEffect transition="in" filter="blinds(horizontal)">
                                      <p:cBhvr>
                                        <p:cTn id="43" dur="500"/>
                                        <p:tgtEl>
                                          <p:spTgt spid="14339">
                                            <p:txEl>
                                              <p:pRg st="9" end="9"/>
                                            </p:txEl>
                                          </p:spTgt>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19466"/>
                                        </p:tgtEl>
                                        <p:attrNameLst>
                                          <p:attrName>style.visibility</p:attrName>
                                        </p:attrNameLst>
                                      </p:cBhvr>
                                      <p:to>
                                        <p:strVal val="visible"/>
                                      </p:to>
                                    </p:set>
                                    <p:animEffect transition="in" filter="blinds(horizontal)">
                                      <p:cBhvr>
                                        <p:cTn id="47" dur="500"/>
                                        <p:tgtEl>
                                          <p:spTgt spid="1946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339">
                                            <p:txEl>
                                              <p:pRg st="10" end="10"/>
                                            </p:txEl>
                                          </p:spTgt>
                                        </p:tgtEl>
                                        <p:attrNameLst>
                                          <p:attrName>style.visibility</p:attrName>
                                        </p:attrNameLst>
                                      </p:cBhvr>
                                      <p:to>
                                        <p:strVal val="visible"/>
                                      </p:to>
                                    </p:set>
                                    <p:animEffect transition="in" filter="blinds(horizontal)">
                                      <p:cBhvr>
                                        <p:cTn id="52" dur="500"/>
                                        <p:tgtEl>
                                          <p:spTgt spid="14339">
                                            <p:txEl>
                                              <p:pRg st="10" end="10"/>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14339">
                                            <p:txEl>
                                              <p:pRg st="11" end="11"/>
                                            </p:txEl>
                                          </p:spTgt>
                                        </p:tgtEl>
                                        <p:attrNameLst>
                                          <p:attrName>style.visibility</p:attrName>
                                        </p:attrNameLst>
                                      </p:cBhvr>
                                      <p:to>
                                        <p:strVal val="visible"/>
                                      </p:to>
                                    </p:set>
                                    <p:animEffect transition="in" filter="blinds(horizontal)">
                                      <p:cBhvr>
                                        <p:cTn id="55" dur="500"/>
                                        <p:tgtEl>
                                          <p:spTgt spid="14339">
                                            <p:txEl>
                                              <p:pRg st="11" end="11"/>
                                            </p:txEl>
                                          </p:spTgt>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467"/>
                                        </p:tgtEl>
                                        <p:attrNameLst>
                                          <p:attrName>style.visibility</p:attrName>
                                        </p:attrNameLst>
                                      </p:cBhvr>
                                      <p:to>
                                        <p:strVal val="visible"/>
                                      </p:to>
                                    </p:set>
                                    <p:animEffect transition="in" filter="blinds(horizontal)">
                                      <p:cBhvr>
                                        <p:cTn id="58" dur="5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6" grpId="0" animBg="1"/>
      <p:bldP spid="194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p:cNvPicPr>
            <a:picLocks noChangeAspect="1" noChangeArrowheads="1"/>
          </p:cNvPicPr>
          <p:nvPr/>
        </p:nvPicPr>
        <p:blipFill>
          <a:blip r:embed="rId3"/>
          <a:srcRect l="51900" t="26964" r="3796" b="47462"/>
          <a:stretch>
            <a:fillRect/>
          </a:stretch>
        </p:blipFill>
        <p:spPr bwMode="auto">
          <a:xfrm>
            <a:off x="1428750" y="4143375"/>
            <a:ext cx="6286500" cy="2214563"/>
          </a:xfrm>
          <a:prstGeom prst="rect">
            <a:avLst/>
          </a:prstGeom>
          <a:noFill/>
          <a:ln w="9525">
            <a:noFill/>
            <a:miter lim="800000"/>
            <a:headEnd/>
            <a:tailEnd/>
          </a:ln>
        </p:spPr>
      </p:pic>
      <p:sp>
        <p:nvSpPr>
          <p:cNvPr id="20483" name="タイトル 1"/>
          <p:cNvSpPr>
            <a:spLocks noGrp="1"/>
          </p:cNvSpPr>
          <p:nvPr>
            <p:ph type="title"/>
          </p:nvPr>
        </p:nvSpPr>
        <p:spPr>
          <a:xfrm>
            <a:off x="285750" y="146050"/>
            <a:ext cx="6286500" cy="762000"/>
          </a:xfrm>
        </p:spPr>
        <p:txBody>
          <a:bodyPr/>
          <a:lstStyle/>
          <a:p>
            <a:r>
              <a:rPr lang="en-US" altLang="ja-JP" sz="4000"/>
              <a:t>is-a</a:t>
            </a:r>
            <a:r>
              <a:rPr lang="ja-JP" altLang="en-US" sz="4000"/>
              <a:t>関係の性質</a:t>
            </a:r>
          </a:p>
        </p:txBody>
      </p:sp>
      <p:sp>
        <p:nvSpPr>
          <p:cNvPr id="19459" name="コンテンツ プレースホルダ 2"/>
          <p:cNvSpPr>
            <a:spLocks noGrp="1"/>
          </p:cNvSpPr>
          <p:nvPr>
            <p:ph idx="1"/>
          </p:nvPr>
        </p:nvSpPr>
        <p:spPr>
          <a:xfrm>
            <a:off x="0" y="928688"/>
            <a:ext cx="8929688" cy="2786062"/>
          </a:xfrm>
        </p:spPr>
        <p:txBody>
          <a:bodyPr/>
          <a:lstStyle/>
          <a:p>
            <a:pPr lvl="1"/>
            <a:r>
              <a:rPr lang="ja-JP" altLang="en-US" sz="2000"/>
              <a:t>上位概念から下位概念へ性質が</a:t>
            </a:r>
            <a:r>
              <a:rPr lang="ja-JP" altLang="en-US" sz="2000" b="1" u="sng">
                <a:solidFill>
                  <a:srgbClr val="FF0000"/>
                </a:solidFill>
              </a:rPr>
              <a:t>継承</a:t>
            </a:r>
            <a:r>
              <a:rPr lang="ja-JP" altLang="en-US" sz="2000"/>
              <a:t>される</a:t>
            </a:r>
            <a:endParaRPr lang="en-US" altLang="ja-JP" sz="2000"/>
          </a:p>
          <a:p>
            <a:pPr lvl="2"/>
            <a:r>
              <a:rPr lang="ja-JP" altLang="en-US" sz="1800"/>
              <a:t>「法造」では</a:t>
            </a:r>
            <a:r>
              <a:rPr lang="ja-JP" altLang="en-US" sz="1800" b="1" u="sng">
                <a:solidFill>
                  <a:srgbClr val="008000"/>
                </a:solidFill>
              </a:rPr>
              <a:t>スロットが継承</a:t>
            </a:r>
            <a:r>
              <a:rPr lang="ja-JP" altLang="en-US" sz="1800"/>
              <a:t>される</a:t>
            </a:r>
            <a:endParaRPr lang="en-US" altLang="ja-JP" sz="1800"/>
          </a:p>
          <a:p>
            <a:pPr lvl="2">
              <a:buFont typeface="Wingdings" pitchFamily="2" charset="2"/>
              <a:buNone/>
            </a:pPr>
            <a:r>
              <a:rPr lang="en-US" altLang="ja-JP" sz="1800"/>
              <a:t>	※</a:t>
            </a:r>
            <a:r>
              <a:rPr lang="ja-JP" altLang="en-US" sz="1800"/>
              <a:t>継承したスロットは</a:t>
            </a:r>
            <a:r>
              <a:rPr lang="ja-JP" altLang="en-US" sz="1800" b="1" u="sng">
                <a:solidFill>
                  <a:srgbClr val="FF0000"/>
                </a:solidFill>
              </a:rPr>
              <a:t>ブラウジングペイン上では表示されない</a:t>
            </a:r>
            <a:endParaRPr lang="en-US" altLang="ja-JP" sz="1800" b="1" u="sng">
              <a:solidFill>
                <a:srgbClr val="FF0000"/>
              </a:solidFill>
            </a:endParaRPr>
          </a:p>
          <a:p>
            <a:pPr lvl="2"/>
            <a:r>
              <a:rPr lang="ja-JP" altLang="en-US" sz="1800" i="1">
                <a:solidFill>
                  <a:srgbClr val="0000CC"/>
                </a:solidFill>
              </a:rPr>
              <a:t>例）“動物”から“脊椎動物”に継承されているスロットは？</a:t>
            </a:r>
            <a:endParaRPr lang="en-US" altLang="ja-JP" sz="1800" i="1">
              <a:solidFill>
                <a:srgbClr val="0000CC"/>
              </a:solidFill>
            </a:endParaRPr>
          </a:p>
          <a:p>
            <a:pPr lvl="1"/>
            <a:r>
              <a:rPr lang="ja-JP" altLang="en-US" sz="2000"/>
              <a:t>継承した性質（スロット）が下位概念で</a:t>
            </a:r>
            <a:r>
              <a:rPr lang="ja-JP" altLang="en-US" sz="2000" b="1" u="sng">
                <a:solidFill>
                  <a:srgbClr val="FF0000"/>
                </a:solidFill>
              </a:rPr>
              <a:t>特殊化</a:t>
            </a:r>
            <a:r>
              <a:rPr lang="ja-JP" altLang="en-US" sz="2000"/>
              <a:t>されることがある</a:t>
            </a:r>
            <a:endParaRPr lang="en-US" altLang="ja-JP" sz="2000"/>
          </a:p>
          <a:p>
            <a:pPr lvl="2"/>
            <a:r>
              <a:rPr lang="ja-JP" altLang="en-US" sz="1800" i="1">
                <a:solidFill>
                  <a:srgbClr val="0000CC"/>
                </a:solidFill>
              </a:rPr>
              <a:t>例）“増え方”スロットの特殊化</a:t>
            </a:r>
            <a:endParaRPr lang="en-US" altLang="ja-JP" sz="1800" i="1">
              <a:solidFill>
                <a:srgbClr val="0000CC"/>
              </a:solidFill>
            </a:endParaRPr>
          </a:p>
          <a:p>
            <a:pPr lvl="2"/>
            <a:r>
              <a:rPr lang="ja-JP" altLang="en-US" sz="1800"/>
              <a:t>「法造」では</a:t>
            </a:r>
            <a:r>
              <a:rPr lang="ja-JP" altLang="en-US" sz="1800" b="1" u="sng">
                <a:solidFill>
                  <a:srgbClr val="FF0000"/>
                </a:solidFill>
              </a:rPr>
              <a:t>継承・特殊化したスロットは「赤色」で表示</a:t>
            </a:r>
            <a:r>
              <a:rPr lang="ja-JP" altLang="en-US" sz="1800"/>
              <a:t>される</a:t>
            </a:r>
            <a:endParaRPr lang="en-US" altLang="ja-JP" sz="1800"/>
          </a:p>
          <a:p>
            <a:pPr lvl="2"/>
            <a:r>
              <a:rPr lang="ja-JP" altLang="en-US" sz="1800"/>
              <a:t>スロットをクリックすると，上位</a:t>
            </a:r>
            <a:r>
              <a:rPr lang="en-US" altLang="ja-JP" sz="1800"/>
              <a:t>/</a:t>
            </a:r>
            <a:r>
              <a:rPr lang="ja-JP" altLang="en-US" sz="1800"/>
              <a:t>下位のスロットがハイライトされる</a:t>
            </a:r>
            <a:endParaRPr lang="ja-JP" altLang="en-US" sz="1600" b="1" i="1">
              <a:solidFill>
                <a:srgbClr val="0000CC"/>
              </a:solidFill>
            </a:endParaRPr>
          </a:p>
        </p:txBody>
      </p:sp>
      <p:sp>
        <p:nvSpPr>
          <p:cNvPr id="20485" name="日付プレースホルダ 3"/>
          <p:cNvSpPr>
            <a:spLocks noGrp="1"/>
          </p:cNvSpPr>
          <p:nvPr>
            <p:ph type="dt" sz="quarter" idx="10"/>
          </p:nvPr>
        </p:nvSpPr>
        <p:spPr>
          <a:noFill/>
        </p:spPr>
        <p:txBody>
          <a:bodyPr/>
          <a:lstStyle/>
          <a:p>
            <a:fld id="{B245C123-C689-4F4A-915F-C487E2B6C762}" type="datetime1">
              <a:rPr lang="ja-JP" altLang="en-US" smtClean="0">
                <a:ea typeface="ＭＳ Ｐゴシック" charset="-128"/>
              </a:rPr>
              <a:t>2019/6/5</a:t>
            </a:fld>
            <a:endParaRPr lang="en-US" altLang="ja-JP" dirty="0">
              <a:ea typeface="ＭＳ Ｐゴシック" charset="-128"/>
            </a:endParaRPr>
          </a:p>
        </p:txBody>
      </p:sp>
      <p:sp>
        <p:nvSpPr>
          <p:cNvPr id="20487" name="スライド番号プレースホルダ 5"/>
          <p:cNvSpPr>
            <a:spLocks noGrp="1"/>
          </p:cNvSpPr>
          <p:nvPr>
            <p:ph type="sldNum" sz="quarter" idx="12"/>
          </p:nvPr>
        </p:nvSpPr>
        <p:spPr>
          <a:noFill/>
        </p:spPr>
        <p:txBody>
          <a:bodyPr/>
          <a:lstStyle/>
          <a:p>
            <a:fld id="{05144FC7-A110-455F-9E26-642FFF018827}" type="slidenum">
              <a:rPr lang="en-US" altLang="ja-JP" smtClean="0">
                <a:ea typeface="ＭＳ Ｐゴシック" charset="-128"/>
              </a:rPr>
              <a:pPr/>
              <a:t>31</a:t>
            </a:fld>
            <a:endParaRPr lang="en-US" altLang="ja-JP">
              <a:ea typeface="ＭＳ Ｐゴシック" charset="-128"/>
            </a:endParaRPr>
          </a:p>
        </p:txBody>
      </p:sp>
      <p:sp>
        <p:nvSpPr>
          <p:cNvPr id="7" name="Rectangle 6"/>
          <p:cNvSpPr>
            <a:spLocks noChangeArrowheads="1"/>
          </p:cNvSpPr>
          <p:nvPr/>
        </p:nvSpPr>
        <p:spPr bwMode="auto">
          <a:xfrm>
            <a:off x="6000750" y="428625"/>
            <a:ext cx="2928938" cy="1200150"/>
          </a:xfrm>
          <a:prstGeom prst="rect">
            <a:avLst/>
          </a:prstGeom>
          <a:solidFill>
            <a:srgbClr val="FFFFCC"/>
          </a:solidFill>
          <a:ln w="9525">
            <a:solidFill>
              <a:schemeClr val="tx1"/>
            </a:solidFill>
            <a:miter lim="800000"/>
            <a:headEnd/>
            <a:tailEnd/>
          </a:ln>
        </p:spPr>
        <p:txBody>
          <a:bodyPr anchor="ctr">
            <a:spAutoFit/>
          </a:bodyPr>
          <a:lstStyle/>
          <a:p>
            <a:r>
              <a:rPr lang="ja-JP" altLang="en-US" sz="2400"/>
              <a:t>「</a:t>
            </a:r>
            <a:r>
              <a:rPr lang="ja-JP" altLang="en-US" sz="2400">
                <a:solidFill>
                  <a:srgbClr val="FF0000"/>
                </a:solidFill>
              </a:rPr>
              <a:t>動物２</a:t>
            </a:r>
            <a:r>
              <a:rPr lang="en-US" altLang="ja-JP" sz="2400">
                <a:solidFill>
                  <a:srgbClr val="FF0000"/>
                </a:solidFill>
              </a:rPr>
              <a:t>.ont</a:t>
            </a:r>
            <a:r>
              <a:rPr lang="ja-JP" altLang="en-US" sz="2400"/>
              <a:t>」で</a:t>
            </a:r>
            <a:endParaRPr lang="en-US" altLang="ja-JP" sz="2400"/>
          </a:p>
          <a:p>
            <a:r>
              <a:rPr lang="ja-JP" altLang="en-US" sz="2400"/>
              <a:t>スロットの継承・特殊化を確認する</a:t>
            </a:r>
          </a:p>
        </p:txBody>
      </p:sp>
      <p:pic>
        <p:nvPicPr>
          <p:cNvPr id="20488" name="Picture 8"/>
          <p:cNvPicPr>
            <a:picLocks noChangeAspect="1" noChangeArrowheads="1"/>
          </p:cNvPicPr>
          <p:nvPr/>
        </p:nvPicPr>
        <p:blipFill>
          <a:blip r:embed="rId4"/>
          <a:srcRect l="52000" t="27902" r="3999" b="47519"/>
          <a:stretch>
            <a:fillRect/>
          </a:stretch>
        </p:blipFill>
        <p:spPr bwMode="auto">
          <a:xfrm>
            <a:off x="1428750" y="4214813"/>
            <a:ext cx="6286500" cy="2143125"/>
          </a:xfrm>
          <a:prstGeom prst="rect">
            <a:avLst/>
          </a:prstGeom>
          <a:noFill/>
          <a:ln w="9525">
            <a:noFill/>
            <a:miter lim="800000"/>
            <a:headEnd/>
            <a:tailEnd/>
          </a:ln>
        </p:spPr>
      </p:pic>
      <p:sp>
        <p:nvSpPr>
          <p:cNvPr id="10" name="角丸四角形 9"/>
          <p:cNvSpPr/>
          <p:nvPr/>
        </p:nvSpPr>
        <p:spPr>
          <a:xfrm>
            <a:off x="1571625" y="4546600"/>
            <a:ext cx="1863725" cy="95408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下カーブ矢印 10"/>
          <p:cNvSpPr/>
          <p:nvPr/>
        </p:nvSpPr>
        <p:spPr>
          <a:xfrm rot="20918879">
            <a:off x="2257425" y="3981450"/>
            <a:ext cx="1501775" cy="4286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2" name="下カーブ矢印 11"/>
          <p:cNvSpPr/>
          <p:nvPr/>
        </p:nvSpPr>
        <p:spPr>
          <a:xfrm rot="21418010">
            <a:off x="2451100" y="3848100"/>
            <a:ext cx="3409950" cy="5619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3" name="テキスト ボックス 12"/>
          <p:cNvSpPr txBox="1"/>
          <p:nvPr/>
        </p:nvSpPr>
        <p:spPr>
          <a:xfrm>
            <a:off x="1111250" y="3702050"/>
            <a:ext cx="1603375" cy="369888"/>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a:spAutoFit/>
          </a:bodyPr>
          <a:lstStyle/>
          <a:p>
            <a:pPr>
              <a:defRPr/>
            </a:pPr>
            <a:r>
              <a:rPr lang="ja-JP" altLang="en-US" b="1" dirty="0">
                <a:solidFill>
                  <a:srgbClr val="FF0000"/>
                </a:solidFill>
              </a:rPr>
              <a:t>スロットの継承</a:t>
            </a:r>
          </a:p>
        </p:txBody>
      </p:sp>
      <p:sp>
        <p:nvSpPr>
          <p:cNvPr id="15" name="角丸四角形 14"/>
          <p:cNvSpPr/>
          <p:nvPr/>
        </p:nvSpPr>
        <p:spPr>
          <a:xfrm>
            <a:off x="3540125" y="4559300"/>
            <a:ext cx="1746250" cy="1870075"/>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 name="下カーブ矢印 15"/>
          <p:cNvSpPr/>
          <p:nvPr/>
        </p:nvSpPr>
        <p:spPr>
          <a:xfrm rot="20918879">
            <a:off x="4138613" y="3994150"/>
            <a:ext cx="1501775" cy="4286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7" name="角丸四角形 16"/>
          <p:cNvSpPr/>
          <p:nvPr/>
        </p:nvSpPr>
        <p:spPr>
          <a:xfrm>
            <a:off x="5499100" y="4538663"/>
            <a:ext cx="2214563" cy="954087"/>
          </a:xfrm>
          <a:prstGeom prst="roundRect">
            <a:avLst/>
          </a:prstGeom>
          <a:noFill/>
          <a:ln>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0066FF"/>
              </a:solidFill>
            </a:endParaRPr>
          </a:p>
        </p:txBody>
      </p:sp>
      <p:sp>
        <p:nvSpPr>
          <p:cNvPr id="18" name="上カーブ矢印 17"/>
          <p:cNvSpPr/>
          <p:nvPr/>
        </p:nvSpPr>
        <p:spPr>
          <a:xfrm>
            <a:off x="2286000" y="5500688"/>
            <a:ext cx="4214813" cy="571500"/>
          </a:xfrm>
          <a:prstGeom prst="curvedUpArrow">
            <a:avLst/>
          </a:prstGeom>
          <a:solidFill>
            <a:srgbClr val="00B0F0"/>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9" name="テキスト ボックス 18"/>
          <p:cNvSpPr txBox="1"/>
          <p:nvPr/>
        </p:nvSpPr>
        <p:spPr>
          <a:xfrm>
            <a:off x="5857875" y="5857875"/>
            <a:ext cx="2000250" cy="646113"/>
          </a:xfrm>
          <a:prstGeom prst="rect">
            <a:avLst/>
          </a:prstGeom>
          <a:ln>
            <a:solidFill>
              <a:srgbClr val="0066FF"/>
            </a:solidFill>
          </a:ln>
        </p:spPr>
        <p:style>
          <a:lnRef idx="2">
            <a:schemeClr val="accent1"/>
          </a:lnRef>
          <a:fillRef idx="1">
            <a:schemeClr val="lt1"/>
          </a:fillRef>
          <a:effectRef idx="0">
            <a:schemeClr val="accent1"/>
          </a:effectRef>
          <a:fontRef idx="minor">
            <a:schemeClr val="dk1"/>
          </a:fontRef>
        </p:style>
        <p:txBody>
          <a:bodyPr>
            <a:spAutoFit/>
          </a:bodyPr>
          <a:lstStyle/>
          <a:p>
            <a:pPr>
              <a:defRPr/>
            </a:pPr>
            <a:r>
              <a:rPr lang="ja-JP" altLang="en-US" b="1" dirty="0">
                <a:solidFill>
                  <a:srgbClr val="0066FF"/>
                </a:solidFill>
              </a:rPr>
              <a:t>継承したスロットの</a:t>
            </a:r>
            <a:r>
              <a:rPr lang="ja-JP" altLang="en-US" b="1" u="sng" dirty="0">
                <a:solidFill>
                  <a:srgbClr val="FF0000"/>
                </a:solidFill>
              </a:rPr>
              <a:t>特殊化</a:t>
            </a:r>
          </a:p>
        </p:txBody>
      </p:sp>
      <p:sp>
        <p:nvSpPr>
          <p:cNvPr id="20" name="AutoShape 16"/>
          <p:cNvSpPr>
            <a:spLocks noChangeArrowheads="1"/>
          </p:cNvSpPr>
          <p:nvPr/>
        </p:nvSpPr>
        <p:spPr bwMode="auto">
          <a:xfrm>
            <a:off x="7429500" y="4786313"/>
            <a:ext cx="1428750" cy="571500"/>
          </a:xfrm>
          <a:prstGeom prst="wedgeRoundRectCallout">
            <a:avLst>
              <a:gd name="adj1" fmla="val -41861"/>
              <a:gd name="adj2" fmla="val -68190"/>
              <a:gd name="adj3" fmla="val 16667"/>
            </a:avLst>
          </a:prstGeom>
          <a:solidFill>
            <a:srgbClr val="FFFFCC"/>
          </a:solidFill>
          <a:ln w="9525" algn="ctr">
            <a:solidFill>
              <a:srgbClr val="FF9900"/>
            </a:solidFill>
            <a:miter lim="800000"/>
            <a:headEnd/>
            <a:tailEnd/>
          </a:ln>
        </p:spPr>
        <p:txBody>
          <a:bodyPr anchor="ctr"/>
          <a:lstStyle/>
          <a:p>
            <a:pPr>
              <a:lnSpc>
                <a:spcPts val="2000"/>
              </a:lnSpc>
            </a:pPr>
            <a:r>
              <a:rPr lang="ja-JP" altLang="en-US"/>
              <a:t>上位スロットの情報</a:t>
            </a:r>
          </a:p>
        </p:txBody>
      </p:sp>
      <p:sp>
        <p:nvSpPr>
          <p:cNvPr id="21" name="正方形/長方形 20"/>
          <p:cNvSpPr/>
          <p:nvPr/>
        </p:nvSpPr>
        <p:spPr>
          <a:xfrm>
            <a:off x="6513513" y="4519613"/>
            <a:ext cx="1071562" cy="214312"/>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2" name="AutoShape 17"/>
          <p:cNvSpPr>
            <a:spLocks noChangeArrowheads="1"/>
          </p:cNvSpPr>
          <p:nvPr/>
        </p:nvSpPr>
        <p:spPr bwMode="auto">
          <a:xfrm>
            <a:off x="6051550" y="3675063"/>
            <a:ext cx="2500313" cy="714375"/>
          </a:xfrm>
          <a:prstGeom prst="wedgeRoundRectCallout">
            <a:avLst>
              <a:gd name="adj1" fmla="val -39606"/>
              <a:gd name="adj2" fmla="val 82454"/>
              <a:gd name="adj3" fmla="val 16667"/>
            </a:avLst>
          </a:prstGeom>
          <a:solidFill>
            <a:srgbClr val="FFFFCC"/>
          </a:solidFill>
          <a:ln w="9525" algn="ctr">
            <a:solidFill>
              <a:schemeClr val="tx1"/>
            </a:solidFill>
            <a:miter lim="800000"/>
            <a:headEnd/>
            <a:tailEnd/>
          </a:ln>
        </p:spPr>
        <p:txBody>
          <a:bodyPr anchor="ctr"/>
          <a:lstStyle/>
          <a:p>
            <a:pPr>
              <a:lnSpc>
                <a:spcPts val="1900"/>
              </a:lnSpc>
            </a:pPr>
            <a:r>
              <a:rPr lang="ja-JP" altLang="en-US"/>
              <a:t>スロットをクリックすると</a:t>
            </a:r>
            <a:endParaRPr lang="en-US" altLang="ja-JP"/>
          </a:p>
          <a:p>
            <a:pPr>
              <a:lnSpc>
                <a:spcPts val="1900"/>
              </a:lnSpc>
            </a:pPr>
            <a:r>
              <a:rPr lang="ja-JP" altLang="en-US"/>
              <a:t>上位概念</a:t>
            </a:r>
            <a:r>
              <a:rPr lang="en-US" altLang="ja-JP"/>
              <a:t>/</a:t>
            </a:r>
            <a:r>
              <a:rPr lang="ja-JP" altLang="en-US"/>
              <a:t>下位概念がハイライトされる</a:t>
            </a:r>
            <a:endParaRPr lang="ja-JP" altLang="en-US" sz="2400">
              <a:solidFill>
                <a:srgbClr val="FF0000"/>
              </a:solidFill>
            </a:endParaRPr>
          </a:p>
        </p:txBody>
      </p:sp>
      <p:sp>
        <p:nvSpPr>
          <p:cNvPr id="24" name="AutoShape 16"/>
          <p:cNvSpPr>
            <a:spLocks noChangeArrowheads="1"/>
          </p:cNvSpPr>
          <p:nvPr/>
        </p:nvSpPr>
        <p:spPr bwMode="auto">
          <a:xfrm>
            <a:off x="192030" y="4468098"/>
            <a:ext cx="1347171" cy="433388"/>
          </a:xfrm>
          <a:prstGeom prst="wedgeRoundRectCallout">
            <a:avLst>
              <a:gd name="adj1" fmla="val 94495"/>
              <a:gd name="adj2" fmla="val -11716"/>
              <a:gd name="adj3" fmla="val 16667"/>
            </a:avLst>
          </a:prstGeom>
          <a:solidFill>
            <a:srgbClr val="FFFFCC"/>
          </a:solidFill>
          <a:ln w="9525" algn="ctr">
            <a:solidFill>
              <a:schemeClr val="tx1"/>
            </a:solidFill>
            <a:miter lim="800000"/>
            <a:headEnd/>
            <a:tailEnd/>
          </a:ln>
        </p:spPr>
        <p:txBody>
          <a:bodyPr wrap="none" lIns="0" rIns="0" anchor="ctr" anchorCtr="1"/>
          <a:lstStyle/>
          <a:p>
            <a:r>
              <a:rPr lang="ja-JP" altLang="en-US" dirty="0">
                <a:solidFill>
                  <a:srgbClr val="FF0000"/>
                </a:solidFill>
              </a:rPr>
              <a:t>ロール概念名</a:t>
            </a:r>
            <a:endParaRPr lang="ja-JP" altLang="en-US" sz="1400" dirty="0"/>
          </a:p>
        </p:txBody>
      </p:sp>
      <p:sp>
        <p:nvSpPr>
          <p:cNvPr id="27" name="AutoShape 16"/>
          <p:cNvSpPr>
            <a:spLocks noChangeArrowheads="1"/>
          </p:cNvSpPr>
          <p:nvPr/>
        </p:nvSpPr>
        <p:spPr bwMode="auto">
          <a:xfrm>
            <a:off x="1835696" y="5902387"/>
            <a:ext cx="1129683" cy="339602"/>
          </a:xfrm>
          <a:prstGeom prst="wedgeRoundRectCallout">
            <a:avLst>
              <a:gd name="adj1" fmla="val 28852"/>
              <a:gd name="adj2" fmla="val -214751"/>
              <a:gd name="adj3" fmla="val 16667"/>
            </a:avLst>
          </a:prstGeom>
          <a:solidFill>
            <a:srgbClr val="FFFFCC"/>
          </a:solidFill>
          <a:ln w="9525" algn="ctr">
            <a:solidFill>
              <a:schemeClr val="tx1"/>
            </a:solidFill>
            <a:miter lim="800000"/>
            <a:headEnd/>
            <a:tailEnd/>
          </a:ln>
        </p:spPr>
        <p:txBody>
          <a:bodyPr wrap="none" lIns="0" rIns="0" anchor="ctr" anchorCtr="1"/>
          <a:lstStyle/>
          <a:p>
            <a:r>
              <a:rPr lang="ja-JP" altLang="en-US" dirty="0">
                <a:solidFill>
                  <a:srgbClr val="FF0000"/>
                </a:solidFill>
              </a:rPr>
              <a:t>クラス制約</a:t>
            </a:r>
            <a:endParaRPr lang="ja-JP" altLang="en-US" sz="1400" dirty="0"/>
          </a:p>
        </p:txBody>
      </p:sp>
      <p:sp>
        <p:nvSpPr>
          <p:cNvPr id="28" name="AutoShape 16"/>
          <p:cNvSpPr>
            <a:spLocks noChangeArrowheads="1"/>
          </p:cNvSpPr>
          <p:nvPr/>
        </p:nvSpPr>
        <p:spPr bwMode="auto">
          <a:xfrm>
            <a:off x="546408" y="5841329"/>
            <a:ext cx="1129683" cy="339602"/>
          </a:xfrm>
          <a:prstGeom prst="wedgeRoundRectCallout">
            <a:avLst>
              <a:gd name="adj1" fmla="val 75740"/>
              <a:gd name="adj2" fmla="val -214751"/>
              <a:gd name="adj3" fmla="val 16667"/>
            </a:avLst>
          </a:prstGeom>
          <a:solidFill>
            <a:srgbClr val="FFFFCC"/>
          </a:solidFill>
          <a:ln w="9525" algn="ctr">
            <a:solidFill>
              <a:schemeClr val="tx1"/>
            </a:solidFill>
            <a:miter lim="800000"/>
            <a:headEnd/>
            <a:tailEnd/>
          </a:ln>
        </p:spPr>
        <p:txBody>
          <a:bodyPr wrap="none" lIns="0" rIns="0" anchor="ctr" anchorCtr="1"/>
          <a:lstStyle/>
          <a:p>
            <a:r>
              <a:rPr lang="ja-JP" altLang="en-US" dirty="0">
                <a:solidFill>
                  <a:srgbClr val="FF0000"/>
                </a:solidFill>
              </a:rPr>
              <a:t>個数制約</a:t>
            </a:r>
            <a:endParaRPr lang="ja-JP" altLang="en-US" sz="1400" dirty="0"/>
          </a:p>
        </p:txBody>
      </p:sp>
    </p:spTree>
    <p:extLst>
      <p:ext uri="{BB962C8B-B14F-4D97-AF65-F5344CB8AC3E}">
        <p14:creationId xmlns:p14="http://schemas.microsoft.com/office/powerpoint/2010/main" val="368875665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0" dur="500"/>
                                        <p:tgtEl>
                                          <p:spTgt spid="1945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3" dur="500"/>
                                        <p:tgtEl>
                                          <p:spTgt spid="1945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6" dur="500"/>
                                        <p:tgtEl>
                                          <p:spTgt spid="1945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vertical)">
                                      <p:cBhvr>
                                        <p:cTn id="21" dur="500"/>
                                        <p:tgtEl>
                                          <p:spTgt spid="10"/>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vertical)">
                                      <p:cBhvr>
                                        <p:cTn id="24" dur="500"/>
                                        <p:tgtEl>
                                          <p:spTgt spid="11"/>
                                        </p:tgtEl>
                                      </p:cBhvr>
                                    </p:animEffect>
                                  </p:childTnLst>
                                </p:cTn>
                              </p:par>
                              <p:par>
                                <p:cTn id="25" presetID="3" presetClass="entr" presetSubtype="5"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vertical)">
                                      <p:cBhvr>
                                        <p:cTn id="32" dur="500"/>
                                        <p:tgtEl>
                                          <p:spTgt spid="12"/>
                                        </p:tgtEl>
                                      </p:cBhvr>
                                    </p:animEffect>
                                  </p:childTnLst>
                                </p:cTn>
                              </p:par>
                            </p:childTnLst>
                          </p:cTn>
                        </p:par>
                        <p:par>
                          <p:cTn id="33" fill="hold">
                            <p:stCondLst>
                              <p:cond delay="500"/>
                            </p:stCondLst>
                            <p:childTnLst>
                              <p:par>
                                <p:cTn id="34" presetID="3" presetClass="entr" presetSubtype="5"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vertical)">
                                      <p:cBhvr>
                                        <p:cTn id="36" dur="500"/>
                                        <p:tgtEl>
                                          <p:spTgt spid="15"/>
                                        </p:tgtEl>
                                      </p:cBhvr>
                                    </p:animEffect>
                                  </p:childTnLst>
                                </p:cTn>
                              </p:par>
                              <p:par>
                                <p:cTn id="37" presetID="3" presetClass="entr" presetSubtype="5"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vertic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44" dur="500"/>
                                        <p:tgtEl>
                                          <p:spTgt spid="19459">
                                            <p:txEl>
                                              <p:pRg st="4" end="4"/>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47" dur="500"/>
                                        <p:tgtEl>
                                          <p:spTgt spid="19459">
                                            <p:txEl>
                                              <p:pRg st="5" end="5"/>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19459">
                                            <p:txEl>
                                              <p:pRg st="6" end="6"/>
                                            </p:txEl>
                                          </p:spTgt>
                                        </p:tgtEl>
                                        <p:attrNameLst>
                                          <p:attrName>style.visibility</p:attrName>
                                        </p:attrNameLst>
                                      </p:cBhvr>
                                      <p:to>
                                        <p:strVal val="visible"/>
                                      </p:to>
                                    </p:set>
                                    <p:animEffect transition="in" filter="blinds(horizontal)">
                                      <p:cBhvr>
                                        <p:cTn id="50" dur="500"/>
                                        <p:tgtEl>
                                          <p:spTgt spid="19459">
                                            <p:txEl>
                                              <p:pRg st="6" end="6"/>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53" dur="500"/>
                                        <p:tgtEl>
                                          <p:spTgt spid="1945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vertical)">
                                      <p:cBhvr>
                                        <p:cTn id="58" dur="500"/>
                                        <p:tgtEl>
                                          <p:spTgt spid="18"/>
                                        </p:tgtEl>
                                      </p:cBhvr>
                                    </p:animEffect>
                                  </p:childTnLst>
                                </p:cTn>
                              </p:par>
                              <p:par>
                                <p:cTn id="59" presetID="3" presetClass="entr" presetSubtype="5"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linds(vertical)">
                                      <p:cBhvr>
                                        <p:cTn id="61" dur="500"/>
                                        <p:tgtEl>
                                          <p:spTgt spid="17"/>
                                        </p:tgtEl>
                                      </p:cBhvr>
                                    </p:animEffect>
                                  </p:childTnLst>
                                </p:cTn>
                              </p:par>
                              <p:par>
                                <p:cTn id="62" presetID="3" presetClass="entr" presetSubtype="5"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blinds(vertical)">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linds(horizontal)">
                                      <p:cBhvr>
                                        <p:cTn id="69" dur="500"/>
                                        <p:tgtEl>
                                          <p:spTgt spid="21"/>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linds(horizontal)">
                                      <p:cBhvr>
                                        <p:cTn id="77" dur="500"/>
                                        <p:tgtEl>
                                          <p:spTgt spid="22"/>
                                        </p:tgtEl>
                                      </p:cBhvr>
                                    </p:animEffect>
                                  </p:childTnLst>
                                </p:cTn>
                              </p:par>
                              <p:par>
                                <p:cTn id="78" presetID="3" presetClass="entr" presetSubtype="10" fill="hold" nodeType="withEffect">
                                  <p:stCondLst>
                                    <p:cond delay="0"/>
                                  </p:stCondLst>
                                  <p:childTnLst>
                                    <p:set>
                                      <p:cBhvr>
                                        <p:cTn id="79" dur="1" fill="hold">
                                          <p:stCondLst>
                                            <p:cond delay="0"/>
                                          </p:stCondLst>
                                        </p:cTn>
                                        <p:tgtEl>
                                          <p:spTgt spid="20488"/>
                                        </p:tgtEl>
                                        <p:attrNameLst>
                                          <p:attrName>style.visibility</p:attrName>
                                        </p:attrNameLst>
                                      </p:cBhvr>
                                      <p:to>
                                        <p:strVal val="visible"/>
                                      </p:to>
                                    </p:set>
                                    <p:animEffect transition="in" filter="blinds(horizontal)">
                                      <p:cBhvr>
                                        <p:cTn id="80" dur="500"/>
                                        <p:tgtEl>
                                          <p:spTgt spid="20488"/>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checkerboard(across)">
                                      <p:cBhvr>
                                        <p:cTn id="85" dur="500"/>
                                        <p:tgtEl>
                                          <p:spTgt spid="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blinds(horizontal)">
                                      <p:cBhvr>
                                        <p:cTn id="88" dur="500"/>
                                        <p:tgtEl>
                                          <p:spTgt spid="24"/>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blinds(horizontal)">
                                      <p:cBhvr>
                                        <p:cTn id="91" dur="500"/>
                                        <p:tgtEl>
                                          <p:spTgt spid="27"/>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linds(horizontal)">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4"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タイトル 7"/>
          <p:cNvSpPr>
            <a:spLocks noGrp="1"/>
          </p:cNvSpPr>
          <p:nvPr>
            <p:ph type="title"/>
          </p:nvPr>
        </p:nvSpPr>
        <p:spPr/>
        <p:txBody>
          <a:bodyPr/>
          <a:lstStyle/>
          <a:p>
            <a:r>
              <a:rPr lang="ja-JP" altLang="en-US"/>
              <a:t>オントロジーの表現③</a:t>
            </a:r>
          </a:p>
        </p:txBody>
      </p:sp>
      <p:sp>
        <p:nvSpPr>
          <p:cNvPr id="21507" name="コンテンツ プレースホルダ 8"/>
          <p:cNvSpPr>
            <a:spLocks noGrp="1"/>
          </p:cNvSpPr>
          <p:nvPr>
            <p:ph idx="1"/>
          </p:nvPr>
        </p:nvSpPr>
        <p:spPr>
          <a:xfrm>
            <a:off x="71438" y="928688"/>
            <a:ext cx="7215187" cy="3143250"/>
          </a:xfrm>
        </p:spPr>
        <p:txBody>
          <a:bodyPr/>
          <a:lstStyle/>
          <a:p>
            <a:r>
              <a:rPr lang="ja-JP" altLang="en-US" sz="2800"/>
              <a:t>定義ペインにおける表現</a:t>
            </a:r>
            <a:r>
              <a:rPr lang="ja-JP" altLang="en-US" sz="2800" b="0" u="none"/>
              <a:t>（</a:t>
            </a:r>
            <a:r>
              <a:rPr lang="ja-JP" altLang="en-US" sz="2800" b="0" u="none">
                <a:solidFill>
                  <a:srgbClr val="FF0000"/>
                </a:solidFill>
              </a:rPr>
              <a:t>概念選択時</a:t>
            </a:r>
            <a:r>
              <a:rPr lang="ja-JP" altLang="en-US" sz="2800" b="0" u="none"/>
              <a:t>）</a:t>
            </a:r>
            <a:endParaRPr lang="en-US" altLang="ja-JP" sz="2800" b="0" u="none"/>
          </a:p>
          <a:p>
            <a:pPr lvl="1"/>
            <a:r>
              <a:rPr lang="ja-JP" altLang="en-US" sz="2400"/>
              <a:t>選択した概念（ノード）の定義内容を表示する．</a:t>
            </a:r>
            <a:endParaRPr lang="en-US" altLang="ja-JP" sz="2400"/>
          </a:p>
          <a:p>
            <a:pPr lvl="2">
              <a:spcBef>
                <a:spcPts val="200"/>
              </a:spcBef>
            </a:pPr>
            <a:r>
              <a:rPr lang="ja-JP" altLang="en-US" sz="2000">
                <a:solidFill>
                  <a:srgbClr val="FF0000"/>
                </a:solidFill>
              </a:rPr>
              <a:t>ラベル</a:t>
            </a:r>
            <a:r>
              <a:rPr lang="ja-JP" altLang="en-US" sz="2000"/>
              <a:t>：概念名</a:t>
            </a:r>
            <a:endParaRPr lang="en-US" altLang="ja-JP" sz="2000"/>
          </a:p>
          <a:p>
            <a:pPr lvl="2">
              <a:spcBef>
                <a:spcPts val="200"/>
              </a:spcBef>
            </a:pPr>
            <a:r>
              <a:rPr lang="ja-JP" altLang="en-US" sz="2000">
                <a:solidFill>
                  <a:srgbClr val="FF0000"/>
                </a:solidFill>
              </a:rPr>
              <a:t>上位概念</a:t>
            </a:r>
            <a:r>
              <a:rPr lang="ja-JP" altLang="en-US" sz="2000"/>
              <a:t>：クリック操作で</a:t>
            </a:r>
            <a:r>
              <a:rPr lang="ja-JP" altLang="en-US" sz="2000" u="sng">
                <a:solidFill>
                  <a:srgbClr val="008000"/>
                </a:solidFill>
              </a:rPr>
              <a:t>上位概念をリスト表示</a:t>
            </a:r>
            <a:endParaRPr lang="en-US" altLang="ja-JP" sz="2000" u="sng">
              <a:solidFill>
                <a:srgbClr val="008000"/>
              </a:solidFill>
            </a:endParaRPr>
          </a:p>
          <a:p>
            <a:pPr lvl="2">
              <a:spcBef>
                <a:spcPts val="200"/>
              </a:spcBef>
            </a:pPr>
            <a:r>
              <a:rPr lang="ja-JP" altLang="en-US" sz="2000">
                <a:solidFill>
                  <a:srgbClr val="FF0000"/>
                </a:solidFill>
              </a:rPr>
              <a:t>スロット</a:t>
            </a:r>
            <a:r>
              <a:rPr lang="ja-JP" altLang="en-US" sz="2000"/>
              <a:t>：定義されたスロット一覧</a:t>
            </a:r>
            <a:endParaRPr lang="en-US" altLang="ja-JP" sz="2000"/>
          </a:p>
          <a:p>
            <a:pPr lvl="2">
              <a:spcBef>
                <a:spcPts val="200"/>
              </a:spcBef>
            </a:pPr>
            <a:r>
              <a:rPr lang="ja-JP" altLang="en-US" sz="2000">
                <a:solidFill>
                  <a:srgbClr val="FF0000"/>
                </a:solidFill>
              </a:rPr>
              <a:t>継承スロット</a:t>
            </a:r>
            <a:r>
              <a:rPr lang="ja-JP" altLang="en-US" sz="2000"/>
              <a:t>：</a:t>
            </a:r>
            <a:r>
              <a:rPr lang="ja-JP" altLang="en-US" sz="2000" u="sng">
                <a:solidFill>
                  <a:srgbClr val="008000"/>
                </a:solidFill>
              </a:rPr>
              <a:t>上位概念</a:t>
            </a:r>
            <a:r>
              <a:rPr lang="ja-JP" altLang="en-US" sz="2000"/>
              <a:t>から継承したスロット一覧</a:t>
            </a:r>
            <a:endParaRPr lang="en-US" altLang="ja-JP" sz="2000"/>
          </a:p>
          <a:p>
            <a:pPr lvl="2">
              <a:spcBef>
                <a:spcPts val="200"/>
              </a:spcBef>
            </a:pPr>
            <a:r>
              <a:rPr lang="ja-JP" altLang="en-US" sz="2000">
                <a:solidFill>
                  <a:srgbClr val="FF0000"/>
                </a:solidFill>
              </a:rPr>
              <a:t>内容説明</a:t>
            </a:r>
            <a:r>
              <a:rPr lang="ja-JP" altLang="en-US" sz="2000"/>
              <a:t>：概念の説明を自然言語で表現</a:t>
            </a:r>
            <a:endParaRPr lang="en-US" altLang="ja-JP" sz="2000"/>
          </a:p>
          <a:p>
            <a:pPr lvl="2">
              <a:spcBef>
                <a:spcPts val="200"/>
              </a:spcBef>
            </a:pPr>
            <a:r>
              <a:rPr lang="ja-JP" altLang="en-US" sz="2000">
                <a:solidFill>
                  <a:srgbClr val="FF0000"/>
                </a:solidFill>
              </a:rPr>
              <a:t>公理</a:t>
            </a:r>
            <a:r>
              <a:rPr lang="ja-JP" altLang="en-US" sz="2000"/>
              <a:t>：より詳細な公理記述（使用改訂中）</a:t>
            </a:r>
            <a:endParaRPr lang="en-US" altLang="ja-JP" sz="2000"/>
          </a:p>
          <a:p>
            <a:pPr lvl="2"/>
            <a:endParaRPr lang="ja-JP" altLang="en-US" sz="2000"/>
          </a:p>
        </p:txBody>
      </p:sp>
      <p:sp>
        <p:nvSpPr>
          <p:cNvPr id="21508" name="日付プレースホルダ 2"/>
          <p:cNvSpPr>
            <a:spLocks noGrp="1"/>
          </p:cNvSpPr>
          <p:nvPr>
            <p:ph type="dt" sz="quarter" idx="10"/>
          </p:nvPr>
        </p:nvSpPr>
        <p:spPr>
          <a:noFill/>
        </p:spPr>
        <p:txBody>
          <a:bodyPr/>
          <a:lstStyle/>
          <a:p>
            <a:fld id="{53A3DFA8-69D3-47BF-98CC-B3A2389C6258}" type="datetime1">
              <a:rPr lang="ja-JP" altLang="en-US" smtClean="0">
                <a:ea typeface="ＭＳ Ｐゴシック" charset="-128"/>
              </a:rPr>
              <a:t>2019/6/5</a:t>
            </a:fld>
            <a:endParaRPr lang="en-US" altLang="ja-JP">
              <a:ea typeface="ＭＳ Ｐゴシック" charset="-128"/>
            </a:endParaRPr>
          </a:p>
        </p:txBody>
      </p:sp>
      <p:sp>
        <p:nvSpPr>
          <p:cNvPr id="21510" name="スライド番号プレースホルダ 4"/>
          <p:cNvSpPr>
            <a:spLocks noGrp="1"/>
          </p:cNvSpPr>
          <p:nvPr>
            <p:ph type="sldNum" sz="quarter" idx="12"/>
          </p:nvPr>
        </p:nvSpPr>
        <p:spPr>
          <a:noFill/>
        </p:spPr>
        <p:txBody>
          <a:bodyPr/>
          <a:lstStyle/>
          <a:p>
            <a:fld id="{DC8C9816-F409-4541-8030-A62FCCE4B81B}" type="slidenum">
              <a:rPr lang="en-US" altLang="ja-JP" smtClean="0">
                <a:ea typeface="ＭＳ Ｐゴシック" charset="-128"/>
              </a:rPr>
              <a:pPr/>
              <a:t>32</a:t>
            </a:fld>
            <a:endParaRPr lang="en-US" altLang="ja-JP">
              <a:ea typeface="ＭＳ Ｐゴシック" charset="-128"/>
            </a:endParaRPr>
          </a:p>
        </p:txBody>
      </p:sp>
      <p:sp>
        <p:nvSpPr>
          <p:cNvPr id="21511" name="AutoShape 16"/>
          <p:cNvSpPr>
            <a:spLocks noChangeArrowheads="1"/>
          </p:cNvSpPr>
          <p:nvPr/>
        </p:nvSpPr>
        <p:spPr bwMode="auto">
          <a:xfrm>
            <a:off x="6786563" y="1000125"/>
            <a:ext cx="2214562" cy="1071563"/>
          </a:xfrm>
          <a:prstGeom prst="wedgeRoundRectCallout">
            <a:avLst>
              <a:gd name="adj1" fmla="val -71926"/>
              <a:gd name="adj2" fmla="val -34315"/>
              <a:gd name="adj3" fmla="val 16667"/>
            </a:avLst>
          </a:prstGeom>
          <a:solidFill>
            <a:srgbClr val="FFFFCC"/>
          </a:solidFill>
          <a:ln w="9525" algn="ctr">
            <a:solidFill>
              <a:schemeClr val="tx1"/>
            </a:solidFill>
            <a:miter lim="800000"/>
            <a:headEnd/>
            <a:tailEnd/>
          </a:ln>
        </p:spPr>
        <p:txBody>
          <a:bodyPr anchor="ctr"/>
          <a:lstStyle/>
          <a:p>
            <a:r>
              <a:rPr lang="ja-JP" altLang="en-US" sz="2000">
                <a:solidFill>
                  <a:srgbClr val="FF0000"/>
                </a:solidFill>
              </a:rPr>
              <a:t>スロット選択時</a:t>
            </a:r>
            <a:r>
              <a:rPr lang="ja-JP" altLang="en-US" sz="2000"/>
              <a:t>の</a:t>
            </a:r>
            <a:endParaRPr lang="en-US" altLang="ja-JP" sz="2000"/>
          </a:p>
          <a:p>
            <a:r>
              <a:rPr lang="ja-JP" altLang="en-US" sz="2000"/>
              <a:t>定義ペインについては後ほど解説</a:t>
            </a:r>
          </a:p>
        </p:txBody>
      </p:sp>
      <p:sp>
        <p:nvSpPr>
          <p:cNvPr id="12" name="左カーブ矢印 11"/>
          <p:cNvSpPr/>
          <p:nvPr/>
        </p:nvSpPr>
        <p:spPr>
          <a:xfrm rot="20852763">
            <a:off x="6411913" y="2278063"/>
            <a:ext cx="357187" cy="78581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21513" name="AutoShape 16"/>
          <p:cNvSpPr>
            <a:spLocks noChangeArrowheads="1"/>
          </p:cNvSpPr>
          <p:nvPr/>
        </p:nvSpPr>
        <p:spPr bwMode="auto">
          <a:xfrm>
            <a:off x="6786563" y="2714625"/>
            <a:ext cx="1857375" cy="642938"/>
          </a:xfrm>
          <a:prstGeom prst="wedgeRoundRectCallout">
            <a:avLst>
              <a:gd name="adj1" fmla="val -56190"/>
              <a:gd name="adj2" fmla="val -28838"/>
              <a:gd name="adj3" fmla="val 16667"/>
            </a:avLst>
          </a:prstGeom>
          <a:solidFill>
            <a:srgbClr val="CCFFFF"/>
          </a:solidFill>
          <a:ln w="9525" algn="ctr">
            <a:solidFill>
              <a:schemeClr val="tx1"/>
            </a:solidFill>
            <a:miter lim="800000"/>
            <a:headEnd/>
            <a:tailEnd/>
          </a:ln>
        </p:spPr>
        <p:txBody>
          <a:bodyPr anchor="ctr"/>
          <a:lstStyle/>
          <a:p>
            <a:r>
              <a:rPr lang="ja-JP" altLang="en-US" sz="2000"/>
              <a:t>表示する継承スロットと連動</a:t>
            </a:r>
          </a:p>
        </p:txBody>
      </p:sp>
      <p:pic>
        <p:nvPicPr>
          <p:cNvPr id="21514" name="Picture 9"/>
          <p:cNvPicPr>
            <a:picLocks noChangeAspect="1" noChangeArrowheads="1"/>
          </p:cNvPicPr>
          <p:nvPr/>
        </p:nvPicPr>
        <p:blipFill>
          <a:blip r:embed="rId3"/>
          <a:srcRect l="1167" t="54744" r="70233" b="24371"/>
          <a:stretch>
            <a:fillRect/>
          </a:stretch>
        </p:blipFill>
        <p:spPr bwMode="auto">
          <a:xfrm>
            <a:off x="857250" y="3857625"/>
            <a:ext cx="4981575" cy="2714625"/>
          </a:xfrm>
          <a:prstGeom prst="rect">
            <a:avLst/>
          </a:prstGeom>
          <a:noFill/>
          <a:ln w="9525">
            <a:noFill/>
            <a:miter lim="800000"/>
            <a:headEnd/>
            <a:tailEnd/>
          </a:ln>
        </p:spPr>
      </p:pic>
      <p:pic>
        <p:nvPicPr>
          <p:cNvPr id="21515" name="Picture 10"/>
          <p:cNvPicPr>
            <a:picLocks noChangeAspect="1" noChangeArrowheads="1"/>
          </p:cNvPicPr>
          <p:nvPr/>
        </p:nvPicPr>
        <p:blipFill>
          <a:blip r:embed="rId4"/>
          <a:srcRect l="5882" t="11208" r="26244" b="29311"/>
          <a:stretch>
            <a:fillRect/>
          </a:stretch>
        </p:blipFill>
        <p:spPr bwMode="auto">
          <a:xfrm>
            <a:off x="6215063" y="3857625"/>
            <a:ext cx="2357437" cy="2711450"/>
          </a:xfrm>
          <a:prstGeom prst="rect">
            <a:avLst/>
          </a:prstGeom>
          <a:noFill/>
          <a:ln w="9525">
            <a:noFill/>
            <a:miter lim="800000"/>
            <a:headEnd/>
            <a:tailEnd/>
          </a:ln>
        </p:spPr>
      </p:pic>
    </p:spTree>
    <p:extLst>
      <p:ext uri="{BB962C8B-B14F-4D97-AF65-F5344CB8AC3E}">
        <p14:creationId xmlns:p14="http://schemas.microsoft.com/office/powerpoint/2010/main" val="3296039660"/>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ja-JP" altLang="en-US"/>
              <a:t>その他の閲覧機能</a:t>
            </a:r>
          </a:p>
        </p:txBody>
      </p:sp>
      <p:sp>
        <p:nvSpPr>
          <p:cNvPr id="16387" name="Rectangle 3"/>
          <p:cNvSpPr>
            <a:spLocks noGrp="1" noChangeArrowheads="1"/>
          </p:cNvSpPr>
          <p:nvPr>
            <p:ph idx="1"/>
          </p:nvPr>
        </p:nvSpPr>
        <p:spPr>
          <a:xfrm>
            <a:off x="428625" y="1000125"/>
            <a:ext cx="8429625" cy="5500688"/>
          </a:xfrm>
        </p:spPr>
        <p:txBody>
          <a:bodyPr>
            <a:normAutofit fontScale="85000" lnSpcReduction="20000"/>
          </a:bodyPr>
          <a:lstStyle/>
          <a:p>
            <a:pPr>
              <a:lnSpc>
                <a:spcPct val="110000"/>
              </a:lnSpc>
              <a:defRPr/>
            </a:pPr>
            <a:r>
              <a:rPr lang="ja-JP" altLang="en-US" dirty="0"/>
              <a:t>ブラウジングペインを用いた閲覧</a:t>
            </a:r>
          </a:p>
          <a:p>
            <a:pPr lvl="1">
              <a:lnSpc>
                <a:spcPct val="110000"/>
              </a:lnSpc>
              <a:defRPr/>
            </a:pPr>
            <a:r>
              <a:rPr lang="ja-JP" altLang="en-US" dirty="0">
                <a:solidFill>
                  <a:srgbClr val="FF0000"/>
                </a:solidFill>
              </a:rPr>
              <a:t>全体概念</a:t>
            </a:r>
            <a:r>
              <a:rPr lang="ja-JP" altLang="en-US" dirty="0"/>
              <a:t>／</a:t>
            </a:r>
            <a:r>
              <a:rPr lang="ja-JP" altLang="en-US" dirty="0">
                <a:solidFill>
                  <a:srgbClr val="FF0000"/>
                </a:solidFill>
              </a:rPr>
              <a:t>関係概念</a:t>
            </a:r>
            <a:r>
              <a:rPr lang="ja-JP" altLang="en-US" dirty="0"/>
              <a:t>の切り替え</a:t>
            </a:r>
            <a:r>
              <a:rPr lang="ja-JP" altLang="en-US" sz="2900" dirty="0"/>
              <a:t>［次回説明］</a:t>
            </a:r>
            <a:endParaRPr lang="ja-JP" altLang="en-US" dirty="0"/>
          </a:p>
          <a:p>
            <a:pPr lvl="1">
              <a:lnSpc>
                <a:spcPct val="110000"/>
              </a:lnSpc>
              <a:defRPr/>
            </a:pPr>
            <a:r>
              <a:rPr lang="ja-JP" altLang="en-US" dirty="0"/>
              <a:t>概念表示／</a:t>
            </a:r>
            <a:r>
              <a:rPr lang="en-US" altLang="ja-JP" dirty="0"/>
              <a:t>RDF(S)</a:t>
            </a:r>
            <a:r>
              <a:rPr lang="ja-JP" altLang="en-US" dirty="0"/>
              <a:t>表示の切り替え</a:t>
            </a:r>
          </a:p>
          <a:p>
            <a:pPr lvl="1">
              <a:lnSpc>
                <a:spcPct val="110000"/>
              </a:lnSpc>
              <a:defRPr/>
            </a:pPr>
            <a:r>
              <a:rPr lang="ja-JP" altLang="en-US" dirty="0"/>
              <a:t>拡大・縮小表示</a:t>
            </a:r>
          </a:p>
          <a:p>
            <a:pPr lvl="1">
              <a:lnSpc>
                <a:spcPct val="110000"/>
              </a:lnSpc>
              <a:defRPr/>
            </a:pPr>
            <a:r>
              <a:rPr lang="ja-JP" altLang="en-US" dirty="0"/>
              <a:t>選択／スクロールの切り替え</a:t>
            </a:r>
            <a:endParaRPr lang="en-US" altLang="ja-JP" dirty="0"/>
          </a:p>
          <a:p>
            <a:pPr lvl="1">
              <a:lnSpc>
                <a:spcPct val="110000"/>
              </a:lnSpc>
              <a:defRPr/>
            </a:pPr>
            <a:r>
              <a:rPr lang="ja-JP" altLang="en-US" dirty="0">
                <a:solidFill>
                  <a:srgbClr val="FF0000"/>
                </a:solidFill>
              </a:rPr>
              <a:t>クラス制約のクリック</a:t>
            </a:r>
            <a:r>
              <a:rPr lang="ja-JP" altLang="en-US" dirty="0"/>
              <a:t>によるジャンプ機能</a:t>
            </a:r>
            <a:endParaRPr lang="en-US" altLang="ja-JP" dirty="0"/>
          </a:p>
          <a:p>
            <a:pPr lvl="1">
              <a:lnSpc>
                <a:spcPct val="110000"/>
              </a:lnSpc>
              <a:defRPr/>
            </a:pPr>
            <a:r>
              <a:rPr lang="ja-JP" altLang="en-US" dirty="0"/>
              <a:t>上位・下位・参照先へのジャンプ機能</a:t>
            </a:r>
            <a:endParaRPr lang="en-US" altLang="ja-JP" dirty="0"/>
          </a:p>
          <a:p>
            <a:pPr lvl="1">
              <a:lnSpc>
                <a:spcPct val="110000"/>
              </a:lnSpc>
              <a:defRPr/>
            </a:pPr>
            <a:r>
              <a:rPr lang="ja-JP" altLang="en-US" dirty="0"/>
              <a:t>上位概念・下位概念のハイライト表示</a:t>
            </a:r>
            <a:endParaRPr lang="en-US" altLang="ja-JP" dirty="0"/>
          </a:p>
          <a:p>
            <a:pPr lvl="1">
              <a:lnSpc>
                <a:spcPct val="110000"/>
              </a:lnSpc>
              <a:defRPr/>
            </a:pPr>
            <a:r>
              <a:rPr lang="ja-JP" altLang="en-US" dirty="0">
                <a:solidFill>
                  <a:srgbClr val="FF0000"/>
                </a:solidFill>
              </a:rPr>
              <a:t>別ウィンドウ表示</a:t>
            </a:r>
            <a:r>
              <a:rPr lang="ja-JP" altLang="en-US" dirty="0"/>
              <a:t>（</a:t>
            </a:r>
            <a:r>
              <a:rPr lang="en-US" altLang="ja-JP" dirty="0"/>
              <a:t>※</a:t>
            </a:r>
            <a:r>
              <a:rPr lang="ja-JP" altLang="en-US" dirty="0"/>
              <a:t>継承したスロットも表示可能）</a:t>
            </a:r>
            <a:endParaRPr lang="en-US" altLang="ja-JP" dirty="0"/>
          </a:p>
          <a:p>
            <a:pPr>
              <a:lnSpc>
                <a:spcPct val="110000"/>
              </a:lnSpc>
              <a:defRPr/>
            </a:pPr>
            <a:r>
              <a:rPr lang="ja-JP" altLang="en-US" dirty="0"/>
              <a:t>ナビゲーションペインを用いた閲覧</a:t>
            </a:r>
          </a:p>
          <a:p>
            <a:pPr lvl="1">
              <a:lnSpc>
                <a:spcPct val="110000"/>
              </a:lnSpc>
              <a:defRPr/>
            </a:pPr>
            <a:r>
              <a:rPr lang="ja-JP" altLang="en-US" dirty="0">
                <a:solidFill>
                  <a:srgbClr val="FF0000"/>
                </a:solidFill>
              </a:rPr>
              <a:t>概念ツリー</a:t>
            </a:r>
            <a:r>
              <a:rPr lang="ja-JP" altLang="en-US" dirty="0"/>
              <a:t>：概念の</a:t>
            </a:r>
            <a:r>
              <a:rPr lang="en-US" altLang="ja-JP" dirty="0"/>
              <a:t>is-a</a:t>
            </a:r>
            <a:r>
              <a:rPr lang="ja-JP" altLang="en-US" dirty="0"/>
              <a:t>階層を</a:t>
            </a:r>
            <a:r>
              <a:rPr lang="en-US" altLang="ja-JP" dirty="0"/>
              <a:t>Tree</a:t>
            </a:r>
            <a:r>
              <a:rPr lang="ja-JP" altLang="en-US" dirty="0"/>
              <a:t>状に表示する．</a:t>
            </a:r>
          </a:p>
          <a:p>
            <a:pPr lvl="1">
              <a:lnSpc>
                <a:spcPct val="110000"/>
              </a:lnSpc>
              <a:defRPr/>
            </a:pPr>
            <a:r>
              <a:rPr lang="ja-JP" altLang="en-US" dirty="0">
                <a:solidFill>
                  <a:srgbClr val="FF0000"/>
                </a:solidFill>
              </a:rPr>
              <a:t>概念マップ</a:t>
            </a:r>
            <a:r>
              <a:rPr lang="ja-JP" altLang="en-US" dirty="0"/>
              <a:t>：オントロジーの全体をマップ表示する．</a:t>
            </a:r>
          </a:p>
          <a:p>
            <a:pPr lvl="1">
              <a:lnSpc>
                <a:spcPct val="110000"/>
              </a:lnSpc>
              <a:defRPr/>
            </a:pPr>
            <a:r>
              <a:rPr lang="ja-JP" altLang="en-US" dirty="0">
                <a:solidFill>
                  <a:srgbClr val="FF0000"/>
                </a:solidFill>
              </a:rPr>
              <a:t>検索</a:t>
            </a:r>
            <a:r>
              <a:rPr lang="ja-JP" altLang="en-US" dirty="0"/>
              <a:t>：キーワードにより概念を検索する．</a:t>
            </a:r>
          </a:p>
        </p:txBody>
      </p:sp>
      <p:sp>
        <p:nvSpPr>
          <p:cNvPr id="22532" name="日付プレースホルダ 5"/>
          <p:cNvSpPr>
            <a:spLocks noGrp="1"/>
          </p:cNvSpPr>
          <p:nvPr>
            <p:ph type="dt" sz="quarter" idx="10"/>
          </p:nvPr>
        </p:nvSpPr>
        <p:spPr>
          <a:noFill/>
        </p:spPr>
        <p:txBody>
          <a:bodyPr/>
          <a:lstStyle/>
          <a:p>
            <a:fld id="{448CCDD3-5A5C-4E92-970A-0DC390C0CA2A}" type="datetime1">
              <a:rPr lang="ja-JP" altLang="en-US" smtClean="0">
                <a:ea typeface="ＭＳ Ｐゴシック" charset="-128"/>
              </a:rPr>
              <a:t>2019/6/5</a:t>
            </a:fld>
            <a:endParaRPr lang="en-US" altLang="ja-JP">
              <a:ea typeface="ＭＳ Ｐゴシック" charset="-128"/>
            </a:endParaRPr>
          </a:p>
        </p:txBody>
      </p:sp>
      <p:sp>
        <p:nvSpPr>
          <p:cNvPr id="22534" name="スライド番号プレースホルダ 6"/>
          <p:cNvSpPr>
            <a:spLocks noGrp="1"/>
          </p:cNvSpPr>
          <p:nvPr>
            <p:ph type="sldNum" sz="quarter" idx="12"/>
          </p:nvPr>
        </p:nvSpPr>
        <p:spPr>
          <a:noFill/>
        </p:spPr>
        <p:txBody>
          <a:bodyPr/>
          <a:lstStyle/>
          <a:p>
            <a:fld id="{4B672C98-761D-4BD7-A9F7-DE0187FC434F}" type="slidenum">
              <a:rPr lang="en-US" altLang="ja-JP" smtClean="0">
                <a:ea typeface="ＭＳ Ｐゴシック" charset="-128"/>
              </a:rPr>
              <a:pPr/>
              <a:t>33</a:t>
            </a:fld>
            <a:endParaRPr lang="en-US" altLang="ja-JP">
              <a:ea typeface="ＭＳ Ｐゴシック" charset="-128"/>
            </a:endParaRPr>
          </a:p>
        </p:txBody>
      </p:sp>
    </p:spTree>
    <p:extLst>
      <p:ext uri="{BB962C8B-B14F-4D97-AF65-F5344CB8AC3E}">
        <p14:creationId xmlns:p14="http://schemas.microsoft.com/office/powerpoint/2010/main" val="351241547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ja-JP" altLang="en-US" sz="2800" dirty="0"/>
              <a:t>Ｍｉｎｉ Ｑｕｉｚ</a:t>
            </a:r>
            <a:r>
              <a:rPr lang="en-US" altLang="ja-JP" sz="2800" dirty="0"/>
              <a:t>:</a:t>
            </a:r>
            <a:br>
              <a:rPr lang="ja-JP" altLang="en-US" sz="2800" dirty="0"/>
            </a:br>
            <a:r>
              <a:rPr lang="ja-JP" altLang="en-US" sz="3200" dirty="0"/>
              <a:t>サンプルオントロジーの閲覧</a:t>
            </a:r>
            <a:endParaRPr lang="ja-JP" altLang="en-US" sz="2800" dirty="0"/>
          </a:p>
        </p:txBody>
      </p:sp>
      <p:sp>
        <p:nvSpPr>
          <p:cNvPr id="23555" name="Rectangle 3"/>
          <p:cNvSpPr>
            <a:spLocks noGrp="1" noChangeArrowheads="1"/>
          </p:cNvSpPr>
          <p:nvPr>
            <p:ph idx="1"/>
          </p:nvPr>
        </p:nvSpPr>
        <p:spPr>
          <a:xfrm>
            <a:off x="179512" y="1002506"/>
            <a:ext cx="8786812" cy="5594845"/>
          </a:xfrm>
        </p:spPr>
        <p:txBody>
          <a:bodyPr>
            <a:normAutofit fontScale="92500" lnSpcReduction="10000"/>
          </a:bodyPr>
          <a:lstStyle/>
          <a:p>
            <a:pPr>
              <a:lnSpc>
                <a:spcPct val="110000"/>
              </a:lnSpc>
            </a:pPr>
            <a:r>
              <a:rPr lang="ja-JP" altLang="en-US" sz="2800" b="0" u="none" dirty="0"/>
              <a:t>「</a:t>
            </a:r>
            <a:r>
              <a:rPr lang="ja-JP" altLang="en-US" sz="2800" b="0" u="none" dirty="0">
                <a:solidFill>
                  <a:srgbClr val="FF0000"/>
                </a:solidFill>
              </a:rPr>
              <a:t>動物２</a:t>
            </a:r>
            <a:r>
              <a:rPr lang="en-US" altLang="ja-JP" sz="2800" b="0" u="none" dirty="0">
                <a:solidFill>
                  <a:srgbClr val="FF0000"/>
                </a:solidFill>
              </a:rPr>
              <a:t>.</a:t>
            </a:r>
            <a:r>
              <a:rPr lang="en-US" altLang="ja-JP" sz="2800" b="0" u="none" dirty="0" err="1">
                <a:solidFill>
                  <a:srgbClr val="FF0000"/>
                </a:solidFill>
              </a:rPr>
              <a:t>ont</a:t>
            </a:r>
            <a:r>
              <a:rPr lang="ja-JP" altLang="en-US" sz="2800" b="0" u="none" dirty="0"/>
              <a:t>」オントロジーを閲覧し下記の問いに答えよ</a:t>
            </a:r>
            <a:endParaRPr lang="en-US" altLang="ja-JP" sz="1100" u="none" dirty="0"/>
          </a:p>
          <a:p>
            <a:pPr>
              <a:lnSpc>
                <a:spcPct val="110000"/>
              </a:lnSpc>
              <a:buFont typeface="Wingdings" pitchFamily="2" charset="2"/>
              <a:buNone/>
            </a:pPr>
            <a:r>
              <a:rPr lang="ja-JP" altLang="en-US" sz="2000" b="0" u="none" dirty="0"/>
              <a:t>（１）</a:t>
            </a:r>
            <a:r>
              <a:rPr lang="ja-JP" altLang="en-US" sz="2000" b="0" u="none" dirty="0">
                <a:solidFill>
                  <a:srgbClr val="0000CC"/>
                </a:solidFill>
              </a:rPr>
              <a:t>「コウノトリ」</a:t>
            </a:r>
            <a:r>
              <a:rPr lang="ja-JP" altLang="en-US" sz="2000" b="0" u="none" dirty="0"/>
              <a:t>の上位概念を列挙せよ．</a:t>
            </a:r>
            <a:endParaRPr lang="en-US" altLang="ja-JP" sz="2000" b="0" u="none" dirty="0"/>
          </a:p>
          <a:p>
            <a:pPr>
              <a:lnSpc>
                <a:spcPct val="110000"/>
              </a:lnSpc>
              <a:buFont typeface="Wingdings" pitchFamily="2" charset="2"/>
              <a:buNone/>
            </a:pPr>
            <a:r>
              <a:rPr lang="en-US" altLang="ja-JP" sz="2000" b="0" u="none" dirty="0"/>
              <a:t>	</a:t>
            </a:r>
            <a:r>
              <a:rPr lang="ja-JP" altLang="en-US" sz="2000" b="0" u="none" dirty="0"/>
              <a:t>→</a:t>
            </a:r>
            <a:r>
              <a:rPr lang="ja-JP" altLang="en-US" sz="2000" b="0" u="none" dirty="0">
                <a:solidFill>
                  <a:srgbClr val="008000"/>
                </a:solidFill>
              </a:rPr>
              <a:t>鳥類，卵生動物，脊椎動物，動物，生物，</a:t>
            </a:r>
            <a:r>
              <a:rPr lang="en-US" altLang="ja-JP" sz="2000" b="0" u="none" dirty="0">
                <a:solidFill>
                  <a:srgbClr val="008000"/>
                </a:solidFill>
              </a:rPr>
              <a:t>Any</a:t>
            </a:r>
          </a:p>
          <a:p>
            <a:pPr>
              <a:lnSpc>
                <a:spcPct val="110000"/>
              </a:lnSpc>
              <a:buFont typeface="Wingdings" pitchFamily="2" charset="2"/>
              <a:buNone/>
            </a:pPr>
            <a:r>
              <a:rPr lang="ja-JP" altLang="en-US" sz="2000" b="0" u="none" dirty="0"/>
              <a:t>（２）</a:t>
            </a:r>
            <a:r>
              <a:rPr lang="ja-JP" altLang="en-US" sz="2000" b="0" u="none" dirty="0">
                <a:solidFill>
                  <a:srgbClr val="0000CC"/>
                </a:solidFill>
              </a:rPr>
              <a:t>「脊椎動物」</a:t>
            </a:r>
            <a:r>
              <a:rPr lang="ja-JP" altLang="en-US" sz="2000" b="0" u="none" dirty="0"/>
              <a:t>の下位概念はいくつあるか？</a:t>
            </a:r>
            <a:endParaRPr lang="en-US" altLang="ja-JP" sz="2000" b="0" u="none" dirty="0"/>
          </a:p>
          <a:p>
            <a:pPr>
              <a:lnSpc>
                <a:spcPct val="110000"/>
              </a:lnSpc>
              <a:buFont typeface="Wingdings" pitchFamily="2" charset="2"/>
              <a:buNone/>
            </a:pPr>
            <a:r>
              <a:rPr lang="en-US" altLang="ja-JP" sz="2000" b="0" u="none" dirty="0"/>
              <a:t>	</a:t>
            </a:r>
            <a:r>
              <a:rPr lang="ja-JP" altLang="en-US" sz="2000" b="0" u="none" dirty="0"/>
              <a:t>→</a:t>
            </a:r>
            <a:r>
              <a:rPr lang="ja-JP" altLang="en-US" sz="2000" b="0" u="none" dirty="0">
                <a:solidFill>
                  <a:srgbClr val="008000"/>
                </a:solidFill>
              </a:rPr>
              <a:t>１７</a:t>
            </a:r>
            <a:r>
              <a:rPr lang="ja-JP" altLang="en-US" sz="2000" b="0" u="none" dirty="0" err="1">
                <a:solidFill>
                  <a:srgbClr val="008000"/>
                </a:solidFill>
              </a:rPr>
              <a:t>こ</a:t>
            </a:r>
            <a:endParaRPr lang="ja-JP" altLang="en-US" sz="2000" b="0" u="none" dirty="0">
              <a:solidFill>
                <a:srgbClr val="008000"/>
              </a:solidFill>
            </a:endParaRPr>
          </a:p>
          <a:p>
            <a:pPr>
              <a:lnSpc>
                <a:spcPct val="110000"/>
              </a:lnSpc>
              <a:buFont typeface="Wingdings" pitchFamily="2" charset="2"/>
              <a:buNone/>
            </a:pPr>
            <a:r>
              <a:rPr lang="ja-JP" altLang="en-US" sz="2000" b="0" u="none" dirty="0"/>
              <a:t>（３）</a:t>
            </a:r>
            <a:r>
              <a:rPr lang="ja-JP" altLang="en-US" sz="2000" b="0" u="none" dirty="0">
                <a:solidFill>
                  <a:srgbClr val="0000CC"/>
                </a:solidFill>
              </a:rPr>
              <a:t>「鳥類」</a:t>
            </a:r>
            <a:r>
              <a:rPr lang="ja-JP" altLang="en-US" sz="2000" b="0" u="none" dirty="0"/>
              <a:t>と</a:t>
            </a:r>
            <a:r>
              <a:rPr lang="ja-JP" altLang="en-US" sz="2000" b="0" u="none" dirty="0">
                <a:solidFill>
                  <a:srgbClr val="0000CC"/>
                </a:solidFill>
              </a:rPr>
              <a:t>「は虫類」</a:t>
            </a:r>
            <a:r>
              <a:rPr lang="ja-JP" altLang="en-US" sz="2000" b="0" u="none" dirty="0"/>
              <a:t>のどのような定義の違いで表されているか？</a:t>
            </a:r>
            <a:endParaRPr lang="en-US" altLang="ja-JP" sz="2000" b="0" u="none" dirty="0"/>
          </a:p>
          <a:p>
            <a:pPr>
              <a:lnSpc>
                <a:spcPct val="110000"/>
              </a:lnSpc>
              <a:buFont typeface="Wingdings" pitchFamily="2" charset="2"/>
              <a:buNone/>
            </a:pPr>
            <a:r>
              <a:rPr lang="en-US" altLang="ja-JP" sz="2000" b="0" u="none" dirty="0"/>
              <a:t>	</a:t>
            </a:r>
            <a:r>
              <a:rPr lang="ja-JP" altLang="en-US" sz="2000" b="0" u="none" dirty="0"/>
              <a:t>→</a:t>
            </a:r>
            <a:r>
              <a:rPr lang="ja-JP" altLang="en-US" sz="2000" b="0" u="none" dirty="0">
                <a:solidFill>
                  <a:srgbClr val="008000"/>
                </a:solidFill>
              </a:rPr>
              <a:t>体温が“恒温”か“変温”かの違い</a:t>
            </a:r>
            <a:endParaRPr lang="en-US" altLang="ja-JP" sz="2000" b="0" u="none" dirty="0">
              <a:solidFill>
                <a:srgbClr val="008000"/>
              </a:solidFill>
            </a:endParaRPr>
          </a:p>
          <a:p>
            <a:pPr>
              <a:lnSpc>
                <a:spcPct val="110000"/>
              </a:lnSpc>
              <a:buFont typeface="Wingdings" pitchFamily="2" charset="2"/>
              <a:buNone/>
            </a:pPr>
            <a:r>
              <a:rPr lang="ja-JP" altLang="en-US" sz="2000" b="0" u="none" dirty="0"/>
              <a:t>（４）</a:t>
            </a:r>
            <a:r>
              <a:rPr lang="ja-JP" altLang="en-US" sz="2000" b="0" u="none" dirty="0">
                <a:solidFill>
                  <a:srgbClr val="0000CC"/>
                </a:solidFill>
              </a:rPr>
              <a:t>「人間」</a:t>
            </a:r>
            <a:r>
              <a:rPr lang="ja-JP" altLang="en-US" sz="2000" b="0" u="none" dirty="0"/>
              <a:t>が持つスロットをすべて列挙せよ（継承したものも考慮するが，特殊化したものは重複して数えない）．</a:t>
            </a:r>
          </a:p>
          <a:p>
            <a:pPr>
              <a:lnSpc>
                <a:spcPct val="110000"/>
              </a:lnSpc>
              <a:buFont typeface="Wingdings" pitchFamily="2" charset="2"/>
              <a:buNone/>
            </a:pPr>
            <a:r>
              <a:rPr lang="en-US" altLang="ja-JP" sz="2000" b="0" u="none" dirty="0"/>
              <a:t>	</a:t>
            </a:r>
            <a:r>
              <a:rPr lang="ja-JP" altLang="en-US" sz="2000" b="0" u="none" dirty="0"/>
              <a:t>→</a:t>
            </a:r>
            <a:r>
              <a:rPr lang="ja-JP" altLang="en-US" sz="2000" b="0" u="none" dirty="0">
                <a:solidFill>
                  <a:srgbClr val="008000"/>
                </a:solidFill>
              </a:rPr>
              <a:t>手，足，増え方，体温，背骨，頭部，胴部</a:t>
            </a:r>
            <a:endParaRPr lang="en-US" altLang="ja-JP" sz="2000" b="0" u="none" dirty="0">
              <a:solidFill>
                <a:srgbClr val="008000"/>
              </a:solidFill>
            </a:endParaRPr>
          </a:p>
          <a:p>
            <a:pPr>
              <a:lnSpc>
                <a:spcPct val="110000"/>
              </a:lnSpc>
              <a:buFont typeface="Wingdings" pitchFamily="2" charset="2"/>
              <a:buNone/>
            </a:pPr>
            <a:r>
              <a:rPr lang="ja-JP" altLang="en-US" sz="2000" b="0" u="none" dirty="0"/>
              <a:t>（５）</a:t>
            </a:r>
            <a:r>
              <a:rPr lang="ja-JP" altLang="en-US" sz="2000" b="0" u="none" dirty="0">
                <a:solidFill>
                  <a:srgbClr val="0000CC"/>
                </a:solidFill>
              </a:rPr>
              <a:t>「恒温」</a:t>
            </a:r>
            <a:r>
              <a:rPr lang="ja-JP" altLang="en-US" sz="2000" b="0" u="none" dirty="0"/>
              <a:t>・</a:t>
            </a:r>
            <a:r>
              <a:rPr lang="ja-JP" altLang="en-US" sz="2000" b="0" u="none" dirty="0">
                <a:solidFill>
                  <a:srgbClr val="0000CC"/>
                </a:solidFill>
              </a:rPr>
              <a:t>「変温」</a:t>
            </a:r>
            <a:r>
              <a:rPr lang="ja-JP" altLang="en-US" sz="2000" b="0" u="none" dirty="0"/>
              <a:t>を参照している概念は，それぞれいくつか？（継承したスロットは考慮しなくて良い）</a:t>
            </a:r>
            <a:endParaRPr lang="en-US" altLang="ja-JP" sz="2000" b="0" u="none" dirty="0"/>
          </a:p>
          <a:p>
            <a:pPr>
              <a:lnSpc>
                <a:spcPct val="110000"/>
              </a:lnSpc>
              <a:buFont typeface="Wingdings" pitchFamily="2" charset="2"/>
              <a:buNone/>
            </a:pPr>
            <a:r>
              <a:rPr lang="ja-JP" altLang="en-US" sz="2000" b="0" u="none" dirty="0"/>
              <a:t>　　→</a:t>
            </a:r>
            <a:r>
              <a:rPr lang="ja-JP" altLang="en-US" sz="2000" b="0" u="none" dirty="0">
                <a:solidFill>
                  <a:srgbClr val="008000"/>
                </a:solidFill>
              </a:rPr>
              <a:t>恒温：２　　変温：３</a:t>
            </a:r>
            <a:endParaRPr lang="en-US" altLang="ja-JP" sz="2000" b="0" u="none" dirty="0">
              <a:solidFill>
                <a:srgbClr val="008000"/>
              </a:solidFill>
            </a:endParaRPr>
          </a:p>
          <a:p>
            <a:pPr>
              <a:lnSpc>
                <a:spcPct val="110000"/>
              </a:lnSpc>
              <a:buFont typeface="Wingdings" pitchFamily="2" charset="2"/>
              <a:buNone/>
            </a:pPr>
            <a:r>
              <a:rPr lang="ja-JP" altLang="en-US" sz="2000" b="0" u="none" dirty="0"/>
              <a:t>おまけ：（時間が余れば答える）このオントロジーでは，いくつの概念，およびスロット）が定義されているか？　ヒント：検索機能を利用する</a:t>
            </a:r>
            <a:endParaRPr lang="en-US" altLang="ja-JP" sz="2000" b="0" u="none" dirty="0"/>
          </a:p>
          <a:p>
            <a:pPr>
              <a:lnSpc>
                <a:spcPct val="110000"/>
              </a:lnSpc>
              <a:buFont typeface="Wingdings" pitchFamily="2" charset="2"/>
              <a:buNone/>
            </a:pPr>
            <a:r>
              <a:rPr lang="en-US" altLang="ja-JP" sz="2000" b="0" u="none" dirty="0"/>
              <a:t>	</a:t>
            </a:r>
            <a:r>
              <a:rPr lang="ja-JP" altLang="en-US" sz="2000" b="0" u="none" dirty="0"/>
              <a:t>→</a:t>
            </a:r>
            <a:r>
              <a:rPr lang="ja-JP" altLang="en-US" sz="2000" b="0" u="none" dirty="0">
                <a:solidFill>
                  <a:srgbClr val="008000"/>
                </a:solidFill>
              </a:rPr>
              <a:t>概念：３８　　スロット：２６</a:t>
            </a:r>
            <a:endParaRPr lang="ja-JP" altLang="en-US" sz="2000" u="none" dirty="0">
              <a:solidFill>
                <a:srgbClr val="008000"/>
              </a:solidFill>
            </a:endParaRPr>
          </a:p>
        </p:txBody>
      </p:sp>
      <p:sp>
        <p:nvSpPr>
          <p:cNvPr id="23556" name="日付プレースホルダ 5"/>
          <p:cNvSpPr>
            <a:spLocks noGrp="1"/>
          </p:cNvSpPr>
          <p:nvPr>
            <p:ph type="dt" sz="quarter" idx="10"/>
          </p:nvPr>
        </p:nvSpPr>
        <p:spPr>
          <a:noFill/>
        </p:spPr>
        <p:txBody>
          <a:bodyPr/>
          <a:lstStyle/>
          <a:p>
            <a:fld id="{E7F800FD-23B3-4E83-8B0A-B6FB6F61A44A}" type="datetime1">
              <a:rPr lang="ja-JP" altLang="en-US" smtClean="0">
                <a:ea typeface="ＭＳ Ｐゴシック" charset="-128"/>
              </a:rPr>
              <a:t>2019/6/5</a:t>
            </a:fld>
            <a:endParaRPr lang="en-US" altLang="ja-JP">
              <a:ea typeface="ＭＳ Ｐゴシック" charset="-128"/>
            </a:endParaRPr>
          </a:p>
        </p:txBody>
      </p:sp>
      <p:sp>
        <p:nvSpPr>
          <p:cNvPr id="23558" name="スライド番号プレースホルダ 6"/>
          <p:cNvSpPr>
            <a:spLocks noGrp="1"/>
          </p:cNvSpPr>
          <p:nvPr>
            <p:ph type="sldNum" sz="quarter" idx="12"/>
          </p:nvPr>
        </p:nvSpPr>
        <p:spPr>
          <a:noFill/>
        </p:spPr>
        <p:txBody>
          <a:bodyPr/>
          <a:lstStyle/>
          <a:p>
            <a:fld id="{CBD8FEDA-024C-466E-B73E-2AD3C3CA89A0}" type="slidenum">
              <a:rPr lang="en-US" altLang="ja-JP" smtClean="0">
                <a:ea typeface="ＭＳ Ｐゴシック" charset="-128"/>
              </a:rPr>
              <a:pPr/>
              <a:t>34</a:t>
            </a:fld>
            <a:endParaRPr lang="en-US" altLang="ja-JP">
              <a:ea typeface="ＭＳ Ｐゴシック" charset="-128"/>
            </a:endParaRPr>
          </a:p>
        </p:txBody>
      </p:sp>
      <p:sp>
        <p:nvSpPr>
          <p:cNvPr id="9" name="正方形/長方形 8"/>
          <p:cNvSpPr/>
          <p:nvPr/>
        </p:nvSpPr>
        <p:spPr>
          <a:xfrm>
            <a:off x="845384" y="1797443"/>
            <a:ext cx="6715125" cy="3354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
        <p:nvSpPr>
          <p:cNvPr id="10" name="正方形/長方形 9"/>
          <p:cNvSpPr/>
          <p:nvPr/>
        </p:nvSpPr>
        <p:spPr>
          <a:xfrm>
            <a:off x="864857" y="3207400"/>
            <a:ext cx="7862888"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
        <p:nvSpPr>
          <p:cNvPr id="11" name="正方形/長方形 10"/>
          <p:cNvSpPr/>
          <p:nvPr/>
        </p:nvSpPr>
        <p:spPr>
          <a:xfrm>
            <a:off x="871712" y="4149080"/>
            <a:ext cx="7858125" cy="411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
        <p:nvSpPr>
          <p:cNvPr id="12" name="正方形/長方形 11"/>
          <p:cNvSpPr/>
          <p:nvPr/>
        </p:nvSpPr>
        <p:spPr>
          <a:xfrm>
            <a:off x="875058" y="2508642"/>
            <a:ext cx="1204912" cy="36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
        <p:nvSpPr>
          <p:cNvPr id="13" name="正方形/長方形 12"/>
          <p:cNvSpPr/>
          <p:nvPr/>
        </p:nvSpPr>
        <p:spPr>
          <a:xfrm>
            <a:off x="845384" y="5197952"/>
            <a:ext cx="1926416" cy="319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
        <p:nvSpPr>
          <p:cNvPr id="14" name="正方形/長方形 13"/>
          <p:cNvSpPr/>
          <p:nvPr/>
        </p:nvSpPr>
        <p:spPr>
          <a:xfrm>
            <a:off x="875058" y="6165304"/>
            <a:ext cx="2472806" cy="319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5336541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3"/>
          <p:cNvPicPr>
            <a:picLocks noChangeAspect="1" noChangeArrowheads="1"/>
          </p:cNvPicPr>
          <p:nvPr/>
        </p:nvPicPr>
        <p:blipFill>
          <a:blip r:embed="rId3"/>
          <a:srcRect b="16367"/>
          <a:stretch>
            <a:fillRect/>
          </a:stretch>
        </p:blipFill>
        <p:spPr bwMode="auto">
          <a:xfrm>
            <a:off x="603250" y="1143000"/>
            <a:ext cx="8540750" cy="5357813"/>
          </a:xfrm>
          <a:prstGeom prst="rect">
            <a:avLst/>
          </a:prstGeom>
          <a:noFill/>
          <a:ln w="9525">
            <a:noFill/>
            <a:miter lim="800000"/>
            <a:headEnd/>
            <a:tailEnd/>
          </a:ln>
        </p:spPr>
      </p:pic>
      <p:sp>
        <p:nvSpPr>
          <p:cNvPr id="19459" name="タイトル 1"/>
          <p:cNvSpPr>
            <a:spLocks noGrp="1"/>
          </p:cNvSpPr>
          <p:nvPr>
            <p:ph type="title"/>
          </p:nvPr>
        </p:nvSpPr>
        <p:spPr/>
        <p:txBody>
          <a:bodyPr/>
          <a:lstStyle/>
          <a:p>
            <a:r>
              <a:rPr lang="ja-JP" altLang="en-US" sz="4000"/>
              <a:t>新規オントロジーの作成</a:t>
            </a:r>
          </a:p>
        </p:txBody>
      </p:sp>
      <p:sp>
        <p:nvSpPr>
          <p:cNvPr id="19460" name="日付プレースホルダ 3"/>
          <p:cNvSpPr>
            <a:spLocks noGrp="1"/>
          </p:cNvSpPr>
          <p:nvPr>
            <p:ph type="dt" sz="quarter" idx="10"/>
          </p:nvPr>
        </p:nvSpPr>
        <p:spPr>
          <a:noFill/>
        </p:spPr>
        <p:txBody>
          <a:bodyPr/>
          <a:lstStyle/>
          <a:p>
            <a:fld id="{A81D7922-0847-4EB7-B3E1-DCE8EC96A0B6}" type="datetime1">
              <a:rPr lang="ja-JP" altLang="en-US" smtClean="0"/>
              <a:t>2019/6/5</a:t>
            </a:fld>
            <a:endParaRPr lang="en-US" altLang="ja-JP"/>
          </a:p>
        </p:txBody>
      </p:sp>
      <p:sp>
        <p:nvSpPr>
          <p:cNvPr id="19462" name="スライド番号プレースホルダ 5"/>
          <p:cNvSpPr>
            <a:spLocks noGrp="1"/>
          </p:cNvSpPr>
          <p:nvPr>
            <p:ph type="sldNum" sz="quarter" idx="12"/>
          </p:nvPr>
        </p:nvSpPr>
        <p:spPr>
          <a:noFill/>
        </p:spPr>
        <p:txBody>
          <a:bodyPr/>
          <a:lstStyle/>
          <a:p>
            <a:fld id="{F2CC9C26-5F75-4B6D-9788-E440FC168025}" type="slidenum">
              <a:rPr lang="en-US" altLang="ja-JP" smtClean="0"/>
              <a:pPr/>
              <a:t>35</a:t>
            </a:fld>
            <a:endParaRPr lang="en-US" altLang="ja-JP"/>
          </a:p>
        </p:txBody>
      </p:sp>
      <p:pic>
        <p:nvPicPr>
          <p:cNvPr id="19463" name="Picture 14"/>
          <p:cNvPicPr>
            <a:picLocks noChangeAspect="1" noChangeArrowheads="1"/>
          </p:cNvPicPr>
          <p:nvPr/>
        </p:nvPicPr>
        <p:blipFill>
          <a:blip r:embed="rId4"/>
          <a:srcRect/>
          <a:stretch>
            <a:fillRect/>
          </a:stretch>
        </p:blipFill>
        <p:spPr bwMode="auto">
          <a:xfrm>
            <a:off x="3571875" y="3071813"/>
            <a:ext cx="5000625" cy="3444875"/>
          </a:xfrm>
          <a:prstGeom prst="rect">
            <a:avLst/>
          </a:prstGeom>
          <a:noFill/>
          <a:ln w="9525">
            <a:noFill/>
            <a:miter lim="800000"/>
            <a:headEnd/>
            <a:tailEnd/>
          </a:ln>
        </p:spPr>
      </p:pic>
      <p:sp>
        <p:nvSpPr>
          <p:cNvPr id="19464" name="AutoShape 17"/>
          <p:cNvSpPr>
            <a:spLocks noChangeArrowheads="1"/>
          </p:cNvSpPr>
          <p:nvPr/>
        </p:nvSpPr>
        <p:spPr bwMode="auto">
          <a:xfrm>
            <a:off x="0" y="2571750"/>
            <a:ext cx="2286000" cy="1000125"/>
          </a:xfrm>
          <a:prstGeom prst="wedgeRoundRectCallout">
            <a:avLst>
              <a:gd name="adj1" fmla="val -14185"/>
              <a:gd name="adj2" fmla="val -133727"/>
              <a:gd name="adj3" fmla="val 16667"/>
            </a:avLst>
          </a:prstGeom>
          <a:solidFill>
            <a:srgbClr val="FFFFCC"/>
          </a:solidFill>
          <a:ln w="9525" algn="ctr">
            <a:solidFill>
              <a:schemeClr val="tx1"/>
            </a:solidFill>
            <a:miter lim="800000"/>
            <a:headEnd/>
            <a:tailEnd/>
          </a:ln>
        </p:spPr>
        <p:txBody>
          <a:bodyPr anchor="ctr"/>
          <a:lstStyle/>
          <a:p>
            <a:r>
              <a:rPr lang="ja-JP" altLang="en-US" sz="2400"/>
              <a:t>①「新規作成」ボタンを押す</a:t>
            </a:r>
            <a:endParaRPr lang="ja-JP" altLang="en-US" sz="2400">
              <a:solidFill>
                <a:srgbClr val="FF0000"/>
              </a:solidFill>
            </a:endParaRPr>
          </a:p>
        </p:txBody>
      </p:sp>
      <p:sp>
        <p:nvSpPr>
          <p:cNvPr id="19465" name="AutoShape 17"/>
          <p:cNvSpPr>
            <a:spLocks noChangeArrowheads="1"/>
          </p:cNvSpPr>
          <p:nvPr/>
        </p:nvSpPr>
        <p:spPr bwMode="auto">
          <a:xfrm>
            <a:off x="2766218" y="1908694"/>
            <a:ext cx="4214813" cy="1141859"/>
          </a:xfrm>
          <a:prstGeom prst="wedgeRoundRectCallout">
            <a:avLst>
              <a:gd name="adj1" fmla="val -84284"/>
              <a:gd name="adj2" fmla="val -64756"/>
              <a:gd name="adj3" fmla="val 16667"/>
            </a:avLst>
          </a:prstGeom>
          <a:solidFill>
            <a:srgbClr val="FFFFCC"/>
          </a:solidFill>
          <a:ln w="9525" algn="ctr">
            <a:solidFill>
              <a:schemeClr val="tx1"/>
            </a:solidFill>
            <a:miter lim="800000"/>
            <a:headEnd/>
            <a:tailEnd/>
          </a:ln>
        </p:spPr>
        <p:txBody>
          <a:bodyPr anchor="ctr"/>
          <a:lstStyle/>
          <a:p>
            <a:r>
              <a:rPr lang="ja-JP" altLang="en-US" sz="2400" dirty="0"/>
              <a:t>②「保存」ボタンを押し</a:t>
            </a:r>
            <a:endParaRPr lang="ja-JP" altLang="en-US" sz="3200" dirty="0">
              <a:solidFill>
                <a:srgbClr val="FF0000"/>
              </a:solidFill>
            </a:endParaRPr>
          </a:p>
          <a:p>
            <a:r>
              <a:rPr lang="ja-JP" altLang="en-US" sz="2400" dirty="0"/>
              <a:t>任意のファイル名で保存する</a:t>
            </a:r>
            <a:endParaRPr lang="ja-JP" altLang="en-US" sz="2400" dirty="0">
              <a:solidFill>
                <a:srgbClr val="FF0000"/>
              </a:solidFill>
            </a:endParaRPr>
          </a:p>
        </p:txBody>
      </p:sp>
      <p:sp>
        <p:nvSpPr>
          <p:cNvPr id="10" name="タイトル 1">
            <a:extLst>
              <a:ext uri="{FF2B5EF4-FFF2-40B4-BE49-F238E27FC236}">
                <a16:creationId xmlns:a16="http://schemas.microsoft.com/office/drawing/2014/main" id="{EB3243E9-52B6-40F9-9976-EC5D5F4DE2E1}"/>
              </a:ext>
            </a:extLst>
          </p:cNvPr>
          <p:cNvSpPr txBox="1">
            <a:spLocks/>
          </p:cNvSpPr>
          <p:nvPr/>
        </p:nvSpPr>
        <p:spPr bwMode="auto">
          <a:xfrm>
            <a:off x="6600131" y="44624"/>
            <a:ext cx="2292349"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揚げ物</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566097938"/>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3"/>
          <a:srcRect l="21745" t="9990" r="36613" b="80225"/>
          <a:stretch>
            <a:fillRect/>
          </a:stretch>
        </p:blipFill>
        <p:spPr bwMode="auto">
          <a:xfrm>
            <a:off x="419100" y="3479800"/>
            <a:ext cx="8724900" cy="1235075"/>
          </a:xfrm>
          <a:prstGeom prst="rect">
            <a:avLst/>
          </a:prstGeom>
          <a:noFill/>
          <a:ln w="9525">
            <a:noFill/>
            <a:miter lim="800000"/>
            <a:headEnd/>
            <a:tailEnd/>
          </a:ln>
        </p:spPr>
      </p:pic>
      <p:sp>
        <p:nvSpPr>
          <p:cNvPr id="20483" name="AutoShape 17"/>
          <p:cNvSpPr>
            <a:spLocks noChangeArrowheads="1"/>
          </p:cNvSpPr>
          <p:nvPr/>
        </p:nvSpPr>
        <p:spPr bwMode="auto">
          <a:xfrm>
            <a:off x="419100" y="3041650"/>
            <a:ext cx="1214438" cy="642938"/>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ノード</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20484" name="AutoShape 17"/>
          <p:cNvSpPr>
            <a:spLocks noChangeArrowheads="1"/>
          </p:cNvSpPr>
          <p:nvPr/>
        </p:nvSpPr>
        <p:spPr bwMode="auto">
          <a:xfrm>
            <a:off x="1693863" y="3052763"/>
            <a:ext cx="1214437" cy="642937"/>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20485" name="AutoShape 17"/>
          <p:cNvSpPr>
            <a:spLocks noChangeArrowheads="1"/>
          </p:cNvSpPr>
          <p:nvPr/>
        </p:nvSpPr>
        <p:spPr bwMode="auto">
          <a:xfrm>
            <a:off x="3081338" y="3054350"/>
            <a:ext cx="1214437" cy="642938"/>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スロット</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20486" name="AutoShape 17"/>
          <p:cNvSpPr>
            <a:spLocks noChangeArrowheads="1"/>
          </p:cNvSpPr>
          <p:nvPr/>
        </p:nvSpPr>
        <p:spPr bwMode="auto">
          <a:xfrm>
            <a:off x="6134100" y="3276600"/>
            <a:ext cx="857250" cy="428625"/>
          </a:xfrm>
          <a:prstGeom prst="wedgeRoundRectCallout">
            <a:avLst>
              <a:gd name="adj1" fmla="val -29056"/>
              <a:gd name="adj2" fmla="val 85079"/>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削除</a:t>
            </a:r>
            <a:endParaRPr lang="en-US" altLang="ja-JP" sz="2400">
              <a:solidFill>
                <a:srgbClr val="FF0000"/>
              </a:solidFill>
            </a:endParaRPr>
          </a:p>
        </p:txBody>
      </p:sp>
      <p:sp>
        <p:nvSpPr>
          <p:cNvPr id="20487" name="AutoShape 17"/>
          <p:cNvSpPr>
            <a:spLocks noChangeArrowheads="1"/>
          </p:cNvSpPr>
          <p:nvPr/>
        </p:nvSpPr>
        <p:spPr bwMode="auto">
          <a:xfrm>
            <a:off x="4491038" y="3062288"/>
            <a:ext cx="1571625" cy="642937"/>
          </a:xfrm>
          <a:prstGeom prst="wedgeRoundRectCallout">
            <a:avLst>
              <a:gd name="adj1" fmla="val 28907"/>
              <a:gd name="adj2" fmla="val 7543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クラス制約</a:t>
            </a:r>
            <a:endParaRPr lang="en-US" altLang="ja-JP" sz="2400">
              <a:solidFill>
                <a:srgbClr val="FF0000"/>
              </a:solidFill>
            </a:endParaRPr>
          </a:p>
          <a:p>
            <a:pPr>
              <a:lnSpc>
                <a:spcPts val="2200"/>
              </a:lnSpc>
            </a:pPr>
            <a:r>
              <a:rPr lang="ja-JP" altLang="en-US" sz="2400"/>
              <a:t>の選択</a:t>
            </a:r>
            <a:endParaRPr lang="ja-JP" altLang="en-US" sz="2400">
              <a:solidFill>
                <a:srgbClr val="FF0000"/>
              </a:solidFill>
            </a:endParaRPr>
          </a:p>
        </p:txBody>
      </p:sp>
      <p:sp>
        <p:nvSpPr>
          <p:cNvPr id="20488" name="AutoShape 17"/>
          <p:cNvSpPr>
            <a:spLocks noChangeArrowheads="1"/>
          </p:cNvSpPr>
          <p:nvPr/>
        </p:nvSpPr>
        <p:spPr bwMode="auto">
          <a:xfrm>
            <a:off x="1428750" y="4073525"/>
            <a:ext cx="1500188" cy="642938"/>
          </a:xfrm>
          <a:prstGeom prst="wedgeRoundRectCallout">
            <a:avLst>
              <a:gd name="adj1" fmla="val 21046"/>
              <a:gd name="adj2" fmla="val -70000"/>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r>
              <a:rPr lang="ja-JP" altLang="en-US" sz="2400"/>
              <a:t>の</a:t>
            </a:r>
            <a:endParaRPr lang="en-US" altLang="ja-JP" sz="2400"/>
          </a:p>
          <a:p>
            <a:pPr>
              <a:lnSpc>
                <a:spcPts val="2200"/>
              </a:lnSpc>
            </a:pPr>
            <a:r>
              <a:rPr lang="ja-JP" altLang="en-US" sz="2400"/>
              <a:t>種類選択</a:t>
            </a:r>
            <a:endParaRPr lang="ja-JP" altLang="en-US" sz="2400">
              <a:solidFill>
                <a:srgbClr val="FF0000"/>
              </a:solidFill>
            </a:endParaRPr>
          </a:p>
        </p:txBody>
      </p:sp>
      <p:sp>
        <p:nvSpPr>
          <p:cNvPr id="20489" name="AutoShape 17"/>
          <p:cNvSpPr>
            <a:spLocks noChangeArrowheads="1"/>
          </p:cNvSpPr>
          <p:nvPr/>
        </p:nvSpPr>
        <p:spPr bwMode="auto">
          <a:xfrm>
            <a:off x="3387725" y="4075113"/>
            <a:ext cx="1541463" cy="642937"/>
          </a:xfrm>
          <a:prstGeom prst="wedgeRoundRectCallout">
            <a:avLst>
              <a:gd name="adj1" fmla="val -23560"/>
              <a:gd name="adj2" fmla="val -68394"/>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スロット</a:t>
            </a:r>
            <a:r>
              <a:rPr lang="ja-JP" altLang="en-US" sz="2400"/>
              <a:t>の</a:t>
            </a:r>
            <a:endParaRPr lang="en-US" altLang="ja-JP" sz="2400"/>
          </a:p>
          <a:p>
            <a:pPr>
              <a:lnSpc>
                <a:spcPts val="2200"/>
              </a:lnSpc>
            </a:pPr>
            <a:r>
              <a:rPr lang="ja-JP" altLang="en-US" sz="2400"/>
              <a:t>種類選択</a:t>
            </a:r>
            <a:endParaRPr lang="ja-JP" altLang="en-US" sz="2400">
              <a:solidFill>
                <a:srgbClr val="FF0000"/>
              </a:solidFill>
            </a:endParaRPr>
          </a:p>
        </p:txBody>
      </p:sp>
      <p:sp>
        <p:nvSpPr>
          <p:cNvPr id="20490" name="タイトル 1"/>
          <p:cNvSpPr>
            <a:spLocks noGrp="1"/>
          </p:cNvSpPr>
          <p:nvPr>
            <p:ph type="title"/>
          </p:nvPr>
        </p:nvSpPr>
        <p:spPr/>
        <p:txBody>
          <a:bodyPr/>
          <a:lstStyle/>
          <a:p>
            <a:r>
              <a:rPr lang="ja-JP" altLang="en-US"/>
              <a:t>共通する編集操作</a:t>
            </a:r>
          </a:p>
        </p:txBody>
      </p:sp>
      <p:sp>
        <p:nvSpPr>
          <p:cNvPr id="2" name="コンテンツ プレースホルダ 2"/>
          <p:cNvSpPr>
            <a:spLocks noGrp="1"/>
          </p:cNvSpPr>
          <p:nvPr>
            <p:ph idx="1"/>
          </p:nvPr>
        </p:nvSpPr>
        <p:spPr>
          <a:xfrm>
            <a:off x="285750" y="1000125"/>
            <a:ext cx="8572500" cy="5786438"/>
          </a:xfrm>
        </p:spPr>
        <p:txBody>
          <a:bodyPr>
            <a:normAutofit fontScale="70000" lnSpcReduction="20000"/>
          </a:bodyPr>
          <a:lstStyle/>
          <a:p>
            <a:pPr>
              <a:defRPr/>
            </a:pPr>
            <a:r>
              <a:rPr lang="ja-JP" altLang="en-US" sz="3400" dirty="0"/>
              <a:t>編集操作の流れ</a:t>
            </a:r>
            <a:endParaRPr lang="en-US" altLang="ja-JP" sz="3400" dirty="0"/>
          </a:p>
          <a:p>
            <a:pPr lvl="1">
              <a:defRPr/>
            </a:pPr>
            <a:r>
              <a:rPr lang="ja-JP" altLang="en-US" b="1" u="sng" dirty="0">
                <a:solidFill>
                  <a:srgbClr val="FF0000"/>
                </a:solidFill>
              </a:rPr>
              <a:t>ツールバー</a:t>
            </a:r>
            <a:r>
              <a:rPr lang="ja-JP" altLang="en-US" dirty="0"/>
              <a:t>のボタンを押すと，ブラウジングペイン上にノード</a:t>
            </a:r>
            <a:r>
              <a:rPr lang="en-US" altLang="ja-JP" dirty="0"/>
              <a:t>/</a:t>
            </a:r>
            <a:r>
              <a:rPr lang="ja-JP" altLang="en-US" dirty="0"/>
              <a:t>リンク</a:t>
            </a:r>
            <a:r>
              <a:rPr lang="en-US" altLang="ja-JP" dirty="0"/>
              <a:t>/</a:t>
            </a:r>
            <a:r>
              <a:rPr lang="ja-JP" altLang="en-US" dirty="0"/>
              <a:t>スロットが</a:t>
            </a:r>
            <a:r>
              <a:rPr lang="ja-JP" altLang="en-US" dirty="0">
                <a:solidFill>
                  <a:srgbClr val="FF0000"/>
                </a:solidFill>
              </a:rPr>
              <a:t>追加（削除）</a:t>
            </a:r>
            <a:r>
              <a:rPr lang="ja-JP" altLang="en-US" dirty="0"/>
              <a:t>される</a:t>
            </a:r>
            <a:endParaRPr lang="en-US" altLang="ja-JP" dirty="0"/>
          </a:p>
          <a:p>
            <a:pPr lvl="1">
              <a:defRPr/>
            </a:pPr>
            <a:r>
              <a:rPr lang="ja-JP" altLang="en-US" u="sng" dirty="0">
                <a:solidFill>
                  <a:srgbClr val="FF0000"/>
                </a:solidFill>
              </a:rPr>
              <a:t>ブラウジングペイン上</a:t>
            </a:r>
            <a:r>
              <a:rPr lang="ja-JP" altLang="en-US" dirty="0"/>
              <a:t>で編集するノード</a:t>
            </a:r>
            <a:r>
              <a:rPr lang="en-US" altLang="ja-JP" dirty="0"/>
              <a:t>/</a:t>
            </a:r>
            <a:r>
              <a:rPr lang="ja-JP" altLang="en-US" dirty="0"/>
              <a:t>リンク</a:t>
            </a:r>
            <a:r>
              <a:rPr lang="en-US" altLang="ja-JP" dirty="0"/>
              <a:t>/</a:t>
            </a:r>
            <a:r>
              <a:rPr lang="ja-JP" altLang="en-US" dirty="0"/>
              <a:t>スロットを</a:t>
            </a:r>
            <a:r>
              <a:rPr lang="ja-JP" altLang="en-US" dirty="0">
                <a:solidFill>
                  <a:srgbClr val="FF0000"/>
                </a:solidFill>
              </a:rPr>
              <a:t>選択</a:t>
            </a:r>
            <a:r>
              <a:rPr lang="ja-JP" altLang="en-US" dirty="0"/>
              <a:t>する</a:t>
            </a:r>
            <a:endParaRPr lang="en-US" altLang="ja-JP" dirty="0"/>
          </a:p>
          <a:p>
            <a:pPr lvl="1">
              <a:defRPr/>
            </a:pPr>
            <a:r>
              <a:rPr lang="ja-JP" altLang="en-US" u="sng" dirty="0">
                <a:solidFill>
                  <a:srgbClr val="FF0000"/>
                </a:solidFill>
              </a:rPr>
              <a:t>定義ペイン</a:t>
            </a:r>
            <a:r>
              <a:rPr lang="ja-JP" altLang="en-US" dirty="0"/>
              <a:t>で定義内容を</a:t>
            </a:r>
            <a:r>
              <a:rPr lang="ja-JP" altLang="en-US" dirty="0">
                <a:solidFill>
                  <a:srgbClr val="FF0000"/>
                </a:solidFill>
              </a:rPr>
              <a:t>編集</a:t>
            </a:r>
            <a:r>
              <a:rPr lang="ja-JP" altLang="en-US" dirty="0"/>
              <a:t>する</a:t>
            </a:r>
            <a:endParaRPr lang="en-US" altLang="ja-JP" dirty="0"/>
          </a:p>
          <a:p>
            <a:pPr lvl="4">
              <a:defRPr/>
            </a:pPr>
            <a:endParaRPr lang="en-US" altLang="ja-JP" dirty="0"/>
          </a:p>
          <a:p>
            <a:pPr lvl="2">
              <a:defRPr/>
            </a:pPr>
            <a:endParaRPr lang="en-US" altLang="ja-JP" dirty="0"/>
          </a:p>
          <a:p>
            <a:pPr lvl="1">
              <a:defRPr/>
            </a:pPr>
            <a:endParaRPr lang="en-US" altLang="ja-JP" dirty="0"/>
          </a:p>
          <a:p>
            <a:pPr lvl="1">
              <a:defRPr/>
            </a:pPr>
            <a:endParaRPr lang="en-US" altLang="ja-JP" dirty="0"/>
          </a:p>
          <a:p>
            <a:pPr lvl="1">
              <a:defRPr/>
            </a:pPr>
            <a:endParaRPr lang="en-US" altLang="ja-JP" dirty="0"/>
          </a:p>
          <a:p>
            <a:pPr lvl="1">
              <a:defRPr/>
            </a:pPr>
            <a:endParaRPr lang="en-US" altLang="ja-JP" dirty="0"/>
          </a:p>
          <a:p>
            <a:pPr lvl="1">
              <a:defRPr/>
            </a:pPr>
            <a:endParaRPr lang="en-US" altLang="ja-JP" dirty="0"/>
          </a:p>
          <a:p>
            <a:pPr lvl="4">
              <a:defRPr/>
            </a:pPr>
            <a:endParaRPr lang="en-US" altLang="ja-JP" dirty="0"/>
          </a:p>
          <a:p>
            <a:pPr>
              <a:defRPr/>
            </a:pPr>
            <a:r>
              <a:rPr lang="ja-JP" altLang="en-US" sz="3400" dirty="0"/>
              <a:t>備考</a:t>
            </a:r>
            <a:endParaRPr lang="en-US" altLang="ja-JP" sz="3400" dirty="0"/>
          </a:p>
          <a:p>
            <a:pPr lvl="1">
              <a:defRPr/>
            </a:pPr>
            <a:r>
              <a:rPr lang="ja-JP" altLang="en-US" dirty="0"/>
              <a:t>編集操作はブラウジングペインで</a:t>
            </a:r>
            <a:r>
              <a:rPr lang="ja-JP" altLang="en-US" u="sng" dirty="0">
                <a:solidFill>
                  <a:srgbClr val="FF0000"/>
                </a:solidFill>
              </a:rPr>
              <a:t>選択中のノード</a:t>
            </a:r>
            <a:r>
              <a:rPr lang="en-US" altLang="ja-JP" u="sng" dirty="0">
                <a:solidFill>
                  <a:srgbClr val="FF0000"/>
                </a:solidFill>
              </a:rPr>
              <a:t>/</a:t>
            </a:r>
            <a:r>
              <a:rPr lang="ja-JP" altLang="en-US" u="sng" dirty="0">
                <a:solidFill>
                  <a:srgbClr val="FF0000"/>
                </a:solidFill>
              </a:rPr>
              <a:t>リンク</a:t>
            </a:r>
            <a:r>
              <a:rPr lang="en-US" altLang="ja-JP" u="sng" dirty="0">
                <a:solidFill>
                  <a:srgbClr val="FF0000"/>
                </a:solidFill>
              </a:rPr>
              <a:t>/</a:t>
            </a:r>
            <a:r>
              <a:rPr lang="ja-JP" altLang="en-US" u="sng" dirty="0">
                <a:solidFill>
                  <a:srgbClr val="FF0000"/>
                </a:solidFill>
              </a:rPr>
              <a:t>スロット</a:t>
            </a:r>
            <a:r>
              <a:rPr lang="ja-JP" altLang="en-US" dirty="0"/>
              <a:t>に対して行われる</a:t>
            </a:r>
            <a:endParaRPr lang="en-US" altLang="ja-JP" dirty="0"/>
          </a:p>
          <a:p>
            <a:pPr lvl="1">
              <a:defRPr/>
            </a:pPr>
            <a:r>
              <a:rPr lang="ja-JP" altLang="en-US" dirty="0"/>
              <a:t>必要に応じてツールバーの選択リストを切り替える</a:t>
            </a:r>
            <a:endParaRPr lang="en-US" altLang="ja-JP" dirty="0"/>
          </a:p>
          <a:p>
            <a:pPr lvl="1">
              <a:defRPr/>
            </a:pPr>
            <a:r>
              <a:rPr lang="ja-JP" altLang="en-US" dirty="0"/>
              <a:t>ブラウジングペインでの</a:t>
            </a:r>
            <a:r>
              <a:rPr lang="ja-JP" altLang="en-US" u="sng" dirty="0">
                <a:solidFill>
                  <a:srgbClr val="FF0000"/>
                </a:solidFill>
              </a:rPr>
              <a:t>複数選択は「ＳＨＩＦＴ＋クリック」</a:t>
            </a:r>
            <a:endParaRPr lang="en-US" altLang="ja-JP" u="sng" dirty="0">
              <a:solidFill>
                <a:srgbClr val="FF0000"/>
              </a:solidFill>
            </a:endParaRPr>
          </a:p>
          <a:p>
            <a:pPr lvl="1">
              <a:defRPr/>
            </a:pPr>
            <a:r>
              <a:rPr lang="ja-JP" altLang="en-US" dirty="0"/>
              <a:t>ブラウジングペイン上の</a:t>
            </a:r>
            <a:r>
              <a:rPr lang="ja-JP" altLang="en-US" dirty="0">
                <a:solidFill>
                  <a:srgbClr val="FF0000"/>
                </a:solidFill>
              </a:rPr>
              <a:t>右クリックメニュー</a:t>
            </a:r>
            <a:r>
              <a:rPr lang="ja-JP" altLang="en-US" dirty="0"/>
              <a:t>でも同じ操作が可能</a:t>
            </a:r>
            <a:endParaRPr lang="en-US" altLang="ja-JP" dirty="0"/>
          </a:p>
          <a:p>
            <a:pPr>
              <a:defRPr/>
            </a:pPr>
            <a:endParaRPr lang="en-US" altLang="ja-JP" dirty="0"/>
          </a:p>
        </p:txBody>
      </p:sp>
      <p:sp>
        <p:nvSpPr>
          <p:cNvPr id="20492" name="日付プレースホルダ 3"/>
          <p:cNvSpPr>
            <a:spLocks noGrp="1"/>
          </p:cNvSpPr>
          <p:nvPr>
            <p:ph type="dt" sz="quarter" idx="10"/>
          </p:nvPr>
        </p:nvSpPr>
        <p:spPr>
          <a:noFill/>
        </p:spPr>
        <p:txBody>
          <a:bodyPr/>
          <a:lstStyle/>
          <a:p>
            <a:fld id="{0D2496AF-5695-4DFA-92B2-B65D33624283}" type="datetime1">
              <a:rPr lang="ja-JP" altLang="en-US" smtClean="0"/>
              <a:t>2019/6/5</a:t>
            </a:fld>
            <a:endParaRPr lang="en-US" altLang="ja-JP"/>
          </a:p>
        </p:txBody>
      </p:sp>
      <p:sp>
        <p:nvSpPr>
          <p:cNvPr id="20494" name="スライド番号プレースホルダ 5"/>
          <p:cNvSpPr>
            <a:spLocks noGrp="1"/>
          </p:cNvSpPr>
          <p:nvPr>
            <p:ph type="sldNum" sz="quarter" idx="12"/>
          </p:nvPr>
        </p:nvSpPr>
        <p:spPr>
          <a:noFill/>
        </p:spPr>
        <p:txBody>
          <a:bodyPr/>
          <a:lstStyle/>
          <a:p>
            <a:fld id="{B980D717-957E-4C40-B97C-AD54D1CFA43B}" type="slidenum">
              <a:rPr lang="en-US" altLang="ja-JP" smtClean="0"/>
              <a:pPr/>
              <a:t>36</a:t>
            </a:fld>
            <a:endParaRPr lang="en-US" altLang="ja-JP"/>
          </a:p>
        </p:txBody>
      </p:sp>
      <p:sp>
        <p:nvSpPr>
          <p:cNvPr id="16" name="テキスト ボックス 15"/>
          <p:cNvSpPr txBox="1"/>
          <p:nvPr/>
        </p:nvSpPr>
        <p:spPr>
          <a:xfrm>
            <a:off x="276225" y="2538413"/>
            <a:ext cx="2592388" cy="46196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ja-JP" altLang="en-US" sz="2400" b="1" dirty="0">
                <a:solidFill>
                  <a:srgbClr val="008000"/>
                </a:solidFill>
              </a:rPr>
              <a:t>ツールバーの概要</a:t>
            </a:r>
          </a:p>
        </p:txBody>
      </p:sp>
    </p:spTree>
    <p:extLst>
      <p:ext uri="{BB962C8B-B14F-4D97-AF65-F5344CB8AC3E}">
        <p14:creationId xmlns:p14="http://schemas.microsoft.com/office/powerpoint/2010/main" val="176428943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animEffect transition="in" filter="blinds(horizontal)">
                                      <p:cBhvr>
                                        <p:cTn id="7" dur="500"/>
                                        <p:tgtEl>
                                          <p:spTgt spid="2">
                                            <p:txEl>
                                              <p:pRg st="12" end="1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3" end="13"/>
                                            </p:txEl>
                                          </p:spTgt>
                                        </p:tgtEl>
                                        <p:attrNameLst>
                                          <p:attrName>style.visibility</p:attrName>
                                        </p:attrNameLst>
                                      </p:cBhvr>
                                      <p:to>
                                        <p:strVal val="visible"/>
                                      </p:to>
                                    </p:set>
                                    <p:animEffect transition="in" filter="blinds(horizontal)">
                                      <p:cBhvr>
                                        <p:cTn id="10" dur="500"/>
                                        <p:tgtEl>
                                          <p:spTgt spid="2">
                                            <p:txEl>
                                              <p:pRg st="13" end="1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14" end="14"/>
                                            </p:txEl>
                                          </p:spTgt>
                                        </p:tgtEl>
                                        <p:attrNameLst>
                                          <p:attrName>style.visibility</p:attrName>
                                        </p:attrNameLst>
                                      </p:cBhvr>
                                      <p:to>
                                        <p:strVal val="visible"/>
                                      </p:to>
                                    </p:set>
                                    <p:animEffect transition="in" filter="blinds(horizontal)">
                                      <p:cBhvr>
                                        <p:cTn id="13" dur="500"/>
                                        <p:tgtEl>
                                          <p:spTgt spid="2">
                                            <p:txEl>
                                              <p:pRg st="14" end="1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15" end="15"/>
                                            </p:txEl>
                                          </p:spTgt>
                                        </p:tgtEl>
                                        <p:attrNameLst>
                                          <p:attrName>style.visibility</p:attrName>
                                        </p:attrNameLst>
                                      </p:cBhvr>
                                      <p:to>
                                        <p:strVal val="visible"/>
                                      </p:to>
                                    </p:set>
                                    <p:animEffect transition="in" filter="blinds(horizontal)">
                                      <p:cBhvr>
                                        <p:cTn id="16" dur="500"/>
                                        <p:tgtEl>
                                          <p:spTgt spid="2">
                                            <p:txEl>
                                              <p:pRg st="15" end="1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16" end="16"/>
                                            </p:txEl>
                                          </p:spTgt>
                                        </p:tgtEl>
                                        <p:attrNameLst>
                                          <p:attrName>style.visibility</p:attrName>
                                        </p:attrNameLst>
                                      </p:cBhvr>
                                      <p:to>
                                        <p:strVal val="visible"/>
                                      </p:to>
                                    </p:set>
                                    <p:animEffect transition="in" filter="blinds(horizontal)">
                                      <p:cBhvr>
                                        <p:cTn id="19"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ja-JP" altLang="en-US" sz="2800" b="1" dirty="0">
                <a:solidFill>
                  <a:srgbClr val="0000CC"/>
                </a:solidFill>
              </a:rPr>
              <a:t>基本操作（１）</a:t>
            </a:r>
            <a:br>
              <a:rPr lang="ja-JP" altLang="en-US" sz="3200" dirty="0"/>
            </a:br>
            <a:r>
              <a:rPr lang="ja-JP" altLang="en-US" dirty="0"/>
              <a:t>概念と</a:t>
            </a:r>
            <a:r>
              <a:rPr lang="en-US" altLang="ja-JP" dirty="0"/>
              <a:t>is-a</a:t>
            </a:r>
            <a:r>
              <a:rPr lang="ja-JP" altLang="en-US" dirty="0"/>
              <a:t>階層の作成</a:t>
            </a:r>
          </a:p>
        </p:txBody>
      </p:sp>
      <p:sp>
        <p:nvSpPr>
          <p:cNvPr id="28675" name="Rectangle 5"/>
          <p:cNvSpPr>
            <a:spLocks noGrp="1" noChangeArrowheads="1"/>
          </p:cNvSpPr>
          <p:nvPr>
            <p:ph type="body" idx="1"/>
          </p:nvPr>
        </p:nvSpPr>
        <p:spPr>
          <a:xfrm>
            <a:off x="107504" y="1000125"/>
            <a:ext cx="8572500" cy="4913313"/>
          </a:xfrm>
        </p:spPr>
        <p:txBody>
          <a:bodyPr/>
          <a:lstStyle/>
          <a:p>
            <a:pPr>
              <a:lnSpc>
                <a:spcPct val="95000"/>
              </a:lnSpc>
            </a:pPr>
            <a:r>
              <a:rPr lang="ja-JP" altLang="en-US" sz="2400" dirty="0"/>
              <a:t>概念（ノード）の作成</a:t>
            </a:r>
          </a:p>
          <a:p>
            <a:pPr lvl="1">
              <a:lnSpc>
                <a:spcPct val="95000"/>
              </a:lnSpc>
            </a:pPr>
            <a:r>
              <a:rPr lang="ja-JP" altLang="en-US" sz="2000" dirty="0">
                <a:solidFill>
                  <a:srgbClr val="FF0000"/>
                </a:solidFill>
              </a:rPr>
              <a:t>　</a:t>
            </a:r>
            <a:r>
              <a:rPr lang="en-US" altLang="ja-JP" sz="2000" dirty="0">
                <a:solidFill>
                  <a:srgbClr val="FF0000"/>
                </a:solidFill>
              </a:rPr>
              <a:t>[</a:t>
            </a:r>
            <a:r>
              <a:rPr lang="ja-JP" altLang="en-US" sz="2000" b="1" dirty="0">
                <a:solidFill>
                  <a:srgbClr val="FF0000"/>
                </a:solidFill>
              </a:rPr>
              <a:t>概念を追加</a:t>
            </a:r>
            <a:r>
              <a:rPr lang="en-US" altLang="ja-JP" sz="2000" dirty="0">
                <a:solidFill>
                  <a:srgbClr val="FF0000"/>
                </a:solidFill>
              </a:rPr>
              <a:t>]</a:t>
            </a:r>
            <a:r>
              <a:rPr lang="ja-JP" altLang="en-US" sz="2000" dirty="0"/>
              <a:t>で新規概念の追加</a:t>
            </a:r>
          </a:p>
          <a:p>
            <a:pPr lvl="2">
              <a:lnSpc>
                <a:spcPct val="95000"/>
              </a:lnSpc>
            </a:pPr>
            <a:r>
              <a:rPr lang="ja-JP" altLang="en-US" sz="1600" dirty="0"/>
              <a:t>ボタン，メニューバー，ポップアップメニューで同じ操作が可能．</a:t>
            </a:r>
            <a:endParaRPr lang="en-US" altLang="ja-JP" sz="1600" dirty="0"/>
          </a:p>
          <a:p>
            <a:pPr lvl="2">
              <a:lnSpc>
                <a:spcPct val="95000"/>
              </a:lnSpc>
            </a:pPr>
            <a:endParaRPr lang="ja-JP" altLang="en-US" sz="1600" dirty="0"/>
          </a:p>
          <a:p>
            <a:pPr>
              <a:lnSpc>
                <a:spcPct val="95000"/>
              </a:lnSpc>
            </a:pPr>
            <a:r>
              <a:rPr lang="ja-JP" altLang="en-US" sz="2400" dirty="0"/>
              <a:t>概念名（ラベル）の変更</a:t>
            </a:r>
          </a:p>
          <a:p>
            <a:pPr lvl="1">
              <a:lnSpc>
                <a:spcPct val="95000"/>
              </a:lnSpc>
            </a:pPr>
            <a:r>
              <a:rPr lang="ja-JP" altLang="en-US" sz="2000" dirty="0"/>
              <a:t>ノードを選択して，</a:t>
            </a:r>
            <a:r>
              <a:rPr lang="ja-JP" altLang="en-US" sz="2000" b="1" dirty="0">
                <a:solidFill>
                  <a:srgbClr val="008000"/>
                </a:solidFill>
              </a:rPr>
              <a:t>定義ペイン</a:t>
            </a:r>
            <a:r>
              <a:rPr lang="ja-JP" altLang="en-US" sz="2000" dirty="0"/>
              <a:t>で変更</a:t>
            </a:r>
            <a:endParaRPr lang="en-US" altLang="ja-JP" sz="2000" dirty="0"/>
          </a:p>
          <a:p>
            <a:pPr lvl="2">
              <a:lnSpc>
                <a:spcPct val="95000"/>
              </a:lnSpc>
            </a:pPr>
            <a:r>
              <a:rPr lang="ja-JP" altLang="en-US" sz="1600" dirty="0"/>
              <a:t>ノードを選択して，右クリック→</a:t>
            </a:r>
            <a:r>
              <a:rPr lang="en-US" altLang="ja-JP" sz="1600" dirty="0">
                <a:solidFill>
                  <a:srgbClr val="FF0000"/>
                </a:solidFill>
              </a:rPr>
              <a:t>[</a:t>
            </a:r>
            <a:r>
              <a:rPr lang="ja-JP" altLang="en-US" sz="1600" b="1" dirty="0">
                <a:solidFill>
                  <a:srgbClr val="FF0000"/>
                </a:solidFill>
              </a:rPr>
              <a:t>ラベルを変更</a:t>
            </a:r>
            <a:r>
              <a:rPr lang="en-US" altLang="ja-JP" sz="1600" dirty="0">
                <a:solidFill>
                  <a:srgbClr val="FF0000"/>
                </a:solidFill>
              </a:rPr>
              <a:t>]</a:t>
            </a:r>
            <a:r>
              <a:rPr lang="ja-JP" altLang="en-US" sz="1600" dirty="0"/>
              <a:t>でも変更可能</a:t>
            </a:r>
            <a:endParaRPr lang="en-US" altLang="ja-JP" sz="1600" dirty="0"/>
          </a:p>
          <a:p>
            <a:pPr lvl="2">
              <a:lnSpc>
                <a:spcPct val="95000"/>
              </a:lnSpc>
            </a:pPr>
            <a:endParaRPr lang="ja-JP" altLang="en-US" sz="1600" dirty="0"/>
          </a:p>
          <a:p>
            <a:pPr>
              <a:lnSpc>
                <a:spcPct val="95000"/>
              </a:lnSpc>
            </a:pPr>
            <a:r>
              <a:rPr lang="en-US" altLang="ja-JP" sz="2400" dirty="0"/>
              <a:t>is-a</a:t>
            </a:r>
            <a:r>
              <a:rPr lang="ja-JP" altLang="en-US" sz="2400" dirty="0"/>
              <a:t>階層の構築</a:t>
            </a:r>
          </a:p>
          <a:p>
            <a:pPr lvl="1">
              <a:lnSpc>
                <a:spcPct val="95000"/>
              </a:lnSpc>
            </a:pPr>
            <a:r>
              <a:rPr lang="ja-JP" altLang="en-US" sz="2000" dirty="0"/>
              <a:t>２つのノードを選択（</a:t>
            </a:r>
            <a:r>
              <a:rPr lang="en-US" altLang="ja-JP" sz="2000" i="1" dirty="0">
                <a:solidFill>
                  <a:srgbClr val="FF0000"/>
                </a:solidFill>
              </a:rPr>
              <a:t>SIFT</a:t>
            </a:r>
            <a:r>
              <a:rPr lang="ja-JP" altLang="en-US" sz="2000" i="1" dirty="0">
                <a:solidFill>
                  <a:srgbClr val="FF0000"/>
                </a:solidFill>
              </a:rPr>
              <a:t>キーを押しながらクリック</a:t>
            </a:r>
            <a:r>
              <a:rPr lang="ja-JP" altLang="en-US" sz="2000" dirty="0"/>
              <a:t>）し，　　</a:t>
            </a:r>
            <a:r>
              <a:rPr lang="en-US" altLang="ja-JP" sz="2000" dirty="0">
                <a:solidFill>
                  <a:srgbClr val="FF0000"/>
                </a:solidFill>
              </a:rPr>
              <a:t>[</a:t>
            </a:r>
            <a:r>
              <a:rPr lang="ja-JP" altLang="en-US" sz="2000" b="1" dirty="0">
                <a:solidFill>
                  <a:srgbClr val="FF0000"/>
                </a:solidFill>
              </a:rPr>
              <a:t>リンクを追加</a:t>
            </a:r>
            <a:r>
              <a:rPr lang="en-US" altLang="ja-JP" sz="2000" dirty="0">
                <a:solidFill>
                  <a:srgbClr val="FF0000"/>
                </a:solidFill>
              </a:rPr>
              <a:t>]</a:t>
            </a:r>
            <a:r>
              <a:rPr lang="ja-JP" altLang="en-US" sz="2000" dirty="0"/>
              <a:t>で</a:t>
            </a:r>
            <a:r>
              <a:rPr lang="en-US" altLang="ja-JP" sz="2000" dirty="0">
                <a:solidFill>
                  <a:srgbClr val="0066FF"/>
                </a:solidFill>
              </a:rPr>
              <a:t>is-a</a:t>
            </a:r>
            <a:r>
              <a:rPr lang="ja-JP" altLang="en-US" sz="2000" dirty="0">
                <a:solidFill>
                  <a:srgbClr val="0066FF"/>
                </a:solidFill>
              </a:rPr>
              <a:t>関係</a:t>
            </a:r>
            <a:r>
              <a:rPr lang="ja-JP" altLang="en-US" sz="2000" dirty="0"/>
              <a:t>（</a:t>
            </a:r>
            <a:r>
              <a:rPr lang="en-US" altLang="ja-JP" sz="2000" dirty="0"/>
              <a:t>Link</a:t>
            </a:r>
            <a:r>
              <a:rPr lang="ja-JP" altLang="en-US" sz="2000" dirty="0"/>
              <a:t>の種類で</a:t>
            </a:r>
            <a:r>
              <a:rPr lang="en-US" altLang="ja-JP" sz="2000" u="sng" dirty="0">
                <a:solidFill>
                  <a:srgbClr val="FF0000"/>
                </a:solidFill>
              </a:rPr>
              <a:t>”is-a”</a:t>
            </a:r>
            <a:r>
              <a:rPr lang="ja-JP" altLang="en-US" sz="2000" u="sng" dirty="0">
                <a:solidFill>
                  <a:srgbClr val="FF0000"/>
                </a:solidFill>
              </a:rPr>
              <a:t>を選んでおく</a:t>
            </a:r>
            <a:r>
              <a:rPr lang="ja-JP" altLang="en-US" sz="2000" dirty="0"/>
              <a:t>）を追加．</a:t>
            </a:r>
          </a:p>
          <a:p>
            <a:pPr lvl="1">
              <a:lnSpc>
                <a:spcPct val="95000"/>
              </a:lnSpc>
            </a:pPr>
            <a:r>
              <a:rPr lang="ja-JP" altLang="en-US" sz="2000" dirty="0"/>
              <a:t>作成した</a:t>
            </a:r>
            <a:r>
              <a:rPr lang="en-US" altLang="ja-JP" sz="2000" dirty="0"/>
              <a:t>is-a</a:t>
            </a:r>
            <a:r>
              <a:rPr lang="ja-JP" altLang="en-US" sz="2000" dirty="0"/>
              <a:t>関係は</a:t>
            </a:r>
            <a:r>
              <a:rPr lang="ja-JP" altLang="en-US" sz="2000" b="1" dirty="0">
                <a:solidFill>
                  <a:srgbClr val="008000"/>
                </a:solidFill>
              </a:rPr>
              <a:t>ナビゲーションペイン</a:t>
            </a:r>
            <a:r>
              <a:rPr lang="ja-JP" altLang="en-US" sz="2000" dirty="0"/>
              <a:t>で，</a:t>
            </a:r>
            <a:r>
              <a:rPr lang="en-US" altLang="ja-JP" sz="2000" dirty="0"/>
              <a:t>Tree</a:t>
            </a:r>
            <a:r>
              <a:rPr lang="ja-JP" altLang="en-US" sz="2000" dirty="0"/>
              <a:t>状に表示される．</a:t>
            </a:r>
            <a:endParaRPr lang="en-US" altLang="ja-JP" sz="2000" dirty="0"/>
          </a:p>
        </p:txBody>
      </p:sp>
      <p:sp>
        <p:nvSpPr>
          <p:cNvPr id="37894" name="Rectangle 6"/>
          <p:cNvSpPr>
            <a:spLocks noChangeArrowheads="1"/>
          </p:cNvSpPr>
          <p:nvPr/>
        </p:nvSpPr>
        <p:spPr bwMode="auto">
          <a:xfrm>
            <a:off x="1115616" y="5589240"/>
            <a:ext cx="6100762" cy="769937"/>
          </a:xfrm>
          <a:prstGeom prst="rect">
            <a:avLst/>
          </a:prstGeom>
          <a:solidFill>
            <a:srgbClr val="FFFFCC"/>
          </a:solidFill>
          <a:ln w="9525">
            <a:solidFill>
              <a:schemeClr val="tx1"/>
            </a:solidFill>
            <a:miter lim="800000"/>
            <a:headEnd/>
            <a:tailEnd/>
          </a:ln>
        </p:spPr>
        <p:txBody>
          <a:bodyPr anchor="ctr">
            <a:spAutoFit/>
          </a:bodyPr>
          <a:lstStyle/>
          <a:p>
            <a:r>
              <a:rPr lang="ja-JP" altLang="en-US" sz="2400" dirty="0">
                <a:solidFill>
                  <a:srgbClr val="008000"/>
                </a:solidFill>
              </a:rPr>
              <a:t>操作練習：</a:t>
            </a:r>
            <a:r>
              <a:rPr lang="ja-JP" altLang="en-US" sz="2400" dirty="0"/>
              <a:t>例に習いの</a:t>
            </a:r>
            <a:r>
              <a:rPr lang="en-US" altLang="ja-JP" sz="2400" dirty="0"/>
              <a:t>is-a</a:t>
            </a:r>
            <a:r>
              <a:rPr lang="ja-JP" altLang="en-US" sz="2400" dirty="0"/>
              <a:t>階層を作る</a:t>
            </a:r>
            <a:endParaRPr lang="en-US" altLang="ja-JP" sz="2400" dirty="0"/>
          </a:p>
          <a:p>
            <a:r>
              <a:rPr lang="ja-JP" altLang="en-US" sz="2000" dirty="0"/>
              <a:t>（</a:t>
            </a:r>
            <a:r>
              <a:rPr lang="en-US" altLang="ja-JP" sz="2000" dirty="0"/>
              <a:t>※</a:t>
            </a:r>
            <a:r>
              <a:rPr lang="ja-JP" altLang="en-US" sz="2000" dirty="0"/>
              <a:t>時間が余れば，前の例以外の概念も追加してみる）</a:t>
            </a:r>
          </a:p>
        </p:txBody>
      </p:sp>
      <p:sp>
        <p:nvSpPr>
          <p:cNvPr id="33797" name="日付プレースホルダ 6"/>
          <p:cNvSpPr>
            <a:spLocks noGrp="1"/>
          </p:cNvSpPr>
          <p:nvPr>
            <p:ph type="dt" sz="quarter" idx="10"/>
          </p:nvPr>
        </p:nvSpPr>
        <p:spPr>
          <a:noFill/>
        </p:spPr>
        <p:txBody>
          <a:bodyPr/>
          <a:lstStyle/>
          <a:p>
            <a:fld id="{87610165-EEEA-444E-8D23-0E4807A2F20D}" type="datetime1">
              <a:rPr lang="ja-JP" altLang="en-US" smtClean="0"/>
              <a:t>2019/6/5</a:t>
            </a:fld>
            <a:endParaRPr lang="en-US" altLang="ja-JP"/>
          </a:p>
        </p:txBody>
      </p:sp>
      <p:sp>
        <p:nvSpPr>
          <p:cNvPr id="33798" name="スライド番号プレースホルダ 7"/>
          <p:cNvSpPr>
            <a:spLocks noGrp="1"/>
          </p:cNvSpPr>
          <p:nvPr>
            <p:ph type="sldNum" sz="quarter" idx="12"/>
          </p:nvPr>
        </p:nvSpPr>
        <p:spPr>
          <a:noFill/>
        </p:spPr>
        <p:txBody>
          <a:bodyPr/>
          <a:lstStyle/>
          <a:p>
            <a:fld id="{96084515-B6BA-48FB-86CF-170E2E727BC2}" type="slidenum">
              <a:rPr lang="en-US" altLang="ja-JP" smtClean="0"/>
              <a:pPr/>
              <a:t>37</a:t>
            </a:fld>
            <a:endParaRPr lang="en-US" altLang="ja-JP"/>
          </a:p>
        </p:txBody>
      </p:sp>
      <p:pic>
        <p:nvPicPr>
          <p:cNvPr id="28680" name="Picture 8"/>
          <p:cNvPicPr>
            <a:picLocks noChangeAspect="1" noChangeArrowheads="1"/>
          </p:cNvPicPr>
          <p:nvPr/>
        </p:nvPicPr>
        <p:blipFill>
          <a:blip r:embed="rId3"/>
          <a:srcRect l="31947" t="12692" r="66632" b="85045"/>
          <a:stretch>
            <a:fillRect/>
          </a:stretch>
        </p:blipFill>
        <p:spPr bwMode="auto">
          <a:xfrm>
            <a:off x="821879" y="1444625"/>
            <a:ext cx="285750" cy="285750"/>
          </a:xfrm>
          <a:prstGeom prst="rect">
            <a:avLst/>
          </a:prstGeom>
          <a:noFill/>
          <a:ln w="9525" algn="ctr">
            <a:noFill/>
            <a:miter lim="800000"/>
            <a:headEnd/>
            <a:tailEnd/>
          </a:ln>
        </p:spPr>
      </p:pic>
      <p:pic>
        <p:nvPicPr>
          <p:cNvPr id="28681" name="Picture 8"/>
          <p:cNvPicPr>
            <a:picLocks noChangeAspect="1" noChangeArrowheads="1"/>
          </p:cNvPicPr>
          <p:nvPr/>
        </p:nvPicPr>
        <p:blipFill>
          <a:blip r:embed="rId3"/>
          <a:srcRect l="36920" t="12692" r="61304" b="84479"/>
          <a:stretch>
            <a:fillRect/>
          </a:stretch>
        </p:blipFill>
        <p:spPr bwMode="auto">
          <a:xfrm>
            <a:off x="6626002" y="4151932"/>
            <a:ext cx="357187" cy="357188"/>
          </a:xfrm>
          <a:prstGeom prst="rect">
            <a:avLst/>
          </a:prstGeom>
          <a:noFill/>
          <a:ln w="9525" algn="ctr">
            <a:noFill/>
            <a:miter lim="800000"/>
            <a:headEnd/>
            <a:tailEnd/>
          </a:ln>
        </p:spPr>
      </p:pic>
      <p:pic>
        <p:nvPicPr>
          <p:cNvPr id="11" name="Picture 7"/>
          <p:cNvPicPr>
            <a:picLocks noChangeAspect="1" noChangeArrowheads="1"/>
          </p:cNvPicPr>
          <p:nvPr/>
        </p:nvPicPr>
        <p:blipFill>
          <a:blip r:embed="rId4"/>
          <a:srcRect l="21745" t="9990" r="64964" b="80225"/>
          <a:stretch>
            <a:fillRect/>
          </a:stretch>
        </p:blipFill>
        <p:spPr bwMode="auto">
          <a:xfrm>
            <a:off x="6433542" y="2624385"/>
            <a:ext cx="2784748" cy="1235075"/>
          </a:xfrm>
          <a:prstGeom prst="rect">
            <a:avLst/>
          </a:prstGeom>
          <a:noFill/>
          <a:ln w="9525">
            <a:noFill/>
            <a:miter lim="800000"/>
            <a:headEnd/>
            <a:tailEnd/>
          </a:ln>
        </p:spPr>
      </p:pic>
      <p:sp>
        <p:nvSpPr>
          <p:cNvPr id="12" name="AutoShape 17"/>
          <p:cNvSpPr>
            <a:spLocks noChangeArrowheads="1"/>
          </p:cNvSpPr>
          <p:nvPr/>
        </p:nvSpPr>
        <p:spPr bwMode="auto">
          <a:xfrm>
            <a:off x="6433542" y="2186235"/>
            <a:ext cx="1214438" cy="642938"/>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ノード</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13" name="AutoShape 17"/>
          <p:cNvSpPr>
            <a:spLocks noChangeArrowheads="1"/>
          </p:cNvSpPr>
          <p:nvPr/>
        </p:nvSpPr>
        <p:spPr bwMode="auto">
          <a:xfrm>
            <a:off x="7708305" y="2197348"/>
            <a:ext cx="1214437" cy="642937"/>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14" name="AutoShape 17"/>
          <p:cNvSpPr>
            <a:spLocks noChangeArrowheads="1"/>
          </p:cNvSpPr>
          <p:nvPr/>
        </p:nvSpPr>
        <p:spPr bwMode="auto">
          <a:xfrm>
            <a:off x="7443192" y="3218110"/>
            <a:ext cx="1500188" cy="642938"/>
          </a:xfrm>
          <a:prstGeom prst="wedgeRoundRectCallout">
            <a:avLst>
              <a:gd name="adj1" fmla="val 21046"/>
              <a:gd name="adj2" fmla="val -70000"/>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r>
              <a:rPr lang="ja-JP" altLang="en-US" sz="2400"/>
              <a:t>の</a:t>
            </a:r>
            <a:endParaRPr lang="en-US" altLang="ja-JP" sz="2400"/>
          </a:p>
          <a:p>
            <a:pPr>
              <a:lnSpc>
                <a:spcPts val="2200"/>
              </a:lnSpc>
            </a:pPr>
            <a:r>
              <a:rPr lang="ja-JP" altLang="en-US" sz="2400"/>
              <a:t>種類選択</a:t>
            </a:r>
            <a:endParaRPr lang="ja-JP" altLang="en-US" sz="2400">
              <a:solidFill>
                <a:srgbClr val="FF0000"/>
              </a:solidFill>
            </a:endParaRPr>
          </a:p>
        </p:txBody>
      </p:sp>
    </p:spTree>
    <p:extLst>
      <p:ext uri="{BB962C8B-B14F-4D97-AF65-F5344CB8AC3E}">
        <p14:creationId xmlns:p14="http://schemas.microsoft.com/office/powerpoint/2010/main" val="42424883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horizontal)">
                                      <p:cBhvr>
                                        <p:cTn id="7" dur="500"/>
                                        <p:tgtEl>
                                          <p:spTgt spid="286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10" dur="500"/>
                                        <p:tgtEl>
                                          <p:spTgt spid="2867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3" dur="500"/>
                                        <p:tgtEl>
                                          <p:spTgt spid="2867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8680"/>
                                        </p:tgtEl>
                                        <p:attrNameLst>
                                          <p:attrName>style.visibility</p:attrName>
                                        </p:attrNameLst>
                                      </p:cBhvr>
                                      <p:to>
                                        <p:strVal val="visible"/>
                                      </p:to>
                                    </p:set>
                                    <p:animEffect transition="in" filter="blinds(horizontal)">
                                      <p:cBhvr>
                                        <p:cTn id="16" dur="500"/>
                                        <p:tgtEl>
                                          <p:spTgt spid="2868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animEffect transition="in" filter="blinds(horizontal)">
                                      <p:cBhvr>
                                        <p:cTn id="21" dur="500"/>
                                        <p:tgtEl>
                                          <p:spTgt spid="2867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675">
                                            <p:txEl>
                                              <p:pRg st="5" end="5"/>
                                            </p:txEl>
                                          </p:spTgt>
                                        </p:tgtEl>
                                        <p:attrNameLst>
                                          <p:attrName>style.visibility</p:attrName>
                                        </p:attrNameLst>
                                      </p:cBhvr>
                                      <p:to>
                                        <p:strVal val="visible"/>
                                      </p:to>
                                    </p:set>
                                    <p:animEffect transition="in" filter="blinds(horizontal)">
                                      <p:cBhvr>
                                        <p:cTn id="24" dur="500"/>
                                        <p:tgtEl>
                                          <p:spTgt spid="2867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8675">
                                            <p:txEl>
                                              <p:pRg st="6" end="6"/>
                                            </p:txEl>
                                          </p:spTgt>
                                        </p:tgtEl>
                                        <p:attrNameLst>
                                          <p:attrName>style.visibility</p:attrName>
                                        </p:attrNameLst>
                                      </p:cBhvr>
                                      <p:to>
                                        <p:strVal val="visible"/>
                                      </p:to>
                                    </p:set>
                                    <p:animEffect transition="in" filter="blinds(horizontal)">
                                      <p:cBhvr>
                                        <p:cTn id="27" dur="500"/>
                                        <p:tgtEl>
                                          <p:spTgt spid="2867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675">
                                            <p:txEl>
                                              <p:pRg st="8" end="8"/>
                                            </p:txEl>
                                          </p:spTgt>
                                        </p:tgtEl>
                                        <p:attrNameLst>
                                          <p:attrName>style.visibility</p:attrName>
                                        </p:attrNameLst>
                                      </p:cBhvr>
                                      <p:to>
                                        <p:strVal val="visible"/>
                                      </p:to>
                                    </p:set>
                                    <p:animEffect transition="in" filter="blinds(horizontal)">
                                      <p:cBhvr>
                                        <p:cTn id="32" dur="500"/>
                                        <p:tgtEl>
                                          <p:spTgt spid="28675">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8675">
                                            <p:txEl>
                                              <p:pRg st="9" end="9"/>
                                            </p:txEl>
                                          </p:spTgt>
                                        </p:tgtEl>
                                        <p:attrNameLst>
                                          <p:attrName>style.visibility</p:attrName>
                                        </p:attrNameLst>
                                      </p:cBhvr>
                                      <p:to>
                                        <p:strVal val="visible"/>
                                      </p:to>
                                    </p:set>
                                    <p:animEffect transition="in" filter="blinds(horizontal)">
                                      <p:cBhvr>
                                        <p:cTn id="35" dur="500"/>
                                        <p:tgtEl>
                                          <p:spTgt spid="28675">
                                            <p:txEl>
                                              <p:pRg st="9" end="9"/>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8681"/>
                                        </p:tgtEl>
                                        <p:attrNameLst>
                                          <p:attrName>style.visibility</p:attrName>
                                        </p:attrNameLst>
                                      </p:cBhvr>
                                      <p:to>
                                        <p:strVal val="visible"/>
                                      </p:to>
                                    </p:set>
                                    <p:animEffect transition="in" filter="blinds(horizontal)">
                                      <p:cBhvr>
                                        <p:cTn id="38" dur="500"/>
                                        <p:tgtEl>
                                          <p:spTgt spid="2868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8675">
                                            <p:txEl>
                                              <p:pRg st="10" end="10"/>
                                            </p:txEl>
                                          </p:spTgt>
                                        </p:tgtEl>
                                        <p:attrNameLst>
                                          <p:attrName>style.visibility</p:attrName>
                                        </p:attrNameLst>
                                      </p:cBhvr>
                                      <p:to>
                                        <p:strVal val="visible"/>
                                      </p:to>
                                    </p:set>
                                    <p:animEffect transition="in" filter="blinds(horizontal)">
                                      <p:cBhvr>
                                        <p:cTn id="43" dur="500"/>
                                        <p:tgtEl>
                                          <p:spTgt spid="28675">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37894"/>
                                        </p:tgtEl>
                                        <p:attrNameLst>
                                          <p:attrName>style.visibility</p:attrName>
                                        </p:attrNameLst>
                                      </p:cBhvr>
                                      <p:to>
                                        <p:strVal val="visible"/>
                                      </p:to>
                                    </p:set>
                                    <p:animEffect transition="in" filter="checkerboard(across)">
                                      <p:cBhvr>
                                        <p:cTn id="48"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b="1" dirty="0">
                <a:solidFill>
                  <a:srgbClr val="0000CC"/>
                </a:solidFill>
              </a:rPr>
              <a:t>補足説明：</a:t>
            </a:r>
            <a:br>
              <a:rPr lang="ja-JP" altLang="en-US" sz="3200" dirty="0"/>
            </a:br>
            <a:r>
              <a:rPr lang="en-US" altLang="ja-JP" dirty="0"/>
              <a:t>is-a</a:t>
            </a:r>
            <a:r>
              <a:rPr lang="ja-JP" altLang="en-US" dirty="0"/>
              <a:t>階層の作成時の注意点</a:t>
            </a:r>
            <a:endParaRPr kumimoji="1" lang="ja-JP" altLang="en-US" dirty="0"/>
          </a:p>
        </p:txBody>
      </p:sp>
      <p:sp>
        <p:nvSpPr>
          <p:cNvPr id="3" name="コンテンツ プレースホルダ 2"/>
          <p:cNvSpPr>
            <a:spLocks noGrp="1"/>
          </p:cNvSpPr>
          <p:nvPr>
            <p:ph idx="1"/>
          </p:nvPr>
        </p:nvSpPr>
        <p:spPr>
          <a:xfrm>
            <a:off x="323528" y="1052736"/>
            <a:ext cx="8496944" cy="5472608"/>
          </a:xfrm>
        </p:spPr>
        <p:txBody>
          <a:bodyPr/>
          <a:lstStyle/>
          <a:p>
            <a:pPr>
              <a:lnSpc>
                <a:spcPct val="95000"/>
              </a:lnSpc>
            </a:pPr>
            <a:r>
              <a:rPr lang="ja-JP" altLang="en-US" sz="2400" dirty="0"/>
              <a:t>下位概念の追加</a:t>
            </a:r>
          </a:p>
          <a:p>
            <a:pPr lvl="1">
              <a:lnSpc>
                <a:spcPct val="95000"/>
              </a:lnSpc>
            </a:pPr>
            <a:r>
              <a:rPr lang="ja-JP" altLang="en-US" sz="2000" dirty="0"/>
              <a:t>既存のノード（概念）を選択した状態で，</a:t>
            </a:r>
            <a:r>
              <a:rPr lang="en-US" altLang="ja-JP" sz="2000" dirty="0">
                <a:solidFill>
                  <a:srgbClr val="FF0000"/>
                </a:solidFill>
              </a:rPr>
              <a:t>[</a:t>
            </a:r>
            <a:r>
              <a:rPr lang="ja-JP" altLang="en-US" sz="2000" b="1" dirty="0">
                <a:solidFill>
                  <a:srgbClr val="FF0000"/>
                </a:solidFill>
              </a:rPr>
              <a:t>概念を追加</a:t>
            </a:r>
            <a:r>
              <a:rPr lang="en-US" altLang="ja-JP" sz="2000" dirty="0">
                <a:solidFill>
                  <a:srgbClr val="FF0000"/>
                </a:solidFill>
              </a:rPr>
              <a:t>]</a:t>
            </a:r>
            <a:r>
              <a:rPr lang="ja-JP" altLang="en-US" sz="2000" dirty="0"/>
              <a:t>すると，新しい概念は，その下位概念となる（自動的に</a:t>
            </a:r>
            <a:r>
              <a:rPr lang="en-US" altLang="ja-JP" sz="2000" dirty="0"/>
              <a:t>is-a</a:t>
            </a:r>
            <a:r>
              <a:rPr lang="ja-JP" altLang="en-US" sz="2000" dirty="0"/>
              <a:t>関係が引かれる）．</a:t>
            </a:r>
            <a:endParaRPr lang="en-US" altLang="ja-JP" sz="2000" dirty="0"/>
          </a:p>
          <a:p>
            <a:pPr lvl="4">
              <a:lnSpc>
                <a:spcPct val="95000"/>
              </a:lnSpc>
            </a:pPr>
            <a:endParaRPr lang="en-US" altLang="ja-JP" sz="1200" dirty="0"/>
          </a:p>
          <a:p>
            <a:pPr>
              <a:lnSpc>
                <a:spcPct val="95000"/>
              </a:lnSpc>
            </a:pPr>
            <a:r>
              <a:rPr lang="ja-JP" altLang="en-US" sz="2400" dirty="0"/>
              <a:t>リンクの種類選択</a:t>
            </a:r>
            <a:endParaRPr lang="en-US" altLang="ja-JP" sz="2400" dirty="0"/>
          </a:p>
          <a:p>
            <a:pPr lvl="1">
              <a:lnSpc>
                <a:spcPct val="95000"/>
              </a:lnSpc>
            </a:pPr>
            <a:r>
              <a:rPr lang="ja-JP" altLang="en-US" sz="2000" dirty="0"/>
              <a:t>リンクの種類で「</a:t>
            </a:r>
            <a:r>
              <a:rPr lang="en-US" altLang="ja-JP" sz="2000" dirty="0"/>
              <a:t>is-a</a:t>
            </a:r>
            <a:r>
              <a:rPr lang="ja-JP" altLang="en-US" sz="2000" dirty="0"/>
              <a:t>以外」が選択されていると，　　　　　　　　　　　　　　　</a:t>
            </a:r>
            <a:r>
              <a:rPr lang="en-US" altLang="ja-JP" sz="2000" dirty="0"/>
              <a:t>is-a</a:t>
            </a:r>
            <a:r>
              <a:rPr lang="ja-JP" altLang="en-US" sz="2000" dirty="0"/>
              <a:t>リンクが追加できないので注意する．</a:t>
            </a:r>
            <a:endParaRPr lang="en-US" altLang="ja-JP" sz="2000" dirty="0"/>
          </a:p>
          <a:p>
            <a:pPr lvl="4">
              <a:lnSpc>
                <a:spcPct val="95000"/>
              </a:lnSpc>
            </a:pPr>
            <a:endParaRPr lang="en-US" altLang="ja-JP" sz="1200" dirty="0"/>
          </a:p>
          <a:p>
            <a:pPr>
              <a:lnSpc>
                <a:spcPct val="95000"/>
              </a:lnSpc>
            </a:pPr>
            <a:r>
              <a:rPr lang="ja-JP" altLang="en-US" sz="2400" dirty="0"/>
              <a:t>多重継承の扱い</a:t>
            </a:r>
            <a:endParaRPr lang="en-US" altLang="ja-JP" sz="2400" dirty="0"/>
          </a:p>
          <a:p>
            <a:pPr lvl="1">
              <a:lnSpc>
                <a:spcPct val="95000"/>
              </a:lnSpc>
            </a:pPr>
            <a:r>
              <a:rPr lang="ja-JP" altLang="en-US" sz="2000" dirty="0"/>
              <a:t>法造では原則として，</a:t>
            </a:r>
            <a:r>
              <a:rPr lang="ja-JP" altLang="en-US" sz="2000" dirty="0">
                <a:solidFill>
                  <a:srgbClr val="FF0000"/>
                </a:solidFill>
              </a:rPr>
              <a:t>多重継承</a:t>
            </a:r>
            <a:r>
              <a:rPr lang="ja-JP" altLang="en-US" sz="2000" dirty="0"/>
              <a:t>（同じ概念が上位概念を２つ以上持つ）ことを認めていない（オントロジー的に様々な弊害があるため）．</a:t>
            </a:r>
            <a:endParaRPr lang="en-US" altLang="ja-JP" sz="2000" dirty="0"/>
          </a:p>
          <a:p>
            <a:pPr lvl="2">
              <a:lnSpc>
                <a:spcPct val="95000"/>
              </a:lnSpc>
            </a:pPr>
            <a:r>
              <a:rPr lang="ja-JP" altLang="en-US" sz="1600" dirty="0"/>
              <a:t>→多重継承となるように</a:t>
            </a:r>
            <a:r>
              <a:rPr lang="en-US" altLang="ja-JP" sz="1600" dirty="0"/>
              <a:t>is-a</a:t>
            </a:r>
            <a:r>
              <a:rPr lang="ja-JP" altLang="en-US" sz="1600" dirty="0"/>
              <a:t>リンクを追加すると，</a:t>
            </a:r>
            <a:r>
              <a:rPr lang="ja-JP" altLang="en-US" sz="1600" u="sng" dirty="0">
                <a:solidFill>
                  <a:srgbClr val="FF0000"/>
                </a:solidFill>
              </a:rPr>
              <a:t>古い方の</a:t>
            </a:r>
            <a:r>
              <a:rPr lang="en-US" altLang="ja-JP" sz="1600" u="sng" dirty="0">
                <a:solidFill>
                  <a:srgbClr val="FF0000"/>
                </a:solidFill>
              </a:rPr>
              <a:t>is-a</a:t>
            </a:r>
            <a:r>
              <a:rPr lang="ja-JP" altLang="en-US" sz="1600" u="sng" dirty="0">
                <a:solidFill>
                  <a:srgbClr val="FF0000"/>
                </a:solidFill>
              </a:rPr>
              <a:t>リンクが自動的に削除</a:t>
            </a:r>
            <a:r>
              <a:rPr lang="ja-JP" altLang="en-US" sz="1600" dirty="0"/>
              <a:t>される．</a:t>
            </a:r>
            <a:endParaRPr lang="en-US" altLang="ja-JP" sz="1600" dirty="0"/>
          </a:p>
          <a:p>
            <a:pPr lvl="1">
              <a:lnSpc>
                <a:spcPct val="95000"/>
              </a:lnSpc>
            </a:pPr>
            <a:r>
              <a:rPr lang="ja-JP" altLang="en-US" sz="1800" dirty="0"/>
              <a:t>多重継承を用いたい時には，以下のいずれかの方法を取る．</a:t>
            </a:r>
            <a:endParaRPr lang="en-US" altLang="ja-JP" sz="1800" dirty="0"/>
          </a:p>
          <a:p>
            <a:pPr lvl="2">
              <a:lnSpc>
                <a:spcPct val="95000"/>
              </a:lnSpc>
            </a:pPr>
            <a:r>
              <a:rPr lang="ja-JP" altLang="en-US" sz="1600" dirty="0"/>
              <a:t>ロール概念を用いると多重継承を使わずに正しい概念定義ができる（後ほど解説）</a:t>
            </a:r>
            <a:endParaRPr lang="en-US" altLang="ja-JP" sz="1600" dirty="0"/>
          </a:p>
          <a:p>
            <a:pPr lvl="2">
              <a:lnSpc>
                <a:spcPct val="95000"/>
              </a:lnSpc>
            </a:pPr>
            <a:r>
              <a:rPr lang="ja-JP" altLang="en-US" sz="1600" dirty="0"/>
              <a:t>２つめ以降の</a:t>
            </a:r>
            <a:r>
              <a:rPr lang="en-US" altLang="ja-JP" sz="1600" dirty="0"/>
              <a:t>is-a</a:t>
            </a:r>
            <a:r>
              <a:rPr lang="ja-JP" altLang="en-US" sz="1600" dirty="0"/>
              <a:t>関係に</a:t>
            </a:r>
            <a:r>
              <a:rPr lang="ja-JP" altLang="en-US" sz="1600" dirty="0">
                <a:solidFill>
                  <a:srgbClr val="FF0000"/>
                </a:solidFill>
              </a:rPr>
              <a:t>「</a:t>
            </a:r>
            <a:r>
              <a:rPr lang="en-US" altLang="ja-JP" sz="1600" dirty="0">
                <a:solidFill>
                  <a:srgbClr val="FF0000"/>
                </a:solidFill>
              </a:rPr>
              <a:t>IS-A</a:t>
            </a:r>
            <a:r>
              <a:rPr lang="ja-JP" altLang="en-US" sz="1600" dirty="0">
                <a:solidFill>
                  <a:srgbClr val="FF0000"/>
                </a:solidFill>
              </a:rPr>
              <a:t>関係」</a:t>
            </a:r>
            <a:r>
              <a:rPr lang="ja-JP" altLang="en-US" sz="1600" dirty="0"/>
              <a:t>（リンクの種類で選択）を用いる．</a:t>
            </a:r>
            <a:endParaRPr lang="en-US" altLang="ja-JP" sz="1600" dirty="0"/>
          </a:p>
          <a:p>
            <a:pPr lvl="1">
              <a:lnSpc>
                <a:spcPct val="95000"/>
              </a:lnSpc>
            </a:pPr>
            <a:endParaRPr lang="en-US" altLang="ja-JP" sz="1600" dirty="0"/>
          </a:p>
          <a:p>
            <a:pPr lvl="1">
              <a:lnSpc>
                <a:spcPct val="95000"/>
              </a:lnSpc>
            </a:pPr>
            <a:endParaRPr lang="ja-JP" altLang="en-US" sz="1600" dirty="0"/>
          </a:p>
          <a:p>
            <a:endParaRPr kumimoji="1" lang="ja-JP" altLang="en-US" dirty="0"/>
          </a:p>
        </p:txBody>
      </p:sp>
      <p:sp>
        <p:nvSpPr>
          <p:cNvPr id="4" name="日付プレースホルダ 3"/>
          <p:cNvSpPr>
            <a:spLocks noGrp="1"/>
          </p:cNvSpPr>
          <p:nvPr>
            <p:ph type="dt" sz="half" idx="10"/>
          </p:nvPr>
        </p:nvSpPr>
        <p:spPr/>
        <p:txBody>
          <a:bodyPr/>
          <a:lstStyle/>
          <a:p>
            <a:pPr>
              <a:defRPr/>
            </a:pPr>
            <a:fld id="{EC96A95E-650F-423E-8298-50468519E34F}"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638FA4C8-5502-40D8-B34B-2941A4348E5C}" type="slidenum">
              <a:rPr lang="en-US" altLang="ja-JP" smtClean="0"/>
              <a:pPr>
                <a:defRPr/>
              </a:pPr>
              <a:t>38</a:t>
            </a:fld>
            <a:endParaRPr lang="en-US" altLang="ja-JP" dirty="0"/>
          </a:p>
        </p:txBody>
      </p:sp>
      <p:pic>
        <p:nvPicPr>
          <p:cNvPr id="7" name="Picture 7"/>
          <p:cNvPicPr>
            <a:picLocks noChangeAspect="1" noChangeArrowheads="1"/>
          </p:cNvPicPr>
          <p:nvPr/>
        </p:nvPicPr>
        <p:blipFill>
          <a:blip r:embed="rId2"/>
          <a:srcRect l="21745" t="9990" r="64964" b="80225"/>
          <a:stretch>
            <a:fillRect/>
          </a:stretch>
        </p:blipFill>
        <p:spPr bwMode="auto">
          <a:xfrm>
            <a:off x="6228184" y="2571006"/>
            <a:ext cx="2784748" cy="1235075"/>
          </a:xfrm>
          <a:prstGeom prst="rect">
            <a:avLst/>
          </a:prstGeom>
          <a:noFill/>
          <a:ln w="9525">
            <a:noFill/>
            <a:miter lim="800000"/>
            <a:headEnd/>
            <a:tailEnd/>
          </a:ln>
        </p:spPr>
      </p:pic>
      <p:sp>
        <p:nvSpPr>
          <p:cNvPr id="8" name="AutoShape 17"/>
          <p:cNvSpPr>
            <a:spLocks noChangeArrowheads="1"/>
          </p:cNvSpPr>
          <p:nvPr/>
        </p:nvSpPr>
        <p:spPr bwMode="auto">
          <a:xfrm>
            <a:off x="6228184" y="2132856"/>
            <a:ext cx="1214438" cy="642938"/>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ノード</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9" name="AutoShape 17"/>
          <p:cNvSpPr>
            <a:spLocks noChangeArrowheads="1"/>
          </p:cNvSpPr>
          <p:nvPr/>
        </p:nvSpPr>
        <p:spPr bwMode="auto">
          <a:xfrm>
            <a:off x="7502947" y="2143969"/>
            <a:ext cx="1214437" cy="642937"/>
          </a:xfrm>
          <a:prstGeom prst="wedgeRoundRectCallout">
            <a:avLst>
              <a:gd name="adj1" fmla="val -30264"/>
              <a:gd name="adj2" fmla="val 80255"/>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endParaRPr lang="en-US" altLang="ja-JP" sz="2400">
              <a:solidFill>
                <a:srgbClr val="FF0000"/>
              </a:solidFill>
            </a:endParaRPr>
          </a:p>
          <a:p>
            <a:pPr>
              <a:lnSpc>
                <a:spcPts val="2200"/>
              </a:lnSpc>
            </a:pPr>
            <a:r>
              <a:rPr lang="ja-JP" altLang="en-US" sz="2400"/>
              <a:t>の追加</a:t>
            </a:r>
            <a:endParaRPr lang="ja-JP" altLang="en-US" sz="2400">
              <a:solidFill>
                <a:srgbClr val="FF0000"/>
              </a:solidFill>
            </a:endParaRPr>
          </a:p>
        </p:txBody>
      </p:sp>
      <p:sp>
        <p:nvSpPr>
          <p:cNvPr id="13" name="AutoShape 17"/>
          <p:cNvSpPr>
            <a:spLocks noChangeArrowheads="1"/>
          </p:cNvSpPr>
          <p:nvPr/>
        </p:nvSpPr>
        <p:spPr bwMode="auto">
          <a:xfrm>
            <a:off x="7237834" y="3164731"/>
            <a:ext cx="1500188" cy="642938"/>
          </a:xfrm>
          <a:prstGeom prst="wedgeRoundRectCallout">
            <a:avLst>
              <a:gd name="adj1" fmla="val 21046"/>
              <a:gd name="adj2" fmla="val -70000"/>
              <a:gd name="adj3" fmla="val 16667"/>
            </a:avLst>
          </a:prstGeom>
          <a:solidFill>
            <a:srgbClr val="FFFFCC"/>
          </a:solidFill>
          <a:ln w="9525" algn="ctr">
            <a:solidFill>
              <a:schemeClr val="tx1"/>
            </a:solidFill>
            <a:miter lim="800000"/>
            <a:headEnd/>
            <a:tailEnd/>
          </a:ln>
        </p:spPr>
        <p:txBody>
          <a:bodyPr wrap="none" anchor="ctr" anchorCtr="1"/>
          <a:lstStyle/>
          <a:p>
            <a:pPr>
              <a:lnSpc>
                <a:spcPts val="2200"/>
              </a:lnSpc>
            </a:pPr>
            <a:r>
              <a:rPr lang="ja-JP" altLang="en-US" sz="2400">
                <a:solidFill>
                  <a:srgbClr val="FF0000"/>
                </a:solidFill>
              </a:rPr>
              <a:t>リンク</a:t>
            </a:r>
            <a:r>
              <a:rPr lang="ja-JP" altLang="en-US" sz="2400"/>
              <a:t>の</a:t>
            </a:r>
            <a:endParaRPr lang="en-US" altLang="ja-JP" sz="2400"/>
          </a:p>
          <a:p>
            <a:pPr>
              <a:lnSpc>
                <a:spcPts val="2200"/>
              </a:lnSpc>
            </a:pPr>
            <a:r>
              <a:rPr lang="ja-JP" altLang="en-US" sz="2400"/>
              <a:t>種類選択</a:t>
            </a:r>
            <a:endParaRPr lang="ja-JP" altLang="en-US" sz="2400">
              <a:solidFill>
                <a:srgbClr val="FF0000"/>
              </a:solidFill>
            </a:endParaRPr>
          </a:p>
        </p:txBody>
      </p:sp>
      <p:sp>
        <p:nvSpPr>
          <p:cNvPr id="16" name="テキスト ボックス 15"/>
          <p:cNvSpPr txBox="1"/>
          <p:nvPr/>
        </p:nvSpPr>
        <p:spPr>
          <a:xfrm>
            <a:off x="1259632" y="6021288"/>
            <a:ext cx="7740352" cy="523220"/>
          </a:xfrm>
          <a:prstGeom prst="rect">
            <a:avLst/>
          </a:prstGeom>
          <a:solidFill>
            <a:srgbClr val="FFFFCC"/>
          </a:solidFill>
          <a:ln>
            <a:solidFill>
              <a:schemeClr val="tx1"/>
            </a:solidFill>
          </a:ln>
        </p:spPr>
        <p:txBody>
          <a:bodyPr wrap="square" rtlCol="0">
            <a:spAutoFit/>
          </a:bodyPr>
          <a:lstStyle/>
          <a:p>
            <a:pPr marL="0" lvl="3"/>
            <a:r>
              <a:rPr lang="ja-JP" altLang="en-US" sz="1400" b="1" dirty="0"/>
              <a:t>参考文献：</a:t>
            </a:r>
            <a:r>
              <a:rPr lang="ja-JP" altLang="en-US" sz="1400" dirty="0"/>
              <a:t>太田 衛</a:t>
            </a:r>
            <a:r>
              <a:rPr lang="en-US" altLang="ja-JP" sz="1400" dirty="0"/>
              <a:t>, </a:t>
            </a:r>
            <a:r>
              <a:rPr lang="ja-JP" altLang="en-US" sz="1400" dirty="0"/>
              <a:t>古崎 晃司</a:t>
            </a:r>
            <a:r>
              <a:rPr lang="en-US" altLang="ja-JP" sz="1400" dirty="0"/>
              <a:t>, </a:t>
            </a:r>
            <a:r>
              <a:rPr lang="ja-JP" altLang="en-US" sz="1400" dirty="0"/>
              <a:t>溝口 理一郎：実践的なオントロジー開発に向けたオントロジー構築・利用環境「法造」の拡張 </a:t>
            </a:r>
            <a:r>
              <a:rPr lang="en-US" altLang="ja-JP" sz="1400" dirty="0"/>
              <a:t>-</a:t>
            </a:r>
            <a:r>
              <a:rPr lang="ja-JP" altLang="en-US" sz="1400" dirty="0"/>
              <a:t>理論編 </a:t>
            </a:r>
            <a:r>
              <a:rPr lang="en-US" altLang="ja-JP" sz="1400" dirty="0"/>
              <a:t>-</a:t>
            </a:r>
            <a:r>
              <a:rPr lang="ja-JP" altLang="en-US" sz="1400" dirty="0"/>
              <a:t> </a:t>
            </a:r>
            <a:r>
              <a:rPr lang="ja-JP" altLang="en-US" sz="1400" dirty="0" err="1"/>
              <a:t>，</a:t>
            </a:r>
            <a:r>
              <a:rPr lang="ja-JP" altLang="en-US" sz="1400" dirty="0"/>
              <a:t>人工知能学会論文誌</a:t>
            </a:r>
            <a:r>
              <a:rPr lang="en-US" altLang="ja-JP" sz="1400" dirty="0"/>
              <a:t>, Vol.26 No.2, pp.387-402, 2011</a:t>
            </a:r>
            <a:endParaRPr kumimoji="1" lang="ja-JP" altLang="en-US" dirty="0"/>
          </a:p>
        </p:txBody>
      </p:sp>
    </p:spTree>
    <p:extLst>
      <p:ext uri="{BB962C8B-B14F-4D97-AF65-F5344CB8AC3E}">
        <p14:creationId xmlns:p14="http://schemas.microsoft.com/office/powerpoint/2010/main" val="1531687885"/>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pPr>
              <a:defRPr/>
            </a:pPr>
            <a:fld id="{67A3E0DF-FA7F-42A4-9AFA-B72E541713A6}"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39</a:t>
            </a:fld>
            <a:endParaRPr lang="en-US" altLang="ja-JP"/>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6050"/>
            <a:ext cx="8858854" cy="616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935423"/>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「法造」準備</a:t>
            </a:r>
          </a:p>
        </p:txBody>
      </p:sp>
      <p:sp>
        <p:nvSpPr>
          <p:cNvPr id="8" name="テキスト プレースホルダー 7"/>
          <p:cNvSpPr>
            <a:spLocks noGrp="1"/>
          </p:cNvSpPr>
          <p:nvPr>
            <p:ph type="body" idx="1"/>
          </p:nvPr>
        </p:nvSpPr>
        <p:spPr>
          <a:xfrm>
            <a:off x="623888" y="3573016"/>
            <a:ext cx="7886700" cy="2516634"/>
          </a:xfrm>
        </p:spPr>
        <p:txBody>
          <a:bodyPr>
            <a:noAutofit/>
          </a:bodyPr>
          <a:lstStyle/>
          <a:p>
            <a:pPr marL="457200" indent="-457200">
              <a:buFont typeface="Arial" panose="020B0604020202020204" pitchFamily="34" charset="0"/>
              <a:buChar char="•"/>
            </a:pPr>
            <a:r>
              <a:rPr lang="en-US" altLang="ja-JP" sz="3200" b="0" u="none" dirty="0">
                <a:solidFill>
                  <a:schemeClr val="tx1"/>
                </a:solidFill>
              </a:rPr>
              <a:t>Java</a:t>
            </a:r>
            <a:r>
              <a:rPr lang="ja-JP" altLang="en-US" sz="3200" b="0" u="none" dirty="0">
                <a:solidFill>
                  <a:schemeClr val="tx1"/>
                </a:solidFill>
              </a:rPr>
              <a:t>のインストール確認</a:t>
            </a:r>
            <a:endParaRPr lang="en-US" altLang="ja-JP" sz="3200" b="0" u="none" dirty="0">
              <a:solidFill>
                <a:schemeClr val="tx1"/>
              </a:solidFill>
            </a:endParaRPr>
          </a:p>
          <a:p>
            <a:pPr marL="457200" indent="-457200">
              <a:buFont typeface="Arial" panose="020B0604020202020204" pitchFamily="34" charset="0"/>
              <a:buChar char="•"/>
            </a:pPr>
            <a:r>
              <a:rPr lang="ja-JP" altLang="en-US" sz="3200" b="0" u="none" dirty="0">
                <a:solidFill>
                  <a:schemeClr val="tx1"/>
                </a:solidFill>
              </a:rPr>
              <a:t>「法造」のインストール</a:t>
            </a:r>
            <a:endParaRPr lang="en-US" altLang="ja-JP" sz="3200" b="0" u="none" dirty="0">
              <a:solidFill>
                <a:schemeClr val="tx1"/>
              </a:solidFill>
            </a:endParaRPr>
          </a:p>
          <a:p>
            <a:pPr marL="457200" indent="-457200">
              <a:buFont typeface="Arial" panose="020B0604020202020204" pitchFamily="34" charset="0"/>
              <a:buChar char="•"/>
            </a:pPr>
            <a:r>
              <a:rPr kumimoji="1" lang="ja-JP" altLang="en-US" sz="3200" b="0" u="none" dirty="0">
                <a:solidFill>
                  <a:schemeClr val="tx1"/>
                </a:solidFill>
              </a:rPr>
              <a:t>サンプルファイルのダウロード</a:t>
            </a:r>
            <a:endParaRPr kumimoji="1" lang="ja-JP" altLang="en-US" sz="2800" b="0" u="none"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40E0717-C3A3-4937-B7FC-91CBD14A0780}"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96470472"/>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idx="1"/>
          </p:nvPr>
        </p:nvSpPr>
        <p:spPr>
          <a:xfrm>
            <a:off x="71438" y="1000125"/>
            <a:ext cx="9001125" cy="5643563"/>
          </a:xfrm>
        </p:spPr>
        <p:txBody>
          <a:bodyPr/>
          <a:lstStyle/>
          <a:p>
            <a:r>
              <a:rPr lang="en-US" altLang="ja-JP" sz="2800" dirty="0"/>
              <a:t>part-of/attribute-of</a:t>
            </a:r>
            <a:r>
              <a:rPr lang="ja-JP" altLang="en-US" sz="2800" dirty="0"/>
              <a:t>の作成（スロットの作成）</a:t>
            </a:r>
          </a:p>
          <a:p>
            <a:pPr lvl="1"/>
            <a:r>
              <a:rPr lang="ja-JP" altLang="en-US" sz="2400" dirty="0"/>
              <a:t>ノードを選択して　 </a:t>
            </a:r>
            <a:r>
              <a:rPr lang="en-US" altLang="ja-JP" sz="2400" dirty="0">
                <a:solidFill>
                  <a:srgbClr val="FF0000"/>
                </a:solidFill>
              </a:rPr>
              <a:t>[</a:t>
            </a:r>
            <a:r>
              <a:rPr lang="ja-JP" altLang="en-US" sz="2400" dirty="0">
                <a:solidFill>
                  <a:srgbClr val="FF0000"/>
                </a:solidFill>
              </a:rPr>
              <a:t>スロットを追加</a:t>
            </a:r>
            <a:r>
              <a:rPr lang="en-US" altLang="ja-JP" sz="2400" dirty="0">
                <a:solidFill>
                  <a:srgbClr val="FF0000"/>
                </a:solidFill>
              </a:rPr>
              <a:t>]</a:t>
            </a:r>
            <a:r>
              <a:rPr lang="ja-JP" altLang="en-US" sz="2400" dirty="0"/>
              <a:t>で新規スロットの作成</a:t>
            </a:r>
          </a:p>
          <a:p>
            <a:pPr lvl="2"/>
            <a:r>
              <a:rPr lang="ja-JP" altLang="en-US" sz="2000" dirty="0"/>
              <a:t>ボタン，メニューバー，ポップアップメニューで同じ操作が可能．</a:t>
            </a:r>
          </a:p>
          <a:p>
            <a:pPr lvl="2"/>
            <a:r>
              <a:rPr lang="en-US" altLang="ja-JP" sz="2000" dirty="0">
                <a:solidFill>
                  <a:srgbClr val="FF0000"/>
                </a:solidFill>
              </a:rPr>
              <a:t>part-of</a:t>
            </a:r>
            <a:r>
              <a:rPr lang="ja-JP" altLang="en-US" sz="2000" dirty="0"/>
              <a:t>／</a:t>
            </a:r>
            <a:r>
              <a:rPr lang="en-US" altLang="ja-JP" sz="2000" dirty="0">
                <a:solidFill>
                  <a:srgbClr val="FF0000"/>
                </a:solidFill>
              </a:rPr>
              <a:t>attribute-of</a:t>
            </a:r>
            <a:r>
              <a:rPr lang="ja-JP" altLang="en-US" sz="2000" dirty="0"/>
              <a:t>　はリストで選択．</a:t>
            </a:r>
          </a:p>
          <a:p>
            <a:r>
              <a:rPr lang="ja-JP" altLang="en-US" sz="2800" dirty="0"/>
              <a:t>スロットの定義記述</a:t>
            </a:r>
            <a:endParaRPr lang="en-US" altLang="ja-JP" sz="2800" dirty="0"/>
          </a:p>
          <a:p>
            <a:pPr lvl="1"/>
            <a:r>
              <a:rPr lang="ja-JP" altLang="en-US" dirty="0"/>
              <a:t>スロットを選択し，</a:t>
            </a:r>
            <a:r>
              <a:rPr lang="ja-JP" altLang="en-US" dirty="0">
                <a:solidFill>
                  <a:srgbClr val="008000"/>
                </a:solidFill>
              </a:rPr>
              <a:t>定義ペイン</a:t>
            </a:r>
            <a:r>
              <a:rPr lang="ja-JP" altLang="en-US" dirty="0"/>
              <a:t>で編集</a:t>
            </a:r>
          </a:p>
          <a:p>
            <a:pPr lvl="2"/>
            <a:r>
              <a:rPr lang="ja-JP" altLang="en-US" sz="2000" b="1" dirty="0">
                <a:solidFill>
                  <a:srgbClr val="FF0000"/>
                </a:solidFill>
              </a:rPr>
              <a:t>ロール概念</a:t>
            </a:r>
            <a:r>
              <a:rPr lang="ja-JP" altLang="en-US" sz="2000" dirty="0"/>
              <a:t>：部分や属性の名前（スロット名）記入</a:t>
            </a:r>
            <a:endParaRPr lang="en-US" altLang="ja-JP" sz="2000" dirty="0"/>
          </a:p>
          <a:p>
            <a:pPr lvl="2"/>
            <a:r>
              <a:rPr lang="ja-JP" altLang="en-US" sz="2000" b="1" dirty="0">
                <a:solidFill>
                  <a:srgbClr val="FF0000"/>
                </a:solidFill>
              </a:rPr>
              <a:t>クラス制約</a:t>
            </a:r>
            <a:r>
              <a:rPr lang="ja-JP" altLang="en-US" sz="2000" dirty="0"/>
              <a:t>：部分や属性となる概念の種類を規定</a:t>
            </a:r>
            <a:endParaRPr lang="en-US" altLang="ja-JP" sz="2000" dirty="0"/>
          </a:p>
          <a:p>
            <a:pPr lvl="1"/>
            <a:r>
              <a:rPr lang="ja-JP" altLang="en-US" dirty="0"/>
              <a:t>クラス制約で参照する概念</a:t>
            </a:r>
            <a:endParaRPr lang="en-US" altLang="ja-JP" dirty="0"/>
          </a:p>
          <a:p>
            <a:pPr lvl="2"/>
            <a:r>
              <a:rPr lang="ja-JP" altLang="en-US" sz="2000" b="1" u="sng" dirty="0">
                <a:solidFill>
                  <a:srgbClr val="008000"/>
                </a:solidFill>
              </a:rPr>
              <a:t>未定義の概念は「薄い黄色」で表示される</a:t>
            </a:r>
            <a:r>
              <a:rPr lang="ja-JP" altLang="en-US" sz="2000" dirty="0"/>
              <a:t>ので，</a:t>
            </a:r>
            <a:endParaRPr lang="en-US" altLang="ja-JP" sz="2000" dirty="0"/>
          </a:p>
          <a:p>
            <a:pPr lvl="2">
              <a:buFont typeface="Wingdings" pitchFamily="2" charset="2"/>
              <a:buNone/>
            </a:pPr>
            <a:r>
              <a:rPr lang="ja-JP" altLang="en-US" sz="2000" dirty="0"/>
              <a:t>　別途，概念を定義する．（</a:t>
            </a:r>
            <a:r>
              <a:rPr lang="en-US" altLang="ja-JP" sz="2000" i="1" dirty="0">
                <a:solidFill>
                  <a:srgbClr val="0000CC"/>
                </a:solidFill>
              </a:rPr>
              <a:t>※</a:t>
            </a:r>
            <a:r>
              <a:rPr lang="ja-JP" altLang="en-US" sz="2000" i="1" dirty="0">
                <a:solidFill>
                  <a:srgbClr val="0000CC"/>
                </a:solidFill>
              </a:rPr>
              <a:t>右クリックメニューを使うと簡単に定義可能</a:t>
            </a:r>
            <a:r>
              <a:rPr lang="ja-JP" altLang="en-US" sz="2000" dirty="0"/>
              <a:t>）</a:t>
            </a:r>
            <a:endParaRPr lang="en-US" altLang="ja-JP" sz="2000" dirty="0"/>
          </a:p>
          <a:p>
            <a:pPr lvl="2"/>
            <a:r>
              <a:rPr lang="en-US" altLang="ja-JP" sz="2000" b="1" dirty="0">
                <a:solidFill>
                  <a:srgbClr val="FF0000"/>
                </a:solidFill>
              </a:rPr>
              <a:t>[</a:t>
            </a:r>
            <a:r>
              <a:rPr lang="ja-JP" altLang="en-US" sz="2000" b="1" dirty="0">
                <a:solidFill>
                  <a:srgbClr val="FF0000"/>
                </a:solidFill>
              </a:rPr>
              <a:t>クラス制約を選択</a:t>
            </a:r>
            <a:r>
              <a:rPr lang="en-US" altLang="ja-JP" sz="2000" b="1" dirty="0">
                <a:solidFill>
                  <a:srgbClr val="FF0000"/>
                </a:solidFill>
              </a:rPr>
              <a:t>]</a:t>
            </a:r>
            <a:r>
              <a:rPr lang="ja-JP" altLang="en-US" sz="2000" dirty="0"/>
              <a:t>　　　を用いると定義済みの概念から選択可能．</a:t>
            </a:r>
            <a:endParaRPr lang="en-US" altLang="ja-JP" sz="2000" dirty="0"/>
          </a:p>
          <a:p>
            <a:pPr lvl="3">
              <a:buFont typeface="Wingdings" pitchFamily="2" charset="2"/>
              <a:buNone/>
            </a:pPr>
            <a:endParaRPr lang="en-US" altLang="ja-JP" sz="1600" dirty="0"/>
          </a:p>
          <a:p>
            <a:pPr lvl="2"/>
            <a:endParaRPr lang="en-US" altLang="ja-JP" dirty="0"/>
          </a:p>
        </p:txBody>
      </p:sp>
      <p:pic>
        <p:nvPicPr>
          <p:cNvPr id="29699" name="Picture 4"/>
          <p:cNvPicPr>
            <a:picLocks noChangeAspect="1" noChangeArrowheads="1"/>
          </p:cNvPicPr>
          <p:nvPr/>
        </p:nvPicPr>
        <p:blipFill>
          <a:blip r:embed="rId3"/>
          <a:srcRect l="25015" t="57684" r="59254" b="26947"/>
          <a:stretch>
            <a:fillRect/>
          </a:stretch>
        </p:blipFill>
        <p:spPr bwMode="auto">
          <a:xfrm>
            <a:off x="6572250" y="4000500"/>
            <a:ext cx="2084388" cy="1225550"/>
          </a:xfrm>
          <a:prstGeom prst="rect">
            <a:avLst/>
          </a:prstGeom>
          <a:noFill/>
          <a:ln w="9525">
            <a:noFill/>
            <a:miter lim="800000"/>
            <a:headEnd/>
            <a:tailEnd/>
          </a:ln>
        </p:spPr>
      </p:pic>
      <p:pic>
        <p:nvPicPr>
          <p:cNvPr id="29700" name="Picture 3"/>
          <p:cNvPicPr>
            <a:picLocks noChangeAspect="1" noChangeArrowheads="1"/>
          </p:cNvPicPr>
          <p:nvPr/>
        </p:nvPicPr>
        <p:blipFill>
          <a:blip r:embed="rId4"/>
          <a:srcRect l="24924" t="57684" r="58791" b="27715"/>
          <a:stretch>
            <a:fillRect/>
          </a:stretch>
        </p:blipFill>
        <p:spPr bwMode="auto">
          <a:xfrm>
            <a:off x="6584950" y="2428875"/>
            <a:ext cx="2157413" cy="1165225"/>
          </a:xfrm>
          <a:prstGeom prst="rect">
            <a:avLst/>
          </a:prstGeom>
          <a:noFill/>
          <a:ln w="9525">
            <a:noFill/>
            <a:miter lim="800000"/>
            <a:headEnd/>
            <a:tailEnd/>
          </a:ln>
        </p:spPr>
      </p:pic>
      <p:sp>
        <p:nvSpPr>
          <p:cNvPr id="34821" name="Rectangle 4"/>
          <p:cNvSpPr>
            <a:spLocks noGrp="1" noChangeArrowheads="1"/>
          </p:cNvSpPr>
          <p:nvPr>
            <p:ph type="title"/>
          </p:nvPr>
        </p:nvSpPr>
        <p:spPr/>
        <p:txBody>
          <a:bodyPr/>
          <a:lstStyle/>
          <a:p>
            <a:r>
              <a:rPr lang="ja-JP" altLang="en-US" sz="2800" b="1" dirty="0">
                <a:solidFill>
                  <a:srgbClr val="0000CC"/>
                </a:solidFill>
              </a:rPr>
              <a:t>基本操作（２）</a:t>
            </a:r>
            <a:br>
              <a:rPr lang="ja-JP" altLang="en-US" sz="3200" dirty="0"/>
            </a:br>
            <a:r>
              <a:rPr lang="ja-JP" altLang="en-US" dirty="0"/>
              <a:t>スロットの作成</a:t>
            </a:r>
          </a:p>
        </p:txBody>
      </p:sp>
      <p:sp>
        <p:nvSpPr>
          <p:cNvPr id="34822" name="日付プレースホルダ 6"/>
          <p:cNvSpPr>
            <a:spLocks noGrp="1"/>
          </p:cNvSpPr>
          <p:nvPr>
            <p:ph type="dt" sz="quarter" idx="10"/>
          </p:nvPr>
        </p:nvSpPr>
        <p:spPr>
          <a:noFill/>
        </p:spPr>
        <p:txBody>
          <a:bodyPr/>
          <a:lstStyle/>
          <a:p>
            <a:fld id="{F0B79A11-7AFE-45CF-932C-78F3BC5CC29F}" type="datetime1">
              <a:rPr lang="ja-JP" altLang="en-US" smtClean="0"/>
              <a:t>2019/6/5</a:t>
            </a:fld>
            <a:endParaRPr lang="en-US" altLang="ja-JP"/>
          </a:p>
        </p:txBody>
      </p:sp>
      <p:sp>
        <p:nvSpPr>
          <p:cNvPr id="34824" name="スライド番号プレースホルダ 7"/>
          <p:cNvSpPr>
            <a:spLocks noGrp="1"/>
          </p:cNvSpPr>
          <p:nvPr>
            <p:ph type="sldNum" sz="quarter" idx="12"/>
          </p:nvPr>
        </p:nvSpPr>
        <p:spPr>
          <a:noFill/>
        </p:spPr>
        <p:txBody>
          <a:bodyPr/>
          <a:lstStyle/>
          <a:p>
            <a:fld id="{ED6DB32B-6C9F-4E0B-ADC9-2B08FFF6C725}" type="slidenum">
              <a:rPr lang="en-US" altLang="ja-JP" smtClean="0"/>
              <a:pPr/>
              <a:t>40</a:t>
            </a:fld>
            <a:endParaRPr lang="en-US" altLang="ja-JP"/>
          </a:p>
        </p:txBody>
      </p:sp>
      <p:pic>
        <p:nvPicPr>
          <p:cNvPr id="29705" name="Picture 8"/>
          <p:cNvPicPr>
            <a:picLocks noChangeAspect="1" noChangeArrowheads="1"/>
          </p:cNvPicPr>
          <p:nvPr/>
        </p:nvPicPr>
        <p:blipFill>
          <a:blip r:embed="rId5"/>
          <a:srcRect l="42247" t="12692" r="56332" b="84479"/>
          <a:stretch>
            <a:fillRect/>
          </a:stretch>
        </p:blipFill>
        <p:spPr bwMode="auto">
          <a:xfrm>
            <a:off x="3000375" y="1571625"/>
            <a:ext cx="285750" cy="357188"/>
          </a:xfrm>
          <a:prstGeom prst="rect">
            <a:avLst/>
          </a:prstGeom>
          <a:noFill/>
          <a:ln w="9525" algn="ctr">
            <a:noFill/>
            <a:miter lim="800000"/>
            <a:headEnd/>
            <a:tailEnd/>
          </a:ln>
        </p:spPr>
      </p:pic>
      <p:sp>
        <p:nvSpPr>
          <p:cNvPr id="13" name="四角形吹き出し 12"/>
          <p:cNvSpPr/>
          <p:nvPr/>
        </p:nvSpPr>
        <p:spPr>
          <a:xfrm>
            <a:off x="7799388" y="3929063"/>
            <a:ext cx="1285875" cy="428625"/>
          </a:xfrm>
          <a:prstGeom prst="wedgeRectCallout">
            <a:avLst>
              <a:gd name="adj1" fmla="val -23628"/>
              <a:gd name="adj2" fmla="val 135873"/>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b="1" dirty="0">
                <a:solidFill>
                  <a:srgbClr val="008000"/>
                </a:solidFill>
              </a:rPr>
              <a:t>定義済み</a:t>
            </a:r>
          </a:p>
        </p:txBody>
      </p:sp>
      <p:sp>
        <p:nvSpPr>
          <p:cNvPr id="15" name="四角形吹き出し 14"/>
          <p:cNvSpPr/>
          <p:nvPr/>
        </p:nvSpPr>
        <p:spPr>
          <a:xfrm>
            <a:off x="7942263" y="2571750"/>
            <a:ext cx="1143000" cy="428625"/>
          </a:xfrm>
          <a:prstGeom prst="wedgeRectCallout">
            <a:avLst>
              <a:gd name="adj1" fmla="val -28539"/>
              <a:gd name="adj2" fmla="val 90172"/>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2000" b="1" dirty="0">
                <a:solidFill>
                  <a:srgbClr val="FF0000"/>
                </a:solidFill>
              </a:rPr>
              <a:t>未定義</a:t>
            </a:r>
          </a:p>
        </p:txBody>
      </p:sp>
      <p:sp>
        <p:nvSpPr>
          <p:cNvPr id="16" name="下矢印 15"/>
          <p:cNvSpPr/>
          <p:nvPr/>
        </p:nvSpPr>
        <p:spPr>
          <a:xfrm>
            <a:off x="7156450" y="3643313"/>
            <a:ext cx="357188" cy="357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9709" name="Picture 3"/>
          <p:cNvPicPr>
            <a:picLocks noChangeAspect="1" noChangeArrowheads="1"/>
          </p:cNvPicPr>
          <p:nvPr/>
        </p:nvPicPr>
        <p:blipFill>
          <a:blip r:embed="rId4"/>
          <a:srcRect l="19894" t="62296" r="78717" b="35400"/>
          <a:stretch>
            <a:fillRect/>
          </a:stretch>
        </p:blipFill>
        <p:spPr bwMode="auto">
          <a:xfrm>
            <a:off x="3500438" y="5654675"/>
            <a:ext cx="357187" cy="357188"/>
          </a:xfrm>
          <a:prstGeom prst="rect">
            <a:avLst/>
          </a:prstGeom>
          <a:noFill/>
          <a:ln w="9525">
            <a:noFill/>
            <a:miter lim="800000"/>
            <a:headEnd/>
            <a:tailEnd/>
          </a:ln>
        </p:spPr>
      </p:pic>
      <p:sp>
        <p:nvSpPr>
          <p:cNvPr id="14" name="Rectangle 6"/>
          <p:cNvSpPr>
            <a:spLocks noChangeArrowheads="1"/>
          </p:cNvSpPr>
          <p:nvPr/>
        </p:nvSpPr>
        <p:spPr bwMode="auto">
          <a:xfrm>
            <a:off x="539552" y="6093296"/>
            <a:ext cx="3566170" cy="461962"/>
          </a:xfrm>
          <a:prstGeom prst="rect">
            <a:avLst/>
          </a:prstGeom>
          <a:solidFill>
            <a:srgbClr val="FFFFCC"/>
          </a:solidFill>
          <a:ln w="9525">
            <a:solidFill>
              <a:schemeClr val="tx1"/>
            </a:solidFill>
            <a:miter lim="800000"/>
            <a:headEnd/>
            <a:tailEnd/>
          </a:ln>
        </p:spPr>
        <p:txBody>
          <a:bodyPr wrap="square" anchor="ctr">
            <a:spAutoFit/>
          </a:bodyPr>
          <a:lstStyle/>
          <a:p>
            <a:r>
              <a:rPr lang="ja-JP" altLang="en-US" sz="2400" dirty="0">
                <a:solidFill>
                  <a:srgbClr val="008000"/>
                </a:solidFill>
              </a:rPr>
              <a:t>操作練習：</a:t>
            </a:r>
            <a:r>
              <a:rPr lang="ja-JP" altLang="en-US" sz="2400" dirty="0"/>
              <a:t>スロットの作成．</a:t>
            </a:r>
          </a:p>
        </p:txBody>
      </p:sp>
    </p:spTree>
    <p:extLst>
      <p:ext uri="{BB962C8B-B14F-4D97-AF65-F5344CB8AC3E}">
        <p14:creationId xmlns:p14="http://schemas.microsoft.com/office/powerpoint/2010/main" val="233929665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blinds(horizontal)">
                                      <p:cBhvr>
                                        <p:cTn id="7" dur="500"/>
                                        <p:tgtEl>
                                          <p:spTgt spid="2969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698">
                                            <p:txEl>
                                              <p:pRg st="1" end="1"/>
                                            </p:txEl>
                                          </p:spTgt>
                                        </p:tgtEl>
                                        <p:attrNameLst>
                                          <p:attrName>style.visibility</p:attrName>
                                        </p:attrNameLst>
                                      </p:cBhvr>
                                      <p:to>
                                        <p:strVal val="visible"/>
                                      </p:to>
                                    </p:set>
                                    <p:animEffect transition="in" filter="blinds(horizontal)">
                                      <p:cBhvr>
                                        <p:cTn id="10" dur="500"/>
                                        <p:tgtEl>
                                          <p:spTgt spid="2969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698">
                                            <p:txEl>
                                              <p:pRg st="2" end="2"/>
                                            </p:txEl>
                                          </p:spTgt>
                                        </p:tgtEl>
                                        <p:attrNameLst>
                                          <p:attrName>style.visibility</p:attrName>
                                        </p:attrNameLst>
                                      </p:cBhvr>
                                      <p:to>
                                        <p:strVal val="visible"/>
                                      </p:to>
                                    </p:set>
                                    <p:animEffect transition="in" filter="blinds(horizontal)">
                                      <p:cBhvr>
                                        <p:cTn id="13" dur="500"/>
                                        <p:tgtEl>
                                          <p:spTgt spid="2969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9698">
                                            <p:txEl>
                                              <p:pRg st="3" end="3"/>
                                            </p:txEl>
                                          </p:spTgt>
                                        </p:tgtEl>
                                        <p:attrNameLst>
                                          <p:attrName>style.visibility</p:attrName>
                                        </p:attrNameLst>
                                      </p:cBhvr>
                                      <p:to>
                                        <p:strVal val="visible"/>
                                      </p:to>
                                    </p:set>
                                    <p:animEffect transition="in" filter="blinds(horizontal)">
                                      <p:cBhvr>
                                        <p:cTn id="16" dur="500"/>
                                        <p:tgtEl>
                                          <p:spTgt spid="29698">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9705"/>
                                        </p:tgtEl>
                                        <p:attrNameLst>
                                          <p:attrName>style.visibility</p:attrName>
                                        </p:attrNameLst>
                                      </p:cBhvr>
                                      <p:to>
                                        <p:strVal val="visible"/>
                                      </p:to>
                                    </p:set>
                                    <p:animEffect transition="in" filter="blinds(horizontal)">
                                      <p:cBhvr>
                                        <p:cTn id="19" dur="500"/>
                                        <p:tgtEl>
                                          <p:spTgt spid="2970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9698">
                                            <p:txEl>
                                              <p:pRg st="4" end="4"/>
                                            </p:txEl>
                                          </p:spTgt>
                                        </p:tgtEl>
                                        <p:attrNameLst>
                                          <p:attrName>style.visibility</p:attrName>
                                        </p:attrNameLst>
                                      </p:cBhvr>
                                      <p:to>
                                        <p:strVal val="visible"/>
                                      </p:to>
                                    </p:set>
                                    <p:animEffect transition="in" filter="blinds(horizontal)">
                                      <p:cBhvr>
                                        <p:cTn id="24" dur="500"/>
                                        <p:tgtEl>
                                          <p:spTgt spid="29698">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9698">
                                            <p:txEl>
                                              <p:pRg st="5" end="5"/>
                                            </p:txEl>
                                          </p:spTgt>
                                        </p:tgtEl>
                                        <p:attrNameLst>
                                          <p:attrName>style.visibility</p:attrName>
                                        </p:attrNameLst>
                                      </p:cBhvr>
                                      <p:to>
                                        <p:strVal val="visible"/>
                                      </p:to>
                                    </p:set>
                                    <p:animEffect transition="in" filter="blinds(horizontal)">
                                      <p:cBhvr>
                                        <p:cTn id="27" dur="500"/>
                                        <p:tgtEl>
                                          <p:spTgt spid="29698">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9698">
                                            <p:txEl>
                                              <p:pRg st="6" end="6"/>
                                            </p:txEl>
                                          </p:spTgt>
                                        </p:tgtEl>
                                        <p:attrNameLst>
                                          <p:attrName>style.visibility</p:attrName>
                                        </p:attrNameLst>
                                      </p:cBhvr>
                                      <p:to>
                                        <p:strVal val="visible"/>
                                      </p:to>
                                    </p:set>
                                    <p:animEffect transition="in" filter="blinds(horizontal)">
                                      <p:cBhvr>
                                        <p:cTn id="30" dur="500"/>
                                        <p:tgtEl>
                                          <p:spTgt spid="29698">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9698">
                                            <p:txEl>
                                              <p:pRg st="7" end="7"/>
                                            </p:txEl>
                                          </p:spTgt>
                                        </p:tgtEl>
                                        <p:attrNameLst>
                                          <p:attrName>style.visibility</p:attrName>
                                        </p:attrNameLst>
                                      </p:cBhvr>
                                      <p:to>
                                        <p:strVal val="visible"/>
                                      </p:to>
                                    </p:set>
                                    <p:animEffect transition="in" filter="blinds(horizontal)">
                                      <p:cBhvr>
                                        <p:cTn id="33" dur="500"/>
                                        <p:tgtEl>
                                          <p:spTgt spid="29698">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9698">
                                            <p:txEl>
                                              <p:pRg st="8" end="8"/>
                                            </p:txEl>
                                          </p:spTgt>
                                        </p:tgtEl>
                                        <p:attrNameLst>
                                          <p:attrName>style.visibility</p:attrName>
                                        </p:attrNameLst>
                                      </p:cBhvr>
                                      <p:to>
                                        <p:strVal val="visible"/>
                                      </p:to>
                                    </p:set>
                                    <p:animEffect transition="in" filter="blinds(horizontal)">
                                      <p:cBhvr>
                                        <p:cTn id="38" dur="500"/>
                                        <p:tgtEl>
                                          <p:spTgt spid="29698">
                                            <p:txEl>
                                              <p:pRg st="8" end="8"/>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9698">
                                            <p:txEl>
                                              <p:pRg st="9" end="9"/>
                                            </p:txEl>
                                          </p:spTgt>
                                        </p:tgtEl>
                                        <p:attrNameLst>
                                          <p:attrName>style.visibility</p:attrName>
                                        </p:attrNameLst>
                                      </p:cBhvr>
                                      <p:to>
                                        <p:strVal val="visible"/>
                                      </p:to>
                                    </p:set>
                                    <p:animEffect transition="in" filter="blinds(horizontal)">
                                      <p:cBhvr>
                                        <p:cTn id="41" dur="500"/>
                                        <p:tgtEl>
                                          <p:spTgt spid="29698">
                                            <p:txEl>
                                              <p:pRg st="9" end="9"/>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9698">
                                            <p:txEl>
                                              <p:pRg st="10" end="10"/>
                                            </p:txEl>
                                          </p:spTgt>
                                        </p:tgtEl>
                                        <p:attrNameLst>
                                          <p:attrName>style.visibility</p:attrName>
                                        </p:attrNameLst>
                                      </p:cBhvr>
                                      <p:to>
                                        <p:strVal val="visible"/>
                                      </p:to>
                                    </p:set>
                                    <p:animEffect transition="in" filter="blinds(horizontal)">
                                      <p:cBhvr>
                                        <p:cTn id="44" dur="500"/>
                                        <p:tgtEl>
                                          <p:spTgt spid="29698">
                                            <p:txEl>
                                              <p:pRg st="10" end="10"/>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9700"/>
                                        </p:tgtEl>
                                        <p:attrNameLst>
                                          <p:attrName>style.visibility</p:attrName>
                                        </p:attrNameLst>
                                      </p:cBhvr>
                                      <p:to>
                                        <p:strVal val="visible"/>
                                      </p:to>
                                    </p:set>
                                    <p:animEffect transition="in" filter="blinds(horizontal)">
                                      <p:cBhvr>
                                        <p:cTn id="47" dur="500"/>
                                        <p:tgtEl>
                                          <p:spTgt spid="2970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9699"/>
                                        </p:tgtEl>
                                        <p:attrNameLst>
                                          <p:attrName>style.visibility</p:attrName>
                                        </p:attrNameLst>
                                      </p:cBhvr>
                                      <p:to>
                                        <p:strVal val="visible"/>
                                      </p:to>
                                    </p:set>
                                    <p:animEffect transition="in" filter="blinds(horizontal)">
                                      <p:cBhvr>
                                        <p:cTn id="55" dur="500"/>
                                        <p:tgtEl>
                                          <p:spTgt spid="2969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linds(horizontal)">
                                      <p:cBhvr>
                                        <p:cTn id="58" dur="500"/>
                                        <p:tgtEl>
                                          <p:spTgt spid="1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9698">
                                            <p:txEl>
                                              <p:pRg st="11" end="11"/>
                                            </p:txEl>
                                          </p:spTgt>
                                        </p:tgtEl>
                                        <p:attrNameLst>
                                          <p:attrName>style.visibility</p:attrName>
                                        </p:attrNameLst>
                                      </p:cBhvr>
                                      <p:to>
                                        <p:strVal val="visible"/>
                                      </p:to>
                                    </p:set>
                                    <p:animEffect transition="in" filter="blinds(horizontal)">
                                      <p:cBhvr>
                                        <p:cTn id="66" dur="500"/>
                                        <p:tgtEl>
                                          <p:spTgt spid="29698">
                                            <p:txEl>
                                              <p:pRg st="11" end="11"/>
                                            </p:txEl>
                                          </p:spTgt>
                                        </p:tgtEl>
                                      </p:cBhvr>
                                    </p:animEffect>
                                  </p:childTnLst>
                                </p:cTn>
                              </p:par>
                              <p:par>
                                <p:cTn id="67" presetID="3" presetClass="entr" presetSubtype="10" fill="hold" nodeType="withEffect">
                                  <p:stCondLst>
                                    <p:cond delay="0"/>
                                  </p:stCondLst>
                                  <p:childTnLst>
                                    <p:set>
                                      <p:cBhvr>
                                        <p:cTn id="68" dur="1" fill="hold">
                                          <p:stCondLst>
                                            <p:cond delay="0"/>
                                          </p:stCondLst>
                                        </p:cTn>
                                        <p:tgtEl>
                                          <p:spTgt spid="29709"/>
                                        </p:tgtEl>
                                        <p:attrNameLst>
                                          <p:attrName>style.visibility</p:attrName>
                                        </p:attrNameLst>
                                      </p:cBhvr>
                                      <p:to>
                                        <p:strVal val="visible"/>
                                      </p:to>
                                    </p:set>
                                    <p:animEffect transition="in" filter="blinds(horizontal)">
                                      <p:cBhvr>
                                        <p:cTn id="69" dur="500"/>
                                        <p:tgtEl>
                                          <p:spTgt spid="29709"/>
                                        </p:tgtEl>
                                      </p:cBhvr>
                                    </p:animEffect>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checkerboard(across)">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タイトル 1"/>
          <p:cNvSpPr>
            <a:spLocks noGrp="1"/>
          </p:cNvSpPr>
          <p:nvPr>
            <p:ph type="title"/>
          </p:nvPr>
        </p:nvSpPr>
        <p:spPr/>
        <p:txBody>
          <a:bodyPr/>
          <a:lstStyle/>
          <a:p>
            <a:r>
              <a:rPr lang="ja-JP" altLang="en-US" sz="2800" b="1" dirty="0">
                <a:solidFill>
                  <a:srgbClr val="0000CC"/>
                </a:solidFill>
              </a:rPr>
              <a:t>基本操作（３）</a:t>
            </a:r>
            <a:br>
              <a:rPr lang="en-US" altLang="ja-JP" sz="2800" dirty="0"/>
            </a:br>
            <a:r>
              <a:rPr lang="ja-JP" altLang="en-US" dirty="0"/>
              <a:t>スロット定義の詳細</a:t>
            </a:r>
          </a:p>
        </p:txBody>
      </p:sp>
      <p:sp>
        <p:nvSpPr>
          <p:cNvPr id="28675" name="コンテンツ プレースホルダ 2"/>
          <p:cNvSpPr>
            <a:spLocks noGrp="1"/>
          </p:cNvSpPr>
          <p:nvPr>
            <p:ph idx="1"/>
          </p:nvPr>
        </p:nvSpPr>
        <p:spPr>
          <a:xfrm>
            <a:off x="142874" y="857250"/>
            <a:ext cx="9001125" cy="3786188"/>
          </a:xfrm>
        </p:spPr>
        <p:txBody>
          <a:bodyPr/>
          <a:lstStyle/>
          <a:p>
            <a:pPr>
              <a:spcBef>
                <a:spcPct val="0"/>
              </a:spcBef>
            </a:pPr>
            <a:r>
              <a:rPr lang="en-US" altLang="ja-JP" sz="2400" dirty="0"/>
              <a:t>part-of</a:t>
            </a:r>
            <a:r>
              <a:rPr lang="ja-JP" altLang="en-US" sz="2400" dirty="0" err="1"/>
              <a:t>，</a:t>
            </a:r>
            <a:r>
              <a:rPr lang="en-US" altLang="ja-JP" sz="2400" dirty="0"/>
              <a:t>attribute-of</a:t>
            </a:r>
            <a:r>
              <a:rPr lang="ja-JP" altLang="en-US" sz="2400" dirty="0"/>
              <a:t>関係</a:t>
            </a:r>
            <a:r>
              <a:rPr lang="ja-JP" altLang="en-US" sz="2400" u="none" dirty="0"/>
              <a:t>（スロットで表現）</a:t>
            </a:r>
            <a:endParaRPr lang="en-US" altLang="ja-JP" sz="2400" u="none" dirty="0"/>
          </a:p>
          <a:p>
            <a:pPr lvl="1">
              <a:spcBef>
                <a:spcPct val="0"/>
              </a:spcBef>
            </a:pPr>
            <a:r>
              <a:rPr lang="en-US" altLang="ja-JP" sz="2000" dirty="0">
                <a:solidFill>
                  <a:srgbClr val="FF0000"/>
                </a:solidFill>
              </a:rPr>
              <a:t>p/o</a:t>
            </a:r>
            <a:r>
              <a:rPr lang="ja-JP" altLang="en-US" sz="2000" dirty="0"/>
              <a:t>（</a:t>
            </a:r>
            <a:r>
              <a:rPr lang="en-US" altLang="ja-JP" sz="2000" dirty="0"/>
              <a:t>part-of</a:t>
            </a:r>
            <a:r>
              <a:rPr lang="ja-JP" altLang="en-US" sz="2000" dirty="0"/>
              <a:t>）：部分となる概念を表す</a:t>
            </a:r>
            <a:endParaRPr lang="en-US" altLang="ja-JP" sz="2000" dirty="0"/>
          </a:p>
          <a:p>
            <a:pPr lvl="1">
              <a:spcBef>
                <a:spcPct val="0"/>
              </a:spcBef>
            </a:pPr>
            <a:r>
              <a:rPr lang="en-US" altLang="ja-JP" sz="2000" dirty="0">
                <a:solidFill>
                  <a:srgbClr val="FF0000"/>
                </a:solidFill>
              </a:rPr>
              <a:t>a/o</a:t>
            </a:r>
            <a:r>
              <a:rPr lang="ja-JP" altLang="en-US" sz="2000" dirty="0"/>
              <a:t>（</a:t>
            </a:r>
            <a:r>
              <a:rPr lang="en-US" altLang="ja-JP" sz="2000" dirty="0"/>
              <a:t>attribute-of</a:t>
            </a:r>
            <a:r>
              <a:rPr lang="ja-JP" altLang="en-US" sz="2000" dirty="0"/>
              <a:t>）：その概念の属性（性質）を表す</a:t>
            </a:r>
            <a:endParaRPr lang="en-US" altLang="ja-JP" sz="2000" dirty="0"/>
          </a:p>
          <a:p>
            <a:pPr>
              <a:spcBef>
                <a:spcPct val="0"/>
              </a:spcBef>
            </a:pPr>
            <a:r>
              <a:rPr lang="ja-JP" altLang="en-US" sz="2400" dirty="0"/>
              <a:t>スロットで定義する内容</a:t>
            </a:r>
            <a:endParaRPr lang="en-US" altLang="ja-JP" sz="2400" dirty="0"/>
          </a:p>
          <a:p>
            <a:pPr lvl="1">
              <a:spcBef>
                <a:spcPct val="0"/>
              </a:spcBef>
            </a:pPr>
            <a:r>
              <a:rPr lang="ja-JP" altLang="en-US" sz="2000" dirty="0">
                <a:solidFill>
                  <a:srgbClr val="FF0000"/>
                </a:solidFill>
              </a:rPr>
              <a:t>ロール概念</a:t>
            </a:r>
            <a:r>
              <a:rPr lang="ja-JP" altLang="en-US" sz="2000" dirty="0"/>
              <a:t>：部分や属性の名前（</a:t>
            </a:r>
            <a:r>
              <a:rPr lang="en-US" altLang="ja-JP" sz="2000" dirty="0"/>
              <a:t>※</a:t>
            </a:r>
            <a:r>
              <a:rPr lang="ja-JP" altLang="en-US" sz="2000" dirty="0"/>
              <a:t>詳細は第</a:t>
            </a:r>
            <a:r>
              <a:rPr lang="en-US" altLang="ja-JP" sz="2000" dirty="0"/>
              <a:t>2</a:t>
            </a:r>
            <a:r>
              <a:rPr lang="ja-JP" altLang="en-US" sz="2000" dirty="0"/>
              <a:t>回で説明）</a:t>
            </a:r>
            <a:endParaRPr lang="en-US" altLang="ja-JP" sz="2000" dirty="0"/>
          </a:p>
          <a:p>
            <a:pPr lvl="1">
              <a:spcBef>
                <a:spcPct val="0"/>
              </a:spcBef>
            </a:pPr>
            <a:r>
              <a:rPr lang="ja-JP" altLang="en-US" sz="2000" dirty="0">
                <a:solidFill>
                  <a:srgbClr val="FF0000"/>
                </a:solidFill>
              </a:rPr>
              <a:t>ロールホルダー</a:t>
            </a:r>
            <a:r>
              <a:rPr lang="ja-JP" altLang="en-US" sz="2000" dirty="0"/>
              <a:t>：午後に説明</a:t>
            </a:r>
            <a:endParaRPr lang="en-US" altLang="ja-JP" sz="2000" dirty="0"/>
          </a:p>
          <a:p>
            <a:pPr lvl="1">
              <a:spcBef>
                <a:spcPct val="0"/>
              </a:spcBef>
            </a:pPr>
            <a:r>
              <a:rPr lang="ja-JP" altLang="en-US" sz="2000" dirty="0">
                <a:solidFill>
                  <a:srgbClr val="FF0000"/>
                </a:solidFill>
              </a:rPr>
              <a:t>クラス制約</a:t>
            </a:r>
            <a:r>
              <a:rPr lang="ja-JP" altLang="en-US" sz="2000" dirty="0"/>
              <a:t>：部分や属性となる概念の種類を規定</a:t>
            </a:r>
            <a:endParaRPr lang="en-US" altLang="ja-JP" sz="2000" dirty="0"/>
          </a:p>
          <a:p>
            <a:pPr lvl="2">
              <a:spcBef>
                <a:spcPct val="0"/>
              </a:spcBef>
            </a:pPr>
            <a:r>
              <a:rPr lang="ja-JP" altLang="en-US" sz="1800" dirty="0"/>
              <a:t>「</a:t>
            </a:r>
            <a:r>
              <a:rPr lang="en-US" altLang="ja-JP" sz="1800" dirty="0">
                <a:solidFill>
                  <a:srgbClr val="FF0000"/>
                </a:solidFill>
              </a:rPr>
              <a:t>Any</a:t>
            </a:r>
            <a:r>
              <a:rPr lang="ja-JP" altLang="en-US" sz="1800" dirty="0"/>
              <a:t>」は，</a:t>
            </a:r>
            <a:r>
              <a:rPr lang="ja-JP" altLang="en-US" sz="1800" b="1" dirty="0">
                <a:solidFill>
                  <a:srgbClr val="008000"/>
                </a:solidFill>
              </a:rPr>
              <a:t>すべての概念の上位概念</a:t>
            </a:r>
            <a:r>
              <a:rPr lang="ja-JP" altLang="en-US" sz="1800" dirty="0"/>
              <a:t>を表す</a:t>
            </a:r>
            <a:endParaRPr lang="en-US" altLang="ja-JP" sz="1800" dirty="0"/>
          </a:p>
          <a:p>
            <a:pPr lvl="2">
              <a:spcBef>
                <a:spcPct val="0"/>
              </a:spcBef>
            </a:pPr>
            <a:r>
              <a:rPr lang="en-US" altLang="ja-JP" sz="1800" b="1" u="sng" dirty="0">
                <a:solidFill>
                  <a:srgbClr val="0000CC"/>
                </a:solidFill>
              </a:rPr>
              <a:t>Data</a:t>
            </a:r>
            <a:r>
              <a:rPr lang="ja-JP" altLang="en-US" sz="1800" b="1" u="sng" dirty="0">
                <a:solidFill>
                  <a:srgbClr val="0000CC"/>
                </a:solidFill>
              </a:rPr>
              <a:t> </a:t>
            </a:r>
            <a:r>
              <a:rPr lang="en-US" altLang="ja-JP" sz="1800" b="1" u="sng" dirty="0">
                <a:solidFill>
                  <a:srgbClr val="0000CC"/>
                </a:solidFill>
              </a:rPr>
              <a:t>type</a:t>
            </a:r>
            <a:r>
              <a:rPr lang="ja-JP" altLang="en-US" sz="1800" b="1" u="sng" dirty="0">
                <a:solidFill>
                  <a:srgbClr val="0000CC"/>
                </a:solidFill>
              </a:rPr>
              <a:t>の利用</a:t>
            </a:r>
            <a:r>
              <a:rPr lang="ja-JP" altLang="en-US" sz="1800" dirty="0"/>
              <a:t>：</a:t>
            </a:r>
            <a:r>
              <a:rPr lang="en-US" altLang="ja-JP" sz="1800" dirty="0">
                <a:solidFill>
                  <a:srgbClr val="008000"/>
                </a:solidFill>
              </a:rPr>
              <a:t>Integer</a:t>
            </a:r>
            <a:r>
              <a:rPr lang="ja-JP" altLang="en-US" sz="1800" dirty="0"/>
              <a:t>（整数），</a:t>
            </a:r>
            <a:r>
              <a:rPr lang="en-US" altLang="ja-JP" sz="1800" dirty="0">
                <a:solidFill>
                  <a:srgbClr val="008000"/>
                </a:solidFill>
              </a:rPr>
              <a:t>Float</a:t>
            </a:r>
            <a:r>
              <a:rPr lang="ja-JP" altLang="en-US" sz="1800" dirty="0"/>
              <a:t>（浮動点少数），</a:t>
            </a:r>
            <a:r>
              <a:rPr lang="en-US" altLang="ja-JP" sz="1800" dirty="0">
                <a:solidFill>
                  <a:srgbClr val="008000"/>
                </a:solidFill>
              </a:rPr>
              <a:t>String</a:t>
            </a:r>
            <a:r>
              <a:rPr lang="ja-JP" altLang="en-US" sz="1800" dirty="0"/>
              <a:t>（文字列），</a:t>
            </a:r>
            <a:r>
              <a:rPr lang="en-US" altLang="ja-JP" sz="1800" dirty="0">
                <a:solidFill>
                  <a:srgbClr val="008000"/>
                </a:solidFill>
              </a:rPr>
              <a:t>Boolean</a:t>
            </a:r>
            <a:r>
              <a:rPr lang="ja-JP" altLang="en-US" sz="1800" dirty="0"/>
              <a:t>（真偽値），</a:t>
            </a:r>
            <a:r>
              <a:rPr lang="en-US" altLang="ja-JP" sz="1800" dirty="0">
                <a:solidFill>
                  <a:srgbClr val="008000"/>
                </a:solidFill>
              </a:rPr>
              <a:t>decimal</a:t>
            </a:r>
            <a:r>
              <a:rPr lang="ja-JP" altLang="en-US" sz="1800" dirty="0"/>
              <a:t>（小数），</a:t>
            </a:r>
            <a:r>
              <a:rPr lang="en-US" altLang="ja-JP" sz="1800" dirty="0">
                <a:solidFill>
                  <a:srgbClr val="008000"/>
                </a:solidFill>
              </a:rPr>
              <a:t>date</a:t>
            </a:r>
            <a:r>
              <a:rPr lang="ja-JP" altLang="en-US" sz="1800" dirty="0"/>
              <a:t>（日時），</a:t>
            </a:r>
            <a:r>
              <a:rPr lang="en-US" altLang="ja-JP" sz="1800" dirty="0">
                <a:solidFill>
                  <a:srgbClr val="008000"/>
                </a:solidFill>
              </a:rPr>
              <a:t>time</a:t>
            </a:r>
            <a:r>
              <a:rPr lang="ja-JP" altLang="en-US" sz="1800" dirty="0"/>
              <a:t>（時間），</a:t>
            </a:r>
            <a:r>
              <a:rPr lang="en-US" altLang="ja-JP" sz="1800" dirty="0"/>
              <a:t>※</a:t>
            </a:r>
            <a:r>
              <a:rPr lang="ja-JP" altLang="en-US" sz="1800" dirty="0"/>
              <a:t>他も追加予定</a:t>
            </a:r>
            <a:endParaRPr lang="en-US" altLang="ja-JP" sz="1800" dirty="0"/>
          </a:p>
          <a:p>
            <a:pPr lvl="1">
              <a:spcBef>
                <a:spcPct val="0"/>
              </a:spcBef>
            </a:pPr>
            <a:r>
              <a:rPr lang="ja-JP" altLang="en-US" sz="2000" dirty="0">
                <a:solidFill>
                  <a:srgbClr val="FF0000"/>
                </a:solidFill>
              </a:rPr>
              <a:t>個数制約（カーディナリティ）</a:t>
            </a:r>
            <a:r>
              <a:rPr lang="ja-JP" altLang="en-US" sz="2000" dirty="0"/>
              <a:t>：部分や属性の数を規定</a:t>
            </a:r>
            <a:endParaRPr lang="en-US" altLang="ja-JP" sz="2000" dirty="0"/>
          </a:p>
          <a:p>
            <a:pPr lvl="2">
              <a:spcBef>
                <a:spcPct val="0"/>
              </a:spcBef>
            </a:pPr>
            <a:r>
              <a:rPr lang="en-US" altLang="ja-JP" sz="1800" b="1" dirty="0">
                <a:solidFill>
                  <a:srgbClr val="008000"/>
                </a:solidFill>
              </a:rPr>
              <a:t>n..m</a:t>
            </a:r>
            <a:r>
              <a:rPr lang="ja-JP" altLang="en-US" sz="1800" dirty="0"/>
              <a:t>　→　</a:t>
            </a:r>
            <a:r>
              <a:rPr lang="en-US" altLang="ja-JP" sz="1800" b="1" dirty="0">
                <a:solidFill>
                  <a:srgbClr val="008000"/>
                </a:solidFill>
              </a:rPr>
              <a:t>n</a:t>
            </a:r>
            <a:r>
              <a:rPr lang="ja-JP" altLang="en-US" sz="1800" dirty="0"/>
              <a:t>以上</a:t>
            </a:r>
            <a:r>
              <a:rPr lang="en-US" altLang="ja-JP" sz="1800" b="1" dirty="0">
                <a:solidFill>
                  <a:srgbClr val="008000"/>
                </a:solidFill>
              </a:rPr>
              <a:t>m</a:t>
            </a:r>
            <a:r>
              <a:rPr lang="ja-JP" altLang="en-US" sz="1800" dirty="0"/>
              <a:t>以下ということを表す　</a:t>
            </a:r>
            <a:r>
              <a:rPr lang="en-US" altLang="ja-JP" sz="1800" dirty="0">
                <a:solidFill>
                  <a:srgbClr val="008000"/>
                </a:solidFill>
              </a:rPr>
              <a:t>※</a:t>
            </a:r>
            <a:r>
              <a:rPr lang="ja-JP" altLang="en-US" sz="1800" dirty="0">
                <a:solidFill>
                  <a:srgbClr val="008000"/>
                </a:solidFill>
              </a:rPr>
              <a:t>欄をダブりクリックすると入力補助</a:t>
            </a:r>
            <a:endParaRPr lang="en-US" altLang="ja-JP" sz="1800" dirty="0">
              <a:solidFill>
                <a:srgbClr val="008000"/>
              </a:solidFill>
            </a:endParaRPr>
          </a:p>
          <a:p>
            <a:pPr>
              <a:spcBef>
                <a:spcPct val="0"/>
              </a:spcBef>
            </a:pPr>
            <a:endParaRPr lang="en-US" altLang="ja-JP" sz="2400" dirty="0"/>
          </a:p>
          <a:p>
            <a:pPr>
              <a:spcBef>
                <a:spcPct val="0"/>
              </a:spcBef>
            </a:pPr>
            <a:endParaRPr lang="ja-JP" altLang="en-US" sz="2400" dirty="0"/>
          </a:p>
        </p:txBody>
      </p:sp>
      <p:sp>
        <p:nvSpPr>
          <p:cNvPr id="35844" name="日付プレースホルダ 3"/>
          <p:cNvSpPr>
            <a:spLocks noGrp="1"/>
          </p:cNvSpPr>
          <p:nvPr>
            <p:ph type="dt" sz="quarter" idx="10"/>
          </p:nvPr>
        </p:nvSpPr>
        <p:spPr>
          <a:noFill/>
        </p:spPr>
        <p:txBody>
          <a:bodyPr/>
          <a:lstStyle/>
          <a:p>
            <a:fld id="{0EF86875-6BD1-416C-B2C0-02E6ADDC8F9A}" type="datetime1">
              <a:rPr lang="ja-JP" altLang="en-US" smtClean="0"/>
              <a:t>2019/6/5</a:t>
            </a:fld>
            <a:endParaRPr lang="en-US" altLang="ja-JP"/>
          </a:p>
        </p:txBody>
      </p:sp>
      <p:sp>
        <p:nvSpPr>
          <p:cNvPr id="35846" name="スライド番号プレースホルダ 5"/>
          <p:cNvSpPr>
            <a:spLocks noGrp="1"/>
          </p:cNvSpPr>
          <p:nvPr>
            <p:ph type="sldNum" sz="quarter" idx="12"/>
          </p:nvPr>
        </p:nvSpPr>
        <p:spPr>
          <a:noFill/>
        </p:spPr>
        <p:txBody>
          <a:bodyPr/>
          <a:lstStyle/>
          <a:p>
            <a:fld id="{992C2511-5856-4E04-AD74-1423048899CA}" type="slidenum">
              <a:rPr lang="en-US" altLang="ja-JP" smtClean="0"/>
              <a:pPr/>
              <a:t>41</a:t>
            </a:fld>
            <a:endParaRPr lang="en-US" altLang="ja-JP"/>
          </a:p>
        </p:txBody>
      </p:sp>
      <p:pic>
        <p:nvPicPr>
          <p:cNvPr id="35847" name="Picture 7"/>
          <p:cNvPicPr>
            <a:picLocks noChangeAspect="1" noChangeArrowheads="1"/>
          </p:cNvPicPr>
          <p:nvPr/>
        </p:nvPicPr>
        <p:blipFill>
          <a:blip r:embed="rId3"/>
          <a:srcRect l="1726" t="58772" r="41312" b="21053"/>
          <a:stretch>
            <a:fillRect/>
          </a:stretch>
        </p:blipFill>
        <p:spPr bwMode="auto">
          <a:xfrm>
            <a:off x="2928938" y="4572000"/>
            <a:ext cx="5857875" cy="2041525"/>
          </a:xfrm>
          <a:prstGeom prst="rect">
            <a:avLst/>
          </a:prstGeom>
          <a:noFill/>
          <a:ln w="9525">
            <a:noFill/>
            <a:miter lim="800000"/>
            <a:headEnd/>
            <a:tailEnd/>
          </a:ln>
        </p:spPr>
      </p:pic>
      <p:sp>
        <p:nvSpPr>
          <p:cNvPr id="9" name="四角形吹き出し 8"/>
          <p:cNvSpPr/>
          <p:nvPr/>
        </p:nvSpPr>
        <p:spPr>
          <a:xfrm>
            <a:off x="3006725" y="5149850"/>
            <a:ext cx="1571625" cy="285750"/>
          </a:xfrm>
          <a:prstGeom prst="wedgeRectCallout">
            <a:avLst>
              <a:gd name="adj1" fmla="val 52956"/>
              <a:gd name="adj2" fmla="val 120050"/>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b="1" dirty="0">
                <a:solidFill>
                  <a:srgbClr val="FF0000"/>
                </a:solidFill>
              </a:rPr>
              <a:t>ダブルクリック</a:t>
            </a:r>
          </a:p>
        </p:txBody>
      </p:sp>
      <p:sp>
        <p:nvSpPr>
          <p:cNvPr id="10" name="二等辺三角形 9"/>
          <p:cNvSpPr/>
          <p:nvPr/>
        </p:nvSpPr>
        <p:spPr>
          <a:xfrm rot="5400000">
            <a:off x="2035969" y="5250657"/>
            <a:ext cx="1571625" cy="357187"/>
          </a:xfrm>
          <a:prstGeom prst="triangle">
            <a:avLst>
              <a:gd name="adj" fmla="val 44784"/>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ja-JP" altLang="en-US"/>
          </a:p>
        </p:txBody>
      </p:sp>
      <p:pic>
        <p:nvPicPr>
          <p:cNvPr id="28680" name="Picture 8"/>
          <p:cNvPicPr>
            <a:picLocks noChangeAspect="1" noChangeArrowheads="1"/>
          </p:cNvPicPr>
          <p:nvPr/>
        </p:nvPicPr>
        <p:blipFill>
          <a:blip r:embed="rId4"/>
          <a:srcRect/>
          <a:stretch>
            <a:fillRect/>
          </a:stretch>
        </p:blipFill>
        <p:spPr bwMode="auto">
          <a:xfrm>
            <a:off x="46038" y="4591050"/>
            <a:ext cx="2647950" cy="1714500"/>
          </a:xfrm>
          <a:prstGeom prst="rect">
            <a:avLst/>
          </a:prstGeom>
          <a:noFill/>
          <a:ln w="9525">
            <a:noFill/>
            <a:miter lim="800000"/>
            <a:headEnd/>
            <a:tailEnd/>
          </a:ln>
        </p:spPr>
      </p:pic>
    </p:spTree>
    <p:extLst>
      <p:ext uri="{BB962C8B-B14F-4D97-AF65-F5344CB8AC3E}">
        <p14:creationId xmlns:p14="http://schemas.microsoft.com/office/powerpoint/2010/main" val="7336956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blinds(horizontal)">
                                      <p:cBhvr>
                                        <p:cTn id="7" dur="500"/>
                                        <p:tgtEl>
                                          <p:spTgt spid="286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blinds(horizontal)">
                                      <p:cBhvr>
                                        <p:cTn id="10" dur="500"/>
                                        <p:tgtEl>
                                          <p:spTgt spid="2867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13" dur="500"/>
                                        <p:tgtEl>
                                          <p:spTgt spid="2867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675">
                                            <p:txEl>
                                              <p:pRg st="3" end="3"/>
                                            </p:txEl>
                                          </p:spTgt>
                                        </p:tgtEl>
                                        <p:attrNameLst>
                                          <p:attrName>style.visibility</p:attrName>
                                        </p:attrNameLst>
                                      </p:cBhvr>
                                      <p:to>
                                        <p:strVal val="visible"/>
                                      </p:to>
                                    </p:set>
                                    <p:animEffect transition="in" filter="blinds(horizontal)">
                                      <p:cBhvr>
                                        <p:cTn id="18" dur="500"/>
                                        <p:tgtEl>
                                          <p:spTgt spid="2867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animEffect transition="in" filter="blinds(horizontal)">
                                      <p:cBhvr>
                                        <p:cTn id="21" dur="500"/>
                                        <p:tgtEl>
                                          <p:spTgt spid="2867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675">
                                            <p:txEl>
                                              <p:pRg st="5" end="5"/>
                                            </p:txEl>
                                          </p:spTgt>
                                        </p:tgtEl>
                                        <p:attrNameLst>
                                          <p:attrName>style.visibility</p:attrName>
                                        </p:attrNameLst>
                                      </p:cBhvr>
                                      <p:to>
                                        <p:strVal val="visible"/>
                                      </p:to>
                                    </p:set>
                                    <p:animEffect transition="in" filter="blinds(horizontal)">
                                      <p:cBhvr>
                                        <p:cTn id="24" dur="500"/>
                                        <p:tgtEl>
                                          <p:spTgt spid="28675">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8675">
                                            <p:txEl>
                                              <p:pRg st="6" end="6"/>
                                            </p:txEl>
                                          </p:spTgt>
                                        </p:tgtEl>
                                        <p:attrNameLst>
                                          <p:attrName>style.visibility</p:attrName>
                                        </p:attrNameLst>
                                      </p:cBhvr>
                                      <p:to>
                                        <p:strVal val="visible"/>
                                      </p:to>
                                    </p:set>
                                    <p:animEffect transition="in" filter="blinds(horizontal)">
                                      <p:cBhvr>
                                        <p:cTn id="27" dur="500"/>
                                        <p:tgtEl>
                                          <p:spTgt spid="28675">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8675">
                                            <p:txEl>
                                              <p:pRg st="7" end="7"/>
                                            </p:txEl>
                                          </p:spTgt>
                                        </p:tgtEl>
                                        <p:attrNameLst>
                                          <p:attrName>style.visibility</p:attrName>
                                        </p:attrNameLst>
                                      </p:cBhvr>
                                      <p:to>
                                        <p:strVal val="visible"/>
                                      </p:to>
                                    </p:set>
                                    <p:animEffect transition="in" filter="blinds(horizontal)">
                                      <p:cBhvr>
                                        <p:cTn id="30" dur="500"/>
                                        <p:tgtEl>
                                          <p:spTgt spid="28675">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8675">
                                            <p:txEl>
                                              <p:pRg st="8" end="8"/>
                                            </p:txEl>
                                          </p:spTgt>
                                        </p:tgtEl>
                                        <p:attrNameLst>
                                          <p:attrName>style.visibility</p:attrName>
                                        </p:attrNameLst>
                                      </p:cBhvr>
                                      <p:to>
                                        <p:strVal val="visible"/>
                                      </p:to>
                                    </p:set>
                                    <p:animEffect transition="in" filter="blinds(horizontal)">
                                      <p:cBhvr>
                                        <p:cTn id="33" dur="500"/>
                                        <p:tgtEl>
                                          <p:spTgt spid="28675">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8675">
                                            <p:txEl>
                                              <p:pRg st="9" end="9"/>
                                            </p:txEl>
                                          </p:spTgt>
                                        </p:tgtEl>
                                        <p:attrNameLst>
                                          <p:attrName>style.visibility</p:attrName>
                                        </p:attrNameLst>
                                      </p:cBhvr>
                                      <p:to>
                                        <p:strVal val="visible"/>
                                      </p:to>
                                    </p:set>
                                    <p:animEffect transition="in" filter="blinds(horizontal)">
                                      <p:cBhvr>
                                        <p:cTn id="36" dur="500"/>
                                        <p:tgtEl>
                                          <p:spTgt spid="28675">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8675">
                                            <p:txEl>
                                              <p:pRg st="10" end="10"/>
                                            </p:txEl>
                                          </p:spTgt>
                                        </p:tgtEl>
                                        <p:attrNameLst>
                                          <p:attrName>style.visibility</p:attrName>
                                        </p:attrNameLst>
                                      </p:cBhvr>
                                      <p:to>
                                        <p:strVal val="visible"/>
                                      </p:to>
                                    </p:set>
                                    <p:animEffect transition="in" filter="blinds(horizontal)">
                                      <p:cBhvr>
                                        <p:cTn id="39" dur="500"/>
                                        <p:tgtEl>
                                          <p:spTgt spid="2867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ox(in)">
                                      <p:cBhvr>
                                        <p:cTn id="44" dur="500"/>
                                        <p:tgtEl>
                                          <p:spTgt spid="9"/>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ox(in)">
                                      <p:cBhvr>
                                        <p:cTn id="47" dur="500"/>
                                        <p:tgtEl>
                                          <p:spTgt spid="10"/>
                                        </p:tgtEl>
                                      </p:cBhvr>
                                    </p:animEffect>
                                  </p:childTnLst>
                                </p:cTn>
                              </p:par>
                              <p:par>
                                <p:cTn id="48" presetID="4" presetClass="entr" presetSubtype="16" fill="hold" nodeType="withEffect">
                                  <p:stCondLst>
                                    <p:cond delay="0"/>
                                  </p:stCondLst>
                                  <p:childTnLst>
                                    <p:set>
                                      <p:cBhvr>
                                        <p:cTn id="49" dur="1" fill="hold">
                                          <p:stCondLst>
                                            <p:cond delay="0"/>
                                          </p:stCondLst>
                                        </p:cTn>
                                        <p:tgtEl>
                                          <p:spTgt spid="28680"/>
                                        </p:tgtEl>
                                        <p:attrNameLst>
                                          <p:attrName>style.visibility</p:attrName>
                                        </p:attrNameLst>
                                      </p:cBhvr>
                                      <p:to>
                                        <p:strVal val="visible"/>
                                      </p:to>
                                    </p:set>
                                    <p:animEffect transition="in" filter="box(in)">
                                      <p:cBhvr>
                                        <p:cTn id="50"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idx="1"/>
          </p:nvPr>
        </p:nvSpPr>
        <p:spPr>
          <a:xfrm>
            <a:off x="71438" y="1000125"/>
            <a:ext cx="9001125" cy="5643563"/>
          </a:xfrm>
        </p:spPr>
        <p:txBody>
          <a:bodyPr/>
          <a:lstStyle/>
          <a:p>
            <a:r>
              <a:rPr lang="en-US" altLang="ja-JP" sz="2800" dirty="0"/>
              <a:t>part-of/attribute-of</a:t>
            </a:r>
            <a:r>
              <a:rPr lang="ja-JP" altLang="en-US" sz="2800" dirty="0"/>
              <a:t>の使い分け</a:t>
            </a:r>
          </a:p>
          <a:p>
            <a:pPr lvl="1">
              <a:spcBef>
                <a:spcPct val="0"/>
              </a:spcBef>
            </a:pPr>
            <a:r>
              <a:rPr lang="en-US" altLang="ja-JP" sz="2400" dirty="0">
                <a:solidFill>
                  <a:srgbClr val="FF0000"/>
                </a:solidFill>
              </a:rPr>
              <a:t>p/o</a:t>
            </a:r>
            <a:r>
              <a:rPr lang="ja-JP" altLang="en-US" sz="2400" dirty="0"/>
              <a:t>（</a:t>
            </a:r>
            <a:r>
              <a:rPr lang="en-US" altLang="ja-JP" sz="2400" dirty="0"/>
              <a:t>part-of</a:t>
            </a:r>
            <a:r>
              <a:rPr lang="ja-JP" altLang="en-US" sz="2400" dirty="0"/>
              <a:t>）：</a:t>
            </a:r>
            <a:r>
              <a:rPr lang="ja-JP" altLang="en-US" sz="2400" dirty="0">
                <a:solidFill>
                  <a:srgbClr val="FF0000"/>
                </a:solidFill>
              </a:rPr>
              <a:t>部分（部品）</a:t>
            </a:r>
            <a:r>
              <a:rPr lang="ja-JP" altLang="en-US" sz="2400" dirty="0"/>
              <a:t>となる概念を表す</a:t>
            </a:r>
            <a:endParaRPr lang="en-US" altLang="ja-JP" sz="2400" dirty="0"/>
          </a:p>
          <a:p>
            <a:pPr lvl="1">
              <a:spcBef>
                <a:spcPct val="0"/>
              </a:spcBef>
            </a:pPr>
            <a:r>
              <a:rPr lang="en-US" altLang="ja-JP" sz="2400" dirty="0">
                <a:solidFill>
                  <a:srgbClr val="FF0000"/>
                </a:solidFill>
              </a:rPr>
              <a:t>a/o</a:t>
            </a:r>
            <a:r>
              <a:rPr lang="ja-JP" altLang="en-US" sz="2400" dirty="0"/>
              <a:t>（</a:t>
            </a:r>
            <a:r>
              <a:rPr lang="en-US" altLang="ja-JP" sz="2400" dirty="0"/>
              <a:t>attribute-of</a:t>
            </a:r>
            <a:r>
              <a:rPr lang="ja-JP" altLang="en-US" sz="2400" dirty="0"/>
              <a:t>）：その概念の</a:t>
            </a:r>
            <a:r>
              <a:rPr lang="ja-JP" altLang="en-US" sz="2400" dirty="0">
                <a:solidFill>
                  <a:srgbClr val="FF0000"/>
                </a:solidFill>
              </a:rPr>
              <a:t>属性（性質）</a:t>
            </a:r>
            <a:r>
              <a:rPr lang="ja-JP" altLang="en-US" sz="2400" dirty="0"/>
              <a:t>を表す</a:t>
            </a:r>
            <a:endParaRPr lang="en-US" altLang="ja-JP" sz="2400" dirty="0"/>
          </a:p>
          <a:p>
            <a:pPr lvl="1">
              <a:spcBef>
                <a:spcPct val="0"/>
              </a:spcBef>
              <a:buNone/>
            </a:pPr>
            <a:r>
              <a:rPr lang="en-US" altLang="ja-JP" sz="2400" dirty="0"/>
              <a:t>※</a:t>
            </a:r>
            <a:r>
              <a:rPr lang="ja-JP" altLang="en-US" sz="2400" b="1" u="sng" dirty="0">
                <a:solidFill>
                  <a:srgbClr val="0000CC"/>
                </a:solidFill>
              </a:rPr>
              <a:t>部分（部品）と見なせる場合</a:t>
            </a:r>
            <a:r>
              <a:rPr lang="ja-JP" altLang="en-US" sz="2400" dirty="0"/>
              <a:t>には</a:t>
            </a:r>
            <a:r>
              <a:rPr lang="en-US" altLang="ja-JP" sz="2400" dirty="0"/>
              <a:t>p/o</a:t>
            </a:r>
            <a:r>
              <a:rPr lang="ja-JP" altLang="en-US" sz="2400" dirty="0" err="1"/>
              <a:t>，</a:t>
            </a:r>
            <a:r>
              <a:rPr lang="ja-JP" altLang="en-US" sz="2400" b="1" u="sng" dirty="0">
                <a:solidFill>
                  <a:srgbClr val="0000CC"/>
                </a:solidFill>
              </a:rPr>
              <a:t>それ以外</a:t>
            </a:r>
            <a:r>
              <a:rPr lang="ja-JP" altLang="en-US" sz="2400" dirty="0"/>
              <a:t>は</a:t>
            </a:r>
            <a:r>
              <a:rPr lang="en-US" altLang="ja-JP" sz="2400" dirty="0"/>
              <a:t>a/o</a:t>
            </a:r>
            <a:r>
              <a:rPr lang="ja-JP" altLang="en-US" sz="2400" dirty="0"/>
              <a:t>を用いればよい．</a:t>
            </a:r>
            <a:endParaRPr lang="en-US" altLang="ja-JP" sz="2400" dirty="0"/>
          </a:p>
          <a:p>
            <a:pPr lvl="2">
              <a:spcBef>
                <a:spcPct val="0"/>
              </a:spcBef>
            </a:pPr>
            <a:r>
              <a:rPr lang="ja-JP" altLang="en-US" sz="2000" dirty="0"/>
              <a:t>法造における</a:t>
            </a:r>
            <a:r>
              <a:rPr lang="en-US" altLang="ja-JP" sz="2000" dirty="0"/>
              <a:t>a/o</a:t>
            </a:r>
            <a:r>
              <a:rPr lang="ja-JP" altLang="en-US" sz="2000" dirty="0"/>
              <a:t>は，「厳密な意味の属性」だけでなく，広く</a:t>
            </a:r>
            <a:r>
              <a:rPr lang="en-US" altLang="ja-JP" sz="2000" dirty="0"/>
              <a:t>part-of</a:t>
            </a:r>
            <a:r>
              <a:rPr lang="ja-JP" altLang="en-US" sz="2000" dirty="0"/>
              <a:t>以外の関係を表すのに用いる．</a:t>
            </a:r>
            <a:endParaRPr lang="en-US" altLang="ja-JP" sz="2000" dirty="0"/>
          </a:p>
          <a:p>
            <a:pPr lvl="1">
              <a:spcBef>
                <a:spcPct val="0"/>
              </a:spcBef>
              <a:buNone/>
            </a:pPr>
            <a:r>
              <a:rPr lang="en-US" altLang="ja-JP" sz="2400" dirty="0"/>
              <a:t>※p/o</a:t>
            </a:r>
            <a:r>
              <a:rPr lang="ja-JP" altLang="en-US" sz="2400" dirty="0"/>
              <a:t>と</a:t>
            </a:r>
            <a:r>
              <a:rPr lang="en-US" altLang="ja-JP" sz="2400" dirty="0"/>
              <a:t>a/o</a:t>
            </a:r>
            <a:r>
              <a:rPr lang="ja-JP" altLang="en-US" sz="2400" dirty="0"/>
              <a:t>の使い分けのみでは表せない違いは「ロール概念」で表す＝部分や属性（関係性）の名前を付ける．</a:t>
            </a:r>
            <a:endParaRPr lang="en-US" altLang="ja-JP" sz="2800" dirty="0"/>
          </a:p>
          <a:p>
            <a:r>
              <a:rPr lang="ja-JP" altLang="en-US" sz="2800" dirty="0"/>
              <a:t>クラス制約の</a:t>
            </a:r>
            <a:r>
              <a:rPr lang="en-US" altLang="ja-JP" sz="2800" dirty="0"/>
              <a:t>OR</a:t>
            </a:r>
            <a:r>
              <a:rPr lang="ja-JP" altLang="en-US" sz="2800" dirty="0"/>
              <a:t>条件</a:t>
            </a:r>
            <a:endParaRPr lang="en-US" altLang="ja-JP" sz="2800" dirty="0"/>
          </a:p>
          <a:p>
            <a:pPr lvl="1"/>
            <a:r>
              <a:rPr lang="ja-JP" altLang="en-US" sz="2400" dirty="0"/>
              <a:t>クラス制約には複数の概念の</a:t>
            </a:r>
            <a:r>
              <a:rPr lang="en-US" altLang="ja-JP" sz="2400" dirty="0"/>
              <a:t>OR</a:t>
            </a:r>
            <a:r>
              <a:rPr lang="ja-JP" altLang="en-US" sz="2400" dirty="0"/>
              <a:t>条件を用いることができる．</a:t>
            </a:r>
            <a:endParaRPr lang="en-US" altLang="ja-JP" sz="1800" dirty="0"/>
          </a:p>
          <a:p>
            <a:pPr lvl="2"/>
            <a:r>
              <a:rPr lang="en-US" altLang="ja-JP" sz="2000" b="1" dirty="0">
                <a:solidFill>
                  <a:srgbClr val="FF0000"/>
                </a:solidFill>
              </a:rPr>
              <a:t>[</a:t>
            </a:r>
            <a:r>
              <a:rPr lang="ja-JP" altLang="en-US" sz="2000" b="1" dirty="0">
                <a:solidFill>
                  <a:srgbClr val="FF0000"/>
                </a:solidFill>
              </a:rPr>
              <a:t>クラス制約を選択</a:t>
            </a:r>
            <a:r>
              <a:rPr lang="en-US" altLang="ja-JP" sz="2000" b="1" dirty="0">
                <a:solidFill>
                  <a:srgbClr val="FF0000"/>
                </a:solidFill>
              </a:rPr>
              <a:t>]</a:t>
            </a:r>
            <a:r>
              <a:rPr lang="ja-JP" altLang="en-US" sz="2000" dirty="0"/>
              <a:t>　　　の際に，「</a:t>
            </a:r>
            <a:r>
              <a:rPr lang="en-US" altLang="ja-JP" sz="2000" dirty="0"/>
              <a:t>Ctrl+</a:t>
            </a:r>
            <a:r>
              <a:rPr lang="ja-JP" altLang="en-US" sz="2000" dirty="0"/>
              <a:t>クリック」で複数の概念を選択</a:t>
            </a:r>
            <a:endParaRPr lang="en-US" altLang="ja-JP" sz="2000" dirty="0"/>
          </a:p>
          <a:p>
            <a:pPr lvl="2"/>
            <a:r>
              <a:rPr lang="ja-JP" altLang="en-US" sz="2000" dirty="0"/>
              <a:t>定義パネルの「クラス制約」欄に，</a:t>
            </a:r>
            <a:r>
              <a:rPr lang="ja-JP" altLang="en-US" sz="2000" b="1" dirty="0">
                <a:solidFill>
                  <a:srgbClr val="FF0000"/>
                </a:solidFill>
              </a:rPr>
              <a:t>“｜（全角）”</a:t>
            </a:r>
            <a:r>
              <a:rPr lang="ja-JP" altLang="en-US" sz="2000" dirty="0"/>
              <a:t>で区切って複数の概念を入力</a:t>
            </a:r>
            <a:endParaRPr lang="en-US" altLang="ja-JP" dirty="0"/>
          </a:p>
        </p:txBody>
      </p:sp>
      <p:sp>
        <p:nvSpPr>
          <p:cNvPr id="34821" name="Rectangle 4"/>
          <p:cNvSpPr>
            <a:spLocks noGrp="1" noChangeArrowheads="1"/>
          </p:cNvSpPr>
          <p:nvPr>
            <p:ph type="title"/>
          </p:nvPr>
        </p:nvSpPr>
        <p:spPr/>
        <p:txBody>
          <a:bodyPr/>
          <a:lstStyle/>
          <a:p>
            <a:r>
              <a:rPr lang="ja-JP" altLang="en-US" sz="2800" b="1" dirty="0">
                <a:solidFill>
                  <a:srgbClr val="0000CC"/>
                </a:solidFill>
              </a:rPr>
              <a:t>補足説明：</a:t>
            </a:r>
            <a:br>
              <a:rPr lang="ja-JP" altLang="en-US" sz="3200" dirty="0"/>
            </a:br>
            <a:r>
              <a:rPr lang="ja-JP" altLang="en-US" dirty="0"/>
              <a:t>スロットの作成</a:t>
            </a:r>
          </a:p>
        </p:txBody>
      </p:sp>
      <p:sp>
        <p:nvSpPr>
          <p:cNvPr id="34822" name="日付プレースホルダ 6"/>
          <p:cNvSpPr>
            <a:spLocks noGrp="1"/>
          </p:cNvSpPr>
          <p:nvPr>
            <p:ph type="dt" sz="quarter" idx="10"/>
          </p:nvPr>
        </p:nvSpPr>
        <p:spPr>
          <a:noFill/>
        </p:spPr>
        <p:txBody>
          <a:bodyPr/>
          <a:lstStyle/>
          <a:p>
            <a:fld id="{B4794306-EC42-483F-A0FB-2F40B7931A43}" type="datetime1">
              <a:rPr lang="ja-JP" altLang="en-US" smtClean="0"/>
              <a:t>2019/6/5</a:t>
            </a:fld>
            <a:endParaRPr lang="en-US" altLang="ja-JP"/>
          </a:p>
        </p:txBody>
      </p:sp>
      <p:sp>
        <p:nvSpPr>
          <p:cNvPr id="34824" name="スライド番号プレースホルダ 7"/>
          <p:cNvSpPr>
            <a:spLocks noGrp="1"/>
          </p:cNvSpPr>
          <p:nvPr>
            <p:ph type="sldNum" sz="quarter" idx="12"/>
          </p:nvPr>
        </p:nvSpPr>
        <p:spPr>
          <a:noFill/>
        </p:spPr>
        <p:txBody>
          <a:bodyPr/>
          <a:lstStyle/>
          <a:p>
            <a:fld id="{ED6DB32B-6C9F-4E0B-ADC9-2B08FFF6C725}" type="slidenum">
              <a:rPr lang="en-US" altLang="ja-JP" smtClean="0"/>
              <a:pPr/>
              <a:t>42</a:t>
            </a:fld>
            <a:endParaRPr lang="en-US" altLang="ja-JP"/>
          </a:p>
        </p:txBody>
      </p:sp>
      <p:pic>
        <p:nvPicPr>
          <p:cNvPr id="29709" name="Picture 3"/>
          <p:cNvPicPr>
            <a:picLocks noChangeAspect="1" noChangeArrowheads="1"/>
          </p:cNvPicPr>
          <p:nvPr/>
        </p:nvPicPr>
        <p:blipFill>
          <a:blip r:embed="rId3"/>
          <a:srcRect l="19894" t="62296" r="78717" b="35400"/>
          <a:stretch>
            <a:fillRect/>
          </a:stretch>
        </p:blipFill>
        <p:spPr bwMode="auto">
          <a:xfrm>
            <a:off x="3491880" y="5301208"/>
            <a:ext cx="357187" cy="357188"/>
          </a:xfrm>
          <a:prstGeom prst="rect">
            <a:avLst/>
          </a:prstGeom>
          <a:noFill/>
          <a:ln w="9525">
            <a:noFill/>
            <a:miter lim="800000"/>
            <a:headEnd/>
            <a:tailEnd/>
          </a:ln>
        </p:spPr>
      </p:pic>
    </p:spTree>
    <p:extLst>
      <p:ext uri="{BB962C8B-B14F-4D97-AF65-F5344CB8AC3E}">
        <p14:creationId xmlns:p14="http://schemas.microsoft.com/office/powerpoint/2010/main" val="404754131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blinds(horizontal)">
                                      <p:cBhvr>
                                        <p:cTn id="7" dur="500"/>
                                        <p:tgtEl>
                                          <p:spTgt spid="29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698">
                                            <p:txEl>
                                              <p:pRg st="6" end="6"/>
                                            </p:txEl>
                                          </p:spTgt>
                                        </p:tgtEl>
                                        <p:attrNameLst>
                                          <p:attrName>style.visibility</p:attrName>
                                        </p:attrNameLst>
                                      </p:cBhvr>
                                      <p:to>
                                        <p:strVal val="visible"/>
                                      </p:to>
                                    </p:set>
                                    <p:animEffect transition="in" filter="blinds(horizontal)">
                                      <p:cBhvr>
                                        <p:cTn id="12" dur="500"/>
                                        <p:tgtEl>
                                          <p:spTgt spid="2969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698">
                                            <p:txEl>
                                              <p:pRg st="1" end="1"/>
                                            </p:txEl>
                                          </p:spTgt>
                                        </p:tgtEl>
                                        <p:attrNameLst>
                                          <p:attrName>style.visibility</p:attrName>
                                        </p:attrNameLst>
                                      </p:cBhvr>
                                      <p:to>
                                        <p:strVal val="visible"/>
                                      </p:to>
                                    </p:set>
                                    <p:animEffect transition="in" filter="blinds(horizontal)">
                                      <p:cBhvr>
                                        <p:cTn id="17" dur="500"/>
                                        <p:tgtEl>
                                          <p:spTgt spid="296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698">
                                            <p:txEl>
                                              <p:pRg st="2" end="2"/>
                                            </p:txEl>
                                          </p:spTgt>
                                        </p:tgtEl>
                                        <p:attrNameLst>
                                          <p:attrName>style.visibility</p:attrName>
                                        </p:attrNameLst>
                                      </p:cBhvr>
                                      <p:to>
                                        <p:strVal val="visible"/>
                                      </p:to>
                                    </p:set>
                                    <p:animEffect transition="in" filter="blinds(horizontal)">
                                      <p:cBhvr>
                                        <p:cTn id="22" dur="500"/>
                                        <p:tgtEl>
                                          <p:spTgt spid="296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698">
                                            <p:txEl>
                                              <p:pRg st="3" end="3"/>
                                            </p:txEl>
                                          </p:spTgt>
                                        </p:tgtEl>
                                        <p:attrNameLst>
                                          <p:attrName>style.visibility</p:attrName>
                                        </p:attrNameLst>
                                      </p:cBhvr>
                                      <p:to>
                                        <p:strVal val="visible"/>
                                      </p:to>
                                    </p:set>
                                    <p:animEffect transition="in" filter="blinds(horizontal)">
                                      <p:cBhvr>
                                        <p:cTn id="27" dur="500"/>
                                        <p:tgtEl>
                                          <p:spTgt spid="2969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9698">
                                            <p:txEl>
                                              <p:pRg st="4" end="4"/>
                                            </p:txEl>
                                          </p:spTgt>
                                        </p:tgtEl>
                                        <p:attrNameLst>
                                          <p:attrName>style.visibility</p:attrName>
                                        </p:attrNameLst>
                                      </p:cBhvr>
                                      <p:to>
                                        <p:strVal val="visible"/>
                                      </p:to>
                                    </p:set>
                                    <p:animEffect transition="in" filter="blinds(horizontal)">
                                      <p:cBhvr>
                                        <p:cTn id="32" dur="500"/>
                                        <p:tgtEl>
                                          <p:spTgt spid="2969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698">
                                            <p:txEl>
                                              <p:pRg st="5" end="5"/>
                                            </p:txEl>
                                          </p:spTgt>
                                        </p:tgtEl>
                                        <p:attrNameLst>
                                          <p:attrName>style.visibility</p:attrName>
                                        </p:attrNameLst>
                                      </p:cBhvr>
                                      <p:to>
                                        <p:strVal val="visible"/>
                                      </p:to>
                                    </p:set>
                                    <p:animEffect transition="in" filter="blinds(horizontal)">
                                      <p:cBhvr>
                                        <p:cTn id="37" dur="500"/>
                                        <p:tgtEl>
                                          <p:spTgt spid="2969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9698">
                                            <p:txEl>
                                              <p:pRg st="7" end="7"/>
                                            </p:txEl>
                                          </p:spTgt>
                                        </p:tgtEl>
                                        <p:attrNameLst>
                                          <p:attrName>style.visibility</p:attrName>
                                        </p:attrNameLst>
                                      </p:cBhvr>
                                      <p:to>
                                        <p:strVal val="visible"/>
                                      </p:to>
                                    </p:set>
                                    <p:animEffect transition="in" filter="blinds(horizontal)">
                                      <p:cBhvr>
                                        <p:cTn id="42" dur="500"/>
                                        <p:tgtEl>
                                          <p:spTgt spid="296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698">
                                            <p:txEl>
                                              <p:pRg st="8" end="8"/>
                                            </p:txEl>
                                          </p:spTgt>
                                        </p:tgtEl>
                                        <p:attrNameLst>
                                          <p:attrName>style.visibility</p:attrName>
                                        </p:attrNameLst>
                                      </p:cBhvr>
                                      <p:to>
                                        <p:strVal val="visible"/>
                                      </p:to>
                                    </p:set>
                                    <p:animEffect transition="in" filter="blinds(horizontal)">
                                      <p:cBhvr>
                                        <p:cTn id="47" dur="500"/>
                                        <p:tgtEl>
                                          <p:spTgt spid="296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9698">
                                            <p:txEl>
                                              <p:pRg st="9" end="9"/>
                                            </p:txEl>
                                          </p:spTgt>
                                        </p:tgtEl>
                                        <p:attrNameLst>
                                          <p:attrName>style.visibility</p:attrName>
                                        </p:attrNameLst>
                                      </p:cBhvr>
                                      <p:to>
                                        <p:strVal val="visible"/>
                                      </p:to>
                                    </p:set>
                                    <p:animEffect transition="in" filter="blinds(horizontal)">
                                      <p:cBhvr>
                                        <p:cTn id="52" dur="500"/>
                                        <p:tgtEl>
                                          <p:spTgt spid="29698">
                                            <p:txEl>
                                              <p:pRg st="9" end="9"/>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29709"/>
                                        </p:tgtEl>
                                        <p:attrNameLst>
                                          <p:attrName>style.visibility</p:attrName>
                                        </p:attrNameLst>
                                      </p:cBhvr>
                                      <p:to>
                                        <p:strVal val="visible"/>
                                      </p:to>
                                    </p:set>
                                    <p:animEffect transition="in" filter="blinds(horizontal)">
                                      <p:cBhvr>
                                        <p:cTn id="55" dur="500"/>
                                        <p:tgtEl>
                                          <p:spTgt spid="29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タイトル 1"/>
          <p:cNvSpPr>
            <a:spLocks noGrp="1"/>
          </p:cNvSpPr>
          <p:nvPr>
            <p:ph type="title"/>
          </p:nvPr>
        </p:nvSpPr>
        <p:spPr/>
        <p:txBody>
          <a:bodyPr/>
          <a:lstStyle/>
          <a:p>
            <a:r>
              <a:rPr lang="ja-JP" altLang="en-US" sz="2800" b="1" dirty="0">
                <a:solidFill>
                  <a:srgbClr val="0000CC"/>
                </a:solidFill>
              </a:rPr>
              <a:t>補足説明：</a:t>
            </a:r>
            <a:br>
              <a:rPr lang="en-US" altLang="ja-JP" sz="2800" b="1" dirty="0">
                <a:solidFill>
                  <a:srgbClr val="0000CC"/>
                </a:solidFill>
              </a:rPr>
            </a:br>
            <a:r>
              <a:rPr lang="ja-JP" altLang="en-US" dirty="0"/>
              <a:t>スロット定義の注意事項</a:t>
            </a:r>
          </a:p>
        </p:txBody>
      </p:sp>
      <p:sp>
        <p:nvSpPr>
          <p:cNvPr id="31747" name="コンテンツ プレースホルダ 2"/>
          <p:cNvSpPr>
            <a:spLocks noGrp="1"/>
          </p:cNvSpPr>
          <p:nvPr>
            <p:ph idx="1"/>
          </p:nvPr>
        </p:nvSpPr>
        <p:spPr>
          <a:xfrm>
            <a:off x="214313" y="935038"/>
            <a:ext cx="8643937" cy="5281612"/>
          </a:xfrm>
        </p:spPr>
        <p:txBody>
          <a:bodyPr/>
          <a:lstStyle/>
          <a:p>
            <a:r>
              <a:rPr lang="ja-JP" altLang="en-US" sz="2400" dirty="0"/>
              <a:t>クラス制約は必ず定義する</a:t>
            </a:r>
            <a:endParaRPr lang="en-US" altLang="ja-JP" sz="2400" dirty="0"/>
          </a:p>
          <a:p>
            <a:pPr lvl="1"/>
            <a:r>
              <a:rPr lang="ja-JP" altLang="en-US" sz="2000" dirty="0"/>
              <a:t>ロール概念名とクラス制約が同じになる場合，ロール概念名は省略しても良い．</a:t>
            </a:r>
            <a:endParaRPr lang="en-US" altLang="ja-JP" sz="2000" dirty="0"/>
          </a:p>
          <a:p>
            <a:pPr lvl="3"/>
            <a:endParaRPr lang="en-US" altLang="ja-JP" sz="1200" dirty="0"/>
          </a:p>
          <a:p>
            <a:pPr lvl="4"/>
            <a:endParaRPr lang="en-US" altLang="ja-JP" sz="1600" dirty="0"/>
          </a:p>
          <a:p>
            <a:pPr lvl="4"/>
            <a:endParaRPr lang="en-US" altLang="ja-JP" sz="1200" dirty="0"/>
          </a:p>
          <a:p>
            <a:r>
              <a:rPr lang="ja-JP" altLang="en-US" sz="2400" dirty="0"/>
              <a:t>スロットのロール概念の欄に説明文を書かない</a:t>
            </a:r>
            <a:endParaRPr lang="en-US" altLang="ja-JP" sz="2400" dirty="0"/>
          </a:p>
          <a:p>
            <a:pPr lvl="1"/>
            <a:r>
              <a:rPr lang="ja-JP" altLang="en-US" sz="2000" dirty="0"/>
              <a:t>自然言語による説明（コメント）を書きたいときは，</a:t>
            </a:r>
            <a:r>
              <a:rPr lang="ja-JP" altLang="en-US" sz="2000" u="sng" dirty="0">
                <a:solidFill>
                  <a:srgbClr val="FF0000"/>
                </a:solidFill>
              </a:rPr>
              <a:t>内容説明</a:t>
            </a:r>
            <a:r>
              <a:rPr lang="ja-JP" altLang="en-US" sz="2000" dirty="0"/>
              <a:t>の欄に書く．</a:t>
            </a:r>
            <a:endParaRPr lang="en-US" altLang="ja-JP" sz="2000" dirty="0"/>
          </a:p>
          <a:p>
            <a:pPr lvl="1"/>
            <a:endParaRPr lang="en-US" altLang="ja-JP" sz="2000" dirty="0"/>
          </a:p>
          <a:p>
            <a:pPr lvl="3"/>
            <a:endParaRPr lang="en-US" altLang="ja-JP" sz="1200" dirty="0"/>
          </a:p>
          <a:p>
            <a:pPr lvl="1"/>
            <a:endParaRPr lang="en-US" altLang="ja-JP" sz="2000" dirty="0"/>
          </a:p>
          <a:p>
            <a:r>
              <a:rPr lang="ja-JP" altLang="en-US" sz="2400" dirty="0"/>
              <a:t>デフォルト値（インスタンス）の規定</a:t>
            </a:r>
            <a:endParaRPr lang="en-US" altLang="ja-JP" sz="2400" dirty="0"/>
          </a:p>
          <a:p>
            <a:pPr lvl="1"/>
            <a:r>
              <a:rPr lang="ja-JP" altLang="en-US" sz="2000" dirty="0"/>
              <a:t>「ロールホルダー」の欄に書かずに「値」の欄に書く</a:t>
            </a:r>
            <a:endParaRPr lang="en-US" altLang="ja-JP" sz="2000" dirty="0"/>
          </a:p>
          <a:p>
            <a:pPr lvl="2">
              <a:buFont typeface="Wingdings" pitchFamily="2" charset="2"/>
              <a:buNone/>
            </a:pPr>
            <a:r>
              <a:rPr lang="ja-JP" altLang="en-US" sz="1800" dirty="0"/>
              <a:t>→黄色のノードで示される</a:t>
            </a:r>
            <a:endParaRPr lang="en-US" altLang="ja-JP" sz="1800" dirty="0"/>
          </a:p>
          <a:p>
            <a:pPr lvl="2">
              <a:buFont typeface="Wingdings" pitchFamily="2" charset="2"/>
              <a:buNone/>
            </a:pPr>
            <a:endParaRPr lang="en-US" altLang="ja-JP" sz="1800" dirty="0"/>
          </a:p>
          <a:p>
            <a:pPr lvl="2">
              <a:buFont typeface="Wingdings" pitchFamily="2" charset="2"/>
              <a:buNone/>
            </a:pPr>
            <a:endParaRPr lang="en-US" altLang="ja-JP" sz="1800" dirty="0"/>
          </a:p>
          <a:p>
            <a:pPr lvl="2">
              <a:buFont typeface="Wingdings" pitchFamily="2" charset="2"/>
              <a:buNone/>
            </a:pPr>
            <a:endParaRPr lang="en-US" altLang="ja-JP" sz="1800" dirty="0"/>
          </a:p>
          <a:p>
            <a:endParaRPr lang="ja-JP" altLang="en-US" sz="2400" dirty="0"/>
          </a:p>
        </p:txBody>
      </p:sp>
      <p:sp>
        <p:nvSpPr>
          <p:cNvPr id="40964" name="日付プレースホルダ 3"/>
          <p:cNvSpPr>
            <a:spLocks noGrp="1"/>
          </p:cNvSpPr>
          <p:nvPr>
            <p:ph type="dt" sz="quarter" idx="10"/>
          </p:nvPr>
        </p:nvSpPr>
        <p:spPr>
          <a:noFill/>
        </p:spPr>
        <p:txBody>
          <a:bodyPr/>
          <a:lstStyle/>
          <a:p>
            <a:fld id="{9879384B-DB70-4D25-8791-DF1912D8AAA6}" type="datetime1">
              <a:rPr lang="ja-JP" altLang="en-US" smtClean="0"/>
              <a:t>2019/6/5</a:t>
            </a:fld>
            <a:endParaRPr lang="en-US" altLang="ja-JP"/>
          </a:p>
        </p:txBody>
      </p:sp>
      <p:sp>
        <p:nvSpPr>
          <p:cNvPr id="40966" name="スライド番号プレースホルダ 5"/>
          <p:cNvSpPr>
            <a:spLocks noGrp="1"/>
          </p:cNvSpPr>
          <p:nvPr>
            <p:ph type="sldNum" sz="quarter" idx="12"/>
          </p:nvPr>
        </p:nvSpPr>
        <p:spPr>
          <a:noFill/>
        </p:spPr>
        <p:txBody>
          <a:bodyPr/>
          <a:lstStyle/>
          <a:p>
            <a:fld id="{952DF8D0-DC52-44C1-BC85-4F8B8AC80422}" type="slidenum">
              <a:rPr lang="en-US" altLang="ja-JP" smtClean="0"/>
              <a:pPr/>
              <a:t>43</a:t>
            </a:fld>
            <a:endParaRPr lang="en-US" altLang="ja-JP"/>
          </a:p>
        </p:txBody>
      </p:sp>
      <p:pic>
        <p:nvPicPr>
          <p:cNvPr id="31751" name="Picture 2"/>
          <p:cNvPicPr>
            <a:picLocks noChangeAspect="1" noChangeArrowheads="1"/>
          </p:cNvPicPr>
          <p:nvPr/>
        </p:nvPicPr>
        <p:blipFill>
          <a:blip r:embed="rId3"/>
          <a:srcRect l="4701" t="15625" r="20062" b="34375"/>
          <a:stretch>
            <a:fillRect/>
          </a:stretch>
        </p:blipFill>
        <p:spPr bwMode="auto">
          <a:xfrm>
            <a:off x="2341563" y="1863725"/>
            <a:ext cx="1801812" cy="900113"/>
          </a:xfrm>
          <a:prstGeom prst="rect">
            <a:avLst/>
          </a:prstGeom>
          <a:noFill/>
          <a:ln w="9525">
            <a:noFill/>
            <a:miter lim="800000"/>
            <a:headEnd/>
            <a:tailEnd/>
          </a:ln>
        </p:spPr>
      </p:pic>
      <p:pic>
        <p:nvPicPr>
          <p:cNvPr id="31752" name="Picture 3"/>
          <p:cNvPicPr>
            <a:picLocks noChangeAspect="1" noChangeArrowheads="1"/>
          </p:cNvPicPr>
          <p:nvPr/>
        </p:nvPicPr>
        <p:blipFill>
          <a:blip r:embed="rId4"/>
          <a:srcRect l="3375" t="15625" r="20705" b="34375"/>
          <a:stretch>
            <a:fillRect/>
          </a:stretch>
        </p:blipFill>
        <p:spPr bwMode="auto">
          <a:xfrm>
            <a:off x="4714875" y="1863725"/>
            <a:ext cx="1857375" cy="900113"/>
          </a:xfrm>
          <a:prstGeom prst="rect">
            <a:avLst/>
          </a:prstGeom>
          <a:noFill/>
          <a:ln w="9525">
            <a:noFill/>
            <a:miter lim="800000"/>
            <a:headEnd/>
            <a:tailEnd/>
          </a:ln>
        </p:spPr>
      </p:pic>
      <p:pic>
        <p:nvPicPr>
          <p:cNvPr id="31753" name="Picture 4"/>
          <p:cNvPicPr>
            <a:picLocks noChangeAspect="1" noChangeArrowheads="1"/>
          </p:cNvPicPr>
          <p:nvPr/>
        </p:nvPicPr>
        <p:blipFill>
          <a:blip r:embed="rId5"/>
          <a:srcRect l="4716" t="15625" r="19810" b="34375"/>
          <a:stretch>
            <a:fillRect/>
          </a:stretch>
        </p:blipFill>
        <p:spPr bwMode="auto">
          <a:xfrm>
            <a:off x="7072313" y="1863725"/>
            <a:ext cx="1801812" cy="900113"/>
          </a:xfrm>
          <a:prstGeom prst="rect">
            <a:avLst/>
          </a:prstGeom>
          <a:noFill/>
          <a:ln w="9525">
            <a:noFill/>
            <a:miter lim="800000"/>
            <a:headEnd/>
            <a:tailEnd/>
          </a:ln>
        </p:spPr>
      </p:pic>
      <p:pic>
        <p:nvPicPr>
          <p:cNvPr id="31754" name="Picture 6"/>
          <p:cNvPicPr>
            <a:picLocks noChangeAspect="1" noChangeArrowheads="1"/>
          </p:cNvPicPr>
          <p:nvPr/>
        </p:nvPicPr>
        <p:blipFill>
          <a:blip r:embed="rId6"/>
          <a:srcRect l="48792" t="44521" r="14961" b="28082"/>
          <a:stretch>
            <a:fillRect/>
          </a:stretch>
        </p:blipFill>
        <p:spPr bwMode="auto">
          <a:xfrm>
            <a:off x="6965950" y="5357813"/>
            <a:ext cx="1463675" cy="900112"/>
          </a:xfrm>
          <a:prstGeom prst="rect">
            <a:avLst/>
          </a:prstGeom>
          <a:noFill/>
          <a:ln w="9525">
            <a:noFill/>
            <a:miter lim="800000"/>
            <a:headEnd/>
            <a:tailEnd/>
          </a:ln>
        </p:spPr>
      </p:pic>
      <p:pic>
        <p:nvPicPr>
          <p:cNvPr id="31755" name="Picture 7"/>
          <p:cNvPicPr>
            <a:picLocks noChangeAspect="1" noChangeArrowheads="1"/>
          </p:cNvPicPr>
          <p:nvPr/>
        </p:nvPicPr>
        <p:blipFill>
          <a:blip r:embed="rId7"/>
          <a:srcRect l="3967" t="15625" r="12698" b="34375"/>
          <a:stretch>
            <a:fillRect/>
          </a:stretch>
        </p:blipFill>
        <p:spPr bwMode="auto">
          <a:xfrm>
            <a:off x="3965575" y="5364163"/>
            <a:ext cx="2363788" cy="900112"/>
          </a:xfrm>
          <a:prstGeom prst="rect">
            <a:avLst/>
          </a:prstGeom>
          <a:noFill/>
          <a:ln w="9525">
            <a:noFill/>
            <a:miter lim="800000"/>
            <a:headEnd/>
            <a:tailEnd/>
          </a:ln>
        </p:spPr>
      </p:pic>
      <p:pic>
        <p:nvPicPr>
          <p:cNvPr id="31756" name="Picture 8"/>
          <p:cNvPicPr>
            <a:picLocks noChangeAspect="1" noChangeArrowheads="1"/>
          </p:cNvPicPr>
          <p:nvPr/>
        </p:nvPicPr>
        <p:blipFill>
          <a:blip r:embed="rId8"/>
          <a:srcRect l="3989" t="15244" r="12233" b="35976"/>
          <a:stretch>
            <a:fillRect/>
          </a:stretch>
        </p:blipFill>
        <p:spPr bwMode="auto">
          <a:xfrm>
            <a:off x="1928813" y="3578225"/>
            <a:ext cx="2363787" cy="900113"/>
          </a:xfrm>
          <a:prstGeom prst="rect">
            <a:avLst/>
          </a:prstGeom>
          <a:noFill/>
          <a:ln w="9525">
            <a:noFill/>
            <a:miter lim="800000"/>
            <a:headEnd/>
            <a:tailEnd/>
          </a:ln>
        </p:spPr>
      </p:pic>
      <p:pic>
        <p:nvPicPr>
          <p:cNvPr id="31757" name="Picture 9"/>
          <p:cNvPicPr>
            <a:picLocks noChangeAspect="1" noChangeArrowheads="1"/>
          </p:cNvPicPr>
          <p:nvPr/>
        </p:nvPicPr>
        <p:blipFill>
          <a:blip r:embed="rId9"/>
          <a:srcRect l="4298" t="16234" r="18338" b="31818"/>
          <a:stretch>
            <a:fillRect/>
          </a:stretch>
        </p:blipFill>
        <p:spPr bwMode="auto">
          <a:xfrm>
            <a:off x="4864100" y="3578225"/>
            <a:ext cx="2025650" cy="900113"/>
          </a:xfrm>
          <a:prstGeom prst="rect">
            <a:avLst/>
          </a:prstGeom>
          <a:noFill/>
          <a:ln w="9525">
            <a:noFill/>
            <a:miter lim="800000"/>
            <a:headEnd/>
            <a:tailEnd/>
          </a:ln>
        </p:spPr>
      </p:pic>
      <p:sp>
        <p:nvSpPr>
          <p:cNvPr id="31758" name="テキスト ボックス 16"/>
          <p:cNvSpPr txBox="1">
            <a:spLocks noChangeArrowheads="1"/>
          </p:cNvSpPr>
          <p:nvPr/>
        </p:nvSpPr>
        <p:spPr bwMode="auto">
          <a:xfrm>
            <a:off x="4143375" y="1547813"/>
            <a:ext cx="571500" cy="708025"/>
          </a:xfrm>
          <a:prstGeom prst="rect">
            <a:avLst/>
          </a:prstGeom>
          <a:noFill/>
          <a:ln w="9525">
            <a:noFill/>
            <a:miter lim="800000"/>
            <a:headEnd/>
            <a:tailEnd/>
          </a:ln>
        </p:spPr>
        <p:txBody>
          <a:bodyPr>
            <a:spAutoFit/>
          </a:bodyPr>
          <a:lstStyle/>
          <a:p>
            <a:r>
              <a:rPr lang="ja-JP" altLang="en-US" sz="4000">
                <a:solidFill>
                  <a:srgbClr val="FF0000"/>
                </a:solidFill>
              </a:rPr>
              <a:t>○</a:t>
            </a:r>
          </a:p>
        </p:txBody>
      </p:sp>
      <p:sp>
        <p:nvSpPr>
          <p:cNvPr id="31759" name="テキスト ボックス 17"/>
          <p:cNvSpPr txBox="1">
            <a:spLocks noChangeArrowheads="1"/>
          </p:cNvSpPr>
          <p:nvPr/>
        </p:nvSpPr>
        <p:spPr bwMode="auto">
          <a:xfrm>
            <a:off x="6540500" y="1568450"/>
            <a:ext cx="571500" cy="708025"/>
          </a:xfrm>
          <a:prstGeom prst="rect">
            <a:avLst/>
          </a:prstGeom>
          <a:noFill/>
          <a:ln w="9525">
            <a:noFill/>
            <a:miter lim="800000"/>
            <a:headEnd/>
            <a:tailEnd/>
          </a:ln>
        </p:spPr>
        <p:txBody>
          <a:bodyPr>
            <a:spAutoFit/>
          </a:bodyPr>
          <a:lstStyle/>
          <a:p>
            <a:r>
              <a:rPr lang="ja-JP" altLang="en-US" sz="4000">
                <a:solidFill>
                  <a:srgbClr val="FF0000"/>
                </a:solidFill>
              </a:rPr>
              <a:t>○</a:t>
            </a:r>
          </a:p>
        </p:txBody>
      </p:sp>
      <p:sp>
        <p:nvSpPr>
          <p:cNvPr id="31760" name="テキスト ボックス 18"/>
          <p:cNvSpPr txBox="1">
            <a:spLocks noChangeArrowheads="1"/>
          </p:cNvSpPr>
          <p:nvPr/>
        </p:nvSpPr>
        <p:spPr bwMode="auto">
          <a:xfrm>
            <a:off x="1785938" y="1435100"/>
            <a:ext cx="714375" cy="923925"/>
          </a:xfrm>
          <a:prstGeom prst="rect">
            <a:avLst/>
          </a:prstGeom>
          <a:noFill/>
          <a:ln w="9525">
            <a:noFill/>
            <a:miter lim="800000"/>
            <a:headEnd/>
            <a:tailEnd/>
          </a:ln>
        </p:spPr>
        <p:txBody>
          <a:bodyPr>
            <a:spAutoFit/>
          </a:bodyPr>
          <a:lstStyle/>
          <a:p>
            <a:r>
              <a:rPr lang="en-US" altLang="ja-JP" sz="5400" dirty="0">
                <a:solidFill>
                  <a:srgbClr val="FF0000"/>
                </a:solidFill>
              </a:rPr>
              <a:t>×</a:t>
            </a:r>
            <a:endParaRPr lang="ja-JP" altLang="en-US" sz="5400" dirty="0">
              <a:solidFill>
                <a:srgbClr val="FF0000"/>
              </a:solidFill>
            </a:endParaRPr>
          </a:p>
        </p:txBody>
      </p:sp>
      <p:sp>
        <p:nvSpPr>
          <p:cNvPr id="31761" name="テキスト ボックス 19"/>
          <p:cNvSpPr txBox="1">
            <a:spLocks noChangeArrowheads="1"/>
          </p:cNvSpPr>
          <p:nvPr/>
        </p:nvSpPr>
        <p:spPr bwMode="auto">
          <a:xfrm>
            <a:off x="2649538" y="3313113"/>
            <a:ext cx="714375" cy="922337"/>
          </a:xfrm>
          <a:prstGeom prst="rect">
            <a:avLst/>
          </a:prstGeom>
          <a:noFill/>
          <a:ln w="9525">
            <a:noFill/>
            <a:miter lim="800000"/>
            <a:headEnd/>
            <a:tailEnd/>
          </a:ln>
        </p:spPr>
        <p:txBody>
          <a:bodyPr>
            <a:spAutoFit/>
          </a:bodyPr>
          <a:lstStyle/>
          <a:p>
            <a:r>
              <a:rPr lang="en-US" altLang="ja-JP" sz="5400">
                <a:solidFill>
                  <a:srgbClr val="FF0000"/>
                </a:solidFill>
              </a:rPr>
              <a:t>×</a:t>
            </a:r>
            <a:endParaRPr lang="ja-JP" altLang="en-US" sz="5400">
              <a:solidFill>
                <a:srgbClr val="FF0000"/>
              </a:solidFill>
            </a:endParaRPr>
          </a:p>
        </p:txBody>
      </p:sp>
      <p:sp>
        <p:nvSpPr>
          <p:cNvPr id="31762" name="AutoShape 17"/>
          <p:cNvSpPr>
            <a:spLocks noChangeArrowheads="1"/>
          </p:cNvSpPr>
          <p:nvPr/>
        </p:nvSpPr>
        <p:spPr bwMode="auto">
          <a:xfrm>
            <a:off x="7010400" y="3649663"/>
            <a:ext cx="2133600" cy="1357312"/>
          </a:xfrm>
          <a:prstGeom prst="wedgeRoundRectCallout">
            <a:avLst>
              <a:gd name="adj1" fmla="val -69579"/>
              <a:gd name="adj2" fmla="val -24861"/>
              <a:gd name="adj3" fmla="val 16667"/>
            </a:avLst>
          </a:prstGeom>
          <a:solidFill>
            <a:srgbClr val="FFFFCC"/>
          </a:solidFill>
          <a:ln w="9525" algn="ctr">
            <a:solidFill>
              <a:schemeClr val="tx1"/>
            </a:solidFill>
            <a:miter lim="800000"/>
            <a:headEnd/>
            <a:tailEnd/>
          </a:ln>
        </p:spPr>
        <p:txBody>
          <a:bodyPr anchor="ctr"/>
          <a:lstStyle/>
          <a:p>
            <a:r>
              <a:rPr lang="ja-JP" altLang="en-US" sz="2000"/>
              <a:t>同等の意味をスロットを工夫して表すこともできる</a:t>
            </a:r>
            <a:r>
              <a:rPr lang="ja-JP" altLang="en-US"/>
              <a:t>（ペダルは未定義）</a:t>
            </a:r>
            <a:endParaRPr lang="en-US" altLang="ja-JP" sz="2000"/>
          </a:p>
        </p:txBody>
      </p:sp>
      <p:sp>
        <p:nvSpPr>
          <p:cNvPr id="31763" name="テキスト ボックス 21"/>
          <p:cNvSpPr txBox="1">
            <a:spLocks noChangeArrowheads="1"/>
          </p:cNvSpPr>
          <p:nvPr/>
        </p:nvSpPr>
        <p:spPr bwMode="auto">
          <a:xfrm>
            <a:off x="6429375" y="5143500"/>
            <a:ext cx="571500" cy="708025"/>
          </a:xfrm>
          <a:prstGeom prst="rect">
            <a:avLst/>
          </a:prstGeom>
          <a:noFill/>
          <a:ln w="9525">
            <a:noFill/>
            <a:miter lim="800000"/>
            <a:headEnd/>
            <a:tailEnd/>
          </a:ln>
        </p:spPr>
        <p:txBody>
          <a:bodyPr>
            <a:spAutoFit/>
          </a:bodyPr>
          <a:lstStyle/>
          <a:p>
            <a:r>
              <a:rPr lang="ja-JP" altLang="en-US" sz="4000">
                <a:solidFill>
                  <a:srgbClr val="FF0000"/>
                </a:solidFill>
              </a:rPr>
              <a:t>○</a:t>
            </a:r>
          </a:p>
        </p:txBody>
      </p:sp>
      <p:sp>
        <p:nvSpPr>
          <p:cNvPr id="31764" name="テキスト ボックス 22"/>
          <p:cNvSpPr txBox="1">
            <a:spLocks noChangeArrowheads="1"/>
          </p:cNvSpPr>
          <p:nvPr/>
        </p:nvSpPr>
        <p:spPr bwMode="auto">
          <a:xfrm>
            <a:off x="4643438" y="5715000"/>
            <a:ext cx="714375" cy="923925"/>
          </a:xfrm>
          <a:prstGeom prst="rect">
            <a:avLst/>
          </a:prstGeom>
          <a:noFill/>
          <a:ln w="9525">
            <a:noFill/>
            <a:miter lim="800000"/>
            <a:headEnd/>
            <a:tailEnd/>
          </a:ln>
        </p:spPr>
        <p:txBody>
          <a:bodyPr>
            <a:spAutoFit/>
          </a:bodyPr>
          <a:lstStyle/>
          <a:p>
            <a:r>
              <a:rPr lang="en-US" altLang="ja-JP" sz="5400">
                <a:solidFill>
                  <a:srgbClr val="FF0000"/>
                </a:solidFill>
              </a:rPr>
              <a:t>×</a:t>
            </a:r>
            <a:endParaRPr lang="ja-JP" altLang="en-US" sz="5400">
              <a:solidFill>
                <a:srgbClr val="FF0000"/>
              </a:solidFill>
            </a:endParaRPr>
          </a:p>
        </p:txBody>
      </p:sp>
      <p:sp>
        <p:nvSpPr>
          <p:cNvPr id="31765" name="テキスト ボックス 23"/>
          <p:cNvSpPr txBox="1">
            <a:spLocks noChangeArrowheads="1"/>
          </p:cNvSpPr>
          <p:nvPr/>
        </p:nvSpPr>
        <p:spPr bwMode="auto">
          <a:xfrm>
            <a:off x="6500813" y="6211888"/>
            <a:ext cx="2428875" cy="584200"/>
          </a:xfrm>
          <a:prstGeom prst="rect">
            <a:avLst/>
          </a:prstGeom>
          <a:noFill/>
          <a:ln w="9525">
            <a:noFill/>
            <a:miter lim="800000"/>
            <a:headEnd/>
            <a:tailEnd/>
          </a:ln>
        </p:spPr>
        <p:txBody>
          <a:bodyPr>
            <a:spAutoFit/>
          </a:bodyPr>
          <a:lstStyle/>
          <a:p>
            <a:r>
              <a:rPr lang="ja-JP" altLang="en-US" sz="1600">
                <a:solidFill>
                  <a:srgbClr val="FF0000"/>
                </a:solidFill>
              </a:rPr>
              <a:t>（</a:t>
            </a:r>
            <a:r>
              <a:rPr lang="en-US" altLang="ja-JP" sz="1600">
                <a:solidFill>
                  <a:srgbClr val="FF0000"/>
                </a:solidFill>
              </a:rPr>
              <a:t>※</a:t>
            </a:r>
            <a:r>
              <a:rPr lang="ja-JP" altLang="en-US" sz="1600">
                <a:solidFill>
                  <a:srgbClr val="FF0000"/>
                </a:solidFill>
              </a:rPr>
              <a:t>この例は普通，車輪　</a:t>
            </a:r>
            <a:endParaRPr lang="en-US" altLang="ja-JP" sz="1600">
              <a:solidFill>
                <a:srgbClr val="FF0000"/>
              </a:solidFill>
            </a:endParaRPr>
          </a:p>
          <a:p>
            <a:r>
              <a:rPr lang="ja-JP" altLang="en-US" sz="1600">
                <a:solidFill>
                  <a:srgbClr val="FF0000"/>
                </a:solidFill>
              </a:rPr>
              <a:t>　の個数制約で定義する）</a:t>
            </a:r>
          </a:p>
        </p:txBody>
      </p:sp>
      <p:sp>
        <p:nvSpPr>
          <p:cNvPr id="22" name="テキスト ボックス 21"/>
          <p:cNvSpPr txBox="1">
            <a:spLocks noChangeArrowheads="1"/>
          </p:cNvSpPr>
          <p:nvPr/>
        </p:nvSpPr>
        <p:spPr bwMode="auto">
          <a:xfrm>
            <a:off x="4429125" y="3500438"/>
            <a:ext cx="571500" cy="708025"/>
          </a:xfrm>
          <a:prstGeom prst="rect">
            <a:avLst/>
          </a:prstGeom>
          <a:noFill/>
          <a:ln w="9525">
            <a:noFill/>
            <a:miter lim="800000"/>
            <a:headEnd/>
            <a:tailEnd/>
          </a:ln>
        </p:spPr>
        <p:txBody>
          <a:bodyPr>
            <a:spAutoFit/>
          </a:bodyPr>
          <a:lstStyle/>
          <a:p>
            <a:r>
              <a:rPr lang="ja-JP" altLang="en-US" sz="4000">
                <a:solidFill>
                  <a:srgbClr val="FF0000"/>
                </a:solidFill>
              </a:rPr>
              <a:t>○</a:t>
            </a:r>
          </a:p>
        </p:txBody>
      </p:sp>
    </p:spTree>
    <p:extLst>
      <p:ext uri="{BB962C8B-B14F-4D97-AF65-F5344CB8AC3E}">
        <p14:creationId xmlns:p14="http://schemas.microsoft.com/office/powerpoint/2010/main" val="43404016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1751"/>
                                        </p:tgtEl>
                                        <p:attrNameLst>
                                          <p:attrName>style.visibility</p:attrName>
                                        </p:attrNameLst>
                                      </p:cBhvr>
                                      <p:to>
                                        <p:strVal val="visible"/>
                                      </p:to>
                                    </p:set>
                                    <p:animEffect transition="in" filter="box(in)">
                                      <p:cBhvr>
                                        <p:cTn id="15" dur="500"/>
                                        <p:tgtEl>
                                          <p:spTgt spid="31751"/>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1760"/>
                                        </p:tgtEl>
                                        <p:attrNameLst>
                                          <p:attrName>style.visibility</p:attrName>
                                        </p:attrNameLst>
                                      </p:cBhvr>
                                      <p:to>
                                        <p:strVal val="visible"/>
                                      </p:to>
                                    </p:set>
                                    <p:animEffect transition="in" filter="box(in)">
                                      <p:cBhvr>
                                        <p:cTn id="18" dur="500"/>
                                        <p:tgtEl>
                                          <p:spTgt spid="3176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1752"/>
                                        </p:tgtEl>
                                        <p:attrNameLst>
                                          <p:attrName>style.visibility</p:attrName>
                                        </p:attrNameLst>
                                      </p:cBhvr>
                                      <p:to>
                                        <p:strVal val="visible"/>
                                      </p:to>
                                    </p:set>
                                    <p:animEffect transition="in" filter="box(in)">
                                      <p:cBhvr>
                                        <p:cTn id="23" dur="500"/>
                                        <p:tgtEl>
                                          <p:spTgt spid="3175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1758"/>
                                        </p:tgtEl>
                                        <p:attrNameLst>
                                          <p:attrName>style.visibility</p:attrName>
                                        </p:attrNameLst>
                                      </p:cBhvr>
                                      <p:to>
                                        <p:strVal val="visible"/>
                                      </p:to>
                                    </p:set>
                                    <p:animEffect transition="in" filter="box(in)">
                                      <p:cBhvr>
                                        <p:cTn id="26" dur="500"/>
                                        <p:tgtEl>
                                          <p:spTgt spid="31758"/>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1759"/>
                                        </p:tgtEl>
                                        <p:attrNameLst>
                                          <p:attrName>style.visibility</p:attrName>
                                        </p:attrNameLst>
                                      </p:cBhvr>
                                      <p:to>
                                        <p:strVal val="visible"/>
                                      </p:to>
                                    </p:set>
                                    <p:animEffect transition="in" filter="box(in)">
                                      <p:cBhvr>
                                        <p:cTn id="31" dur="500"/>
                                        <p:tgtEl>
                                          <p:spTgt spid="31759"/>
                                        </p:tgtEl>
                                      </p:cBhvr>
                                    </p:animEffect>
                                  </p:childTnLst>
                                </p:cTn>
                              </p:par>
                              <p:par>
                                <p:cTn id="32" presetID="4" presetClass="entr" presetSubtype="16" fill="hold" nodeType="withEffect">
                                  <p:stCondLst>
                                    <p:cond delay="0"/>
                                  </p:stCondLst>
                                  <p:childTnLst>
                                    <p:set>
                                      <p:cBhvr>
                                        <p:cTn id="33" dur="1" fill="hold">
                                          <p:stCondLst>
                                            <p:cond delay="0"/>
                                          </p:stCondLst>
                                        </p:cTn>
                                        <p:tgtEl>
                                          <p:spTgt spid="31753"/>
                                        </p:tgtEl>
                                        <p:attrNameLst>
                                          <p:attrName>style.visibility</p:attrName>
                                        </p:attrNameLst>
                                      </p:cBhvr>
                                      <p:to>
                                        <p:strVal val="visible"/>
                                      </p:to>
                                    </p:set>
                                    <p:animEffect transition="in" filter="box(in)">
                                      <p:cBhvr>
                                        <p:cTn id="34" dur="500"/>
                                        <p:tgtEl>
                                          <p:spTgt spid="3175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1747">
                                            <p:txEl>
                                              <p:pRg st="5" end="5"/>
                                            </p:txEl>
                                          </p:spTgt>
                                        </p:tgtEl>
                                        <p:attrNameLst>
                                          <p:attrName>style.visibility</p:attrName>
                                        </p:attrNameLst>
                                      </p:cBhvr>
                                      <p:to>
                                        <p:strVal val="visible"/>
                                      </p:to>
                                    </p:set>
                                    <p:animEffect transition="in" filter="blinds(horizontal)">
                                      <p:cBhvr>
                                        <p:cTn id="39" dur="500"/>
                                        <p:tgtEl>
                                          <p:spTgt spid="31747">
                                            <p:txEl>
                                              <p:pRg st="5" end="5"/>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1747">
                                            <p:txEl>
                                              <p:pRg st="6" end="6"/>
                                            </p:txEl>
                                          </p:spTgt>
                                        </p:tgtEl>
                                        <p:attrNameLst>
                                          <p:attrName>style.visibility</p:attrName>
                                        </p:attrNameLst>
                                      </p:cBhvr>
                                      <p:to>
                                        <p:strVal val="visible"/>
                                      </p:to>
                                    </p:set>
                                    <p:animEffect transition="in" filter="blinds(horizontal)">
                                      <p:cBhvr>
                                        <p:cTn id="42" dur="500"/>
                                        <p:tgtEl>
                                          <p:spTgt spid="3174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756"/>
                                        </p:tgtEl>
                                        <p:attrNameLst>
                                          <p:attrName>style.visibility</p:attrName>
                                        </p:attrNameLst>
                                      </p:cBhvr>
                                      <p:to>
                                        <p:strVal val="visible"/>
                                      </p:to>
                                    </p:set>
                                    <p:animEffect transition="in" filter="box(in)">
                                      <p:cBhvr>
                                        <p:cTn id="47" dur="500"/>
                                        <p:tgtEl>
                                          <p:spTgt spid="31756"/>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31761"/>
                                        </p:tgtEl>
                                        <p:attrNameLst>
                                          <p:attrName>style.visibility</p:attrName>
                                        </p:attrNameLst>
                                      </p:cBhvr>
                                      <p:to>
                                        <p:strVal val="visible"/>
                                      </p:to>
                                    </p:set>
                                    <p:animEffect transition="in" filter="box(in)">
                                      <p:cBhvr>
                                        <p:cTn id="50" dur="500"/>
                                        <p:tgtEl>
                                          <p:spTgt spid="31761"/>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31757"/>
                                        </p:tgtEl>
                                        <p:attrNameLst>
                                          <p:attrName>style.visibility</p:attrName>
                                        </p:attrNameLst>
                                      </p:cBhvr>
                                      <p:to>
                                        <p:strVal val="visible"/>
                                      </p:to>
                                    </p:set>
                                    <p:animEffect transition="in" filter="box(in)">
                                      <p:cBhvr>
                                        <p:cTn id="55" dur="500"/>
                                        <p:tgtEl>
                                          <p:spTgt spid="31757"/>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ox(in)">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31762"/>
                                        </p:tgtEl>
                                        <p:attrNameLst>
                                          <p:attrName>style.visibility</p:attrName>
                                        </p:attrNameLst>
                                      </p:cBhvr>
                                      <p:to>
                                        <p:strVal val="visible"/>
                                      </p:to>
                                    </p:set>
                                    <p:animEffect transition="in" filter="box(in)">
                                      <p:cBhvr>
                                        <p:cTn id="63" dur="500"/>
                                        <p:tgtEl>
                                          <p:spTgt spid="3176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1747">
                                            <p:txEl>
                                              <p:pRg st="10" end="10"/>
                                            </p:txEl>
                                          </p:spTgt>
                                        </p:tgtEl>
                                        <p:attrNameLst>
                                          <p:attrName>style.visibility</p:attrName>
                                        </p:attrNameLst>
                                      </p:cBhvr>
                                      <p:to>
                                        <p:strVal val="visible"/>
                                      </p:to>
                                    </p:set>
                                    <p:animEffect transition="in" filter="blinds(horizontal)">
                                      <p:cBhvr>
                                        <p:cTn id="68" dur="500"/>
                                        <p:tgtEl>
                                          <p:spTgt spid="31747">
                                            <p:txEl>
                                              <p:pRg st="10" end="10"/>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31747">
                                            <p:txEl>
                                              <p:pRg st="11" end="11"/>
                                            </p:txEl>
                                          </p:spTgt>
                                        </p:tgtEl>
                                        <p:attrNameLst>
                                          <p:attrName>style.visibility</p:attrName>
                                        </p:attrNameLst>
                                      </p:cBhvr>
                                      <p:to>
                                        <p:strVal val="visible"/>
                                      </p:to>
                                    </p:set>
                                    <p:animEffect transition="in" filter="blinds(horizontal)">
                                      <p:cBhvr>
                                        <p:cTn id="71" dur="500"/>
                                        <p:tgtEl>
                                          <p:spTgt spid="31747">
                                            <p:txEl>
                                              <p:pRg st="11" end="11"/>
                                            </p:txEl>
                                          </p:spTgt>
                                        </p:tgtEl>
                                      </p:cBhvr>
                                    </p:animEffect>
                                  </p:childTnLst>
                                </p:cTn>
                              </p:par>
                              <p:par>
                                <p:cTn id="72" presetID="3" presetClass="entr" presetSubtype="10" fill="hold" nodeType="withEffect">
                                  <p:stCondLst>
                                    <p:cond delay="0"/>
                                  </p:stCondLst>
                                  <p:childTnLst>
                                    <p:set>
                                      <p:cBhvr>
                                        <p:cTn id="73" dur="1" fill="hold">
                                          <p:stCondLst>
                                            <p:cond delay="0"/>
                                          </p:stCondLst>
                                        </p:cTn>
                                        <p:tgtEl>
                                          <p:spTgt spid="31747">
                                            <p:txEl>
                                              <p:pRg st="12" end="12"/>
                                            </p:txEl>
                                          </p:spTgt>
                                        </p:tgtEl>
                                        <p:attrNameLst>
                                          <p:attrName>style.visibility</p:attrName>
                                        </p:attrNameLst>
                                      </p:cBhvr>
                                      <p:to>
                                        <p:strVal val="visible"/>
                                      </p:to>
                                    </p:set>
                                    <p:animEffect transition="in" filter="blinds(horizontal)">
                                      <p:cBhvr>
                                        <p:cTn id="74" dur="500"/>
                                        <p:tgtEl>
                                          <p:spTgt spid="31747">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nodeType="clickEffect">
                                  <p:stCondLst>
                                    <p:cond delay="0"/>
                                  </p:stCondLst>
                                  <p:childTnLst>
                                    <p:set>
                                      <p:cBhvr>
                                        <p:cTn id="78" dur="1" fill="hold">
                                          <p:stCondLst>
                                            <p:cond delay="0"/>
                                          </p:stCondLst>
                                        </p:cTn>
                                        <p:tgtEl>
                                          <p:spTgt spid="31755"/>
                                        </p:tgtEl>
                                        <p:attrNameLst>
                                          <p:attrName>style.visibility</p:attrName>
                                        </p:attrNameLst>
                                      </p:cBhvr>
                                      <p:to>
                                        <p:strVal val="visible"/>
                                      </p:to>
                                    </p:set>
                                    <p:animEffect transition="in" filter="box(in)">
                                      <p:cBhvr>
                                        <p:cTn id="79" dur="500"/>
                                        <p:tgtEl>
                                          <p:spTgt spid="31755"/>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31764"/>
                                        </p:tgtEl>
                                        <p:attrNameLst>
                                          <p:attrName>style.visibility</p:attrName>
                                        </p:attrNameLst>
                                      </p:cBhvr>
                                      <p:to>
                                        <p:strVal val="visible"/>
                                      </p:to>
                                    </p:set>
                                    <p:animEffect transition="in" filter="box(in)">
                                      <p:cBhvr>
                                        <p:cTn id="82" dur="500"/>
                                        <p:tgtEl>
                                          <p:spTgt spid="31764"/>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31765"/>
                                        </p:tgtEl>
                                        <p:attrNameLst>
                                          <p:attrName>style.visibility</p:attrName>
                                        </p:attrNameLst>
                                      </p:cBhvr>
                                      <p:to>
                                        <p:strVal val="visible"/>
                                      </p:to>
                                    </p:set>
                                    <p:animEffect transition="in" filter="box(in)">
                                      <p:cBhvr>
                                        <p:cTn id="87" dur="500"/>
                                        <p:tgtEl>
                                          <p:spTgt spid="31765"/>
                                        </p:tgtEl>
                                      </p:cBhvr>
                                    </p:animEffect>
                                  </p:childTnLst>
                                </p:cTn>
                              </p:par>
                              <p:par>
                                <p:cTn id="88" presetID="4" presetClass="entr" presetSubtype="16" fill="hold" nodeType="withEffect">
                                  <p:stCondLst>
                                    <p:cond delay="0"/>
                                  </p:stCondLst>
                                  <p:childTnLst>
                                    <p:set>
                                      <p:cBhvr>
                                        <p:cTn id="89" dur="1" fill="hold">
                                          <p:stCondLst>
                                            <p:cond delay="0"/>
                                          </p:stCondLst>
                                        </p:cTn>
                                        <p:tgtEl>
                                          <p:spTgt spid="31754"/>
                                        </p:tgtEl>
                                        <p:attrNameLst>
                                          <p:attrName>style.visibility</p:attrName>
                                        </p:attrNameLst>
                                      </p:cBhvr>
                                      <p:to>
                                        <p:strVal val="visible"/>
                                      </p:to>
                                    </p:set>
                                    <p:animEffect transition="in" filter="box(in)">
                                      <p:cBhvr>
                                        <p:cTn id="90" dur="500"/>
                                        <p:tgtEl>
                                          <p:spTgt spid="31754"/>
                                        </p:tgtEl>
                                      </p:cBhvr>
                                    </p:animEffect>
                                  </p:childTnLst>
                                </p:cTn>
                              </p:par>
                              <p:par>
                                <p:cTn id="91" presetID="4" presetClass="entr" presetSubtype="16" fill="hold" grpId="0" nodeType="withEffect">
                                  <p:stCondLst>
                                    <p:cond delay="0"/>
                                  </p:stCondLst>
                                  <p:childTnLst>
                                    <p:set>
                                      <p:cBhvr>
                                        <p:cTn id="92" dur="1" fill="hold">
                                          <p:stCondLst>
                                            <p:cond delay="0"/>
                                          </p:stCondLst>
                                        </p:cTn>
                                        <p:tgtEl>
                                          <p:spTgt spid="31763"/>
                                        </p:tgtEl>
                                        <p:attrNameLst>
                                          <p:attrName>style.visibility</p:attrName>
                                        </p:attrNameLst>
                                      </p:cBhvr>
                                      <p:to>
                                        <p:strVal val="visible"/>
                                      </p:to>
                                    </p:set>
                                    <p:animEffect transition="in" filter="box(in)">
                                      <p:cBhvr>
                                        <p:cTn id="93" dur="500"/>
                                        <p:tgtEl>
                                          <p:spTgt spid="31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p:bldP spid="31759" grpId="0"/>
      <p:bldP spid="31760" grpId="0"/>
      <p:bldP spid="31761" grpId="0"/>
      <p:bldP spid="31762" grpId="0" animBg="1"/>
      <p:bldP spid="31763" grpId="0"/>
      <p:bldP spid="31764" grpId="0"/>
      <p:bldP spid="31765"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a:stretch>
            <a:fillRect/>
          </a:stretch>
        </p:blipFill>
        <p:spPr bwMode="auto">
          <a:xfrm>
            <a:off x="6424613" y="2362200"/>
            <a:ext cx="2647950" cy="2066925"/>
          </a:xfrm>
          <a:prstGeom prst="rect">
            <a:avLst/>
          </a:prstGeom>
          <a:noFill/>
          <a:ln w="9525">
            <a:noFill/>
            <a:miter lim="800000"/>
            <a:headEnd/>
            <a:tailEnd/>
          </a:ln>
        </p:spPr>
      </p:pic>
      <p:sp>
        <p:nvSpPr>
          <p:cNvPr id="36867" name="Rectangle 4"/>
          <p:cNvSpPr>
            <a:spLocks noGrp="1" noChangeArrowheads="1"/>
          </p:cNvSpPr>
          <p:nvPr>
            <p:ph type="title"/>
          </p:nvPr>
        </p:nvSpPr>
        <p:spPr>
          <a:xfrm>
            <a:off x="107504" y="146050"/>
            <a:ext cx="6675454" cy="762000"/>
          </a:xfrm>
        </p:spPr>
        <p:txBody>
          <a:bodyPr/>
          <a:lstStyle/>
          <a:p>
            <a:r>
              <a:rPr lang="ja-JP" altLang="en-US" sz="2800" b="1" dirty="0">
                <a:solidFill>
                  <a:srgbClr val="0000CC"/>
                </a:solidFill>
              </a:rPr>
              <a:t>基本操作（４）</a:t>
            </a:r>
            <a:br>
              <a:rPr lang="ja-JP" altLang="en-US" sz="2800" dirty="0"/>
            </a:br>
            <a:r>
              <a:rPr lang="ja-JP" altLang="en-US" sz="3200" spc="-150" dirty="0"/>
              <a:t>下位概念でのスロットの継承・特殊化</a:t>
            </a:r>
            <a:endParaRPr lang="ja-JP" altLang="en-US" sz="2800" spc="-150" dirty="0"/>
          </a:p>
        </p:txBody>
      </p:sp>
      <p:sp>
        <p:nvSpPr>
          <p:cNvPr id="29700" name="Rectangle 5"/>
          <p:cNvSpPr>
            <a:spLocks noGrp="1" noChangeArrowheads="1"/>
          </p:cNvSpPr>
          <p:nvPr>
            <p:ph idx="1"/>
          </p:nvPr>
        </p:nvSpPr>
        <p:spPr>
          <a:xfrm>
            <a:off x="357188" y="1071563"/>
            <a:ext cx="8286750" cy="4924425"/>
          </a:xfrm>
        </p:spPr>
        <p:txBody>
          <a:bodyPr/>
          <a:lstStyle/>
          <a:p>
            <a:pPr marL="457200" indent="-457200"/>
            <a:r>
              <a:rPr lang="ja-JP" altLang="en-US" sz="2400"/>
              <a:t>継承されているスロットの確認</a:t>
            </a:r>
            <a:endParaRPr lang="en-US" altLang="ja-JP" sz="2400"/>
          </a:p>
          <a:p>
            <a:pPr marL="857250" lvl="1" indent="-457200"/>
            <a:r>
              <a:rPr lang="ja-JP" altLang="en-US" sz="2000">
                <a:solidFill>
                  <a:srgbClr val="008000"/>
                </a:solidFill>
              </a:rPr>
              <a:t>定義ペイン</a:t>
            </a:r>
            <a:r>
              <a:rPr lang="ja-JP" altLang="en-US" sz="2000"/>
              <a:t>で</a:t>
            </a:r>
            <a:r>
              <a:rPr lang="en-US" altLang="ja-JP" sz="2000">
                <a:solidFill>
                  <a:srgbClr val="FF0000"/>
                </a:solidFill>
              </a:rPr>
              <a:t>[</a:t>
            </a:r>
            <a:r>
              <a:rPr lang="ja-JP" altLang="en-US" sz="2000" b="1">
                <a:solidFill>
                  <a:srgbClr val="FF0000"/>
                </a:solidFill>
              </a:rPr>
              <a:t>上位概念</a:t>
            </a:r>
            <a:r>
              <a:rPr lang="en-US" altLang="ja-JP" sz="2000">
                <a:solidFill>
                  <a:srgbClr val="FF0000"/>
                </a:solidFill>
              </a:rPr>
              <a:t>]</a:t>
            </a:r>
            <a:r>
              <a:rPr lang="ja-JP" altLang="en-US" sz="2000"/>
              <a:t>のリストから，上位概念を選択すると継承されたスロットが</a:t>
            </a:r>
            <a:r>
              <a:rPr lang="en-US" altLang="ja-JP" sz="2000">
                <a:solidFill>
                  <a:srgbClr val="FF0000"/>
                </a:solidFill>
              </a:rPr>
              <a:t>[</a:t>
            </a:r>
            <a:r>
              <a:rPr lang="ja-JP" altLang="en-US" sz="2000" b="1">
                <a:solidFill>
                  <a:srgbClr val="FF0000"/>
                </a:solidFill>
              </a:rPr>
              <a:t>継承スロット</a:t>
            </a:r>
            <a:r>
              <a:rPr lang="en-US" altLang="ja-JP" sz="2000">
                <a:solidFill>
                  <a:srgbClr val="FF0000"/>
                </a:solidFill>
              </a:rPr>
              <a:t>]</a:t>
            </a:r>
            <a:r>
              <a:rPr lang="ja-JP" altLang="en-US" sz="2000"/>
              <a:t>タブに表示される．</a:t>
            </a:r>
            <a:endParaRPr lang="en-US" altLang="ja-JP" sz="2000"/>
          </a:p>
          <a:p>
            <a:pPr marL="1257300" lvl="2" indent="-457200"/>
            <a:endParaRPr lang="en-US" altLang="ja-JP" sz="1200"/>
          </a:p>
          <a:p>
            <a:pPr marL="457200" indent="-457200"/>
            <a:r>
              <a:rPr lang="ja-JP" altLang="en-US" sz="2400"/>
              <a:t>スロットの特殊化操作</a:t>
            </a:r>
            <a:endParaRPr lang="en-US" altLang="ja-JP" sz="2400"/>
          </a:p>
          <a:p>
            <a:pPr marL="857250" lvl="1" indent="-457200"/>
            <a:r>
              <a:rPr lang="ja-JP" altLang="en-US" sz="2000"/>
              <a:t>ノード（スロット）を選択し右クリックメニューから　　　　　　　　　　　　　　</a:t>
            </a:r>
            <a:r>
              <a:rPr lang="en-US" altLang="ja-JP" sz="2000"/>
              <a:t>[</a:t>
            </a:r>
            <a:r>
              <a:rPr lang="ja-JP" altLang="en-US" sz="2000"/>
              <a:t>スロットを追加</a:t>
            </a:r>
            <a:r>
              <a:rPr lang="en-US" altLang="ja-JP" sz="2000"/>
              <a:t>]</a:t>
            </a:r>
            <a:r>
              <a:rPr lang="ja-JP" altLang="en-US" sz="2000"/>
              <a:t>→</a:t>
            </a:r>
            <a:r>
              <a:rPr lang="en-US" altLang="ja-JP" sz="2000"/>
              <a:t>[</a:t>
            </a:r>
            <a:r>
              <a:rPr lang="ja-JP" altLang="en-US" sz="2000"/>
              <a:t>特殊化</a:t>
            </a:r>
            <a:r>
              <a:rPr lang="en-US" altLang="ja-JP" sz="2000"/>
              <a:t>]</a:t>
            </a:r>
            <a:r>
              <a:rPr lang="ja-JP" altLang="en-US" sz="2000"/>
              <a:t>を実行</a:t>
            </a:r>
          </a:p>
          <a:p>
            <a:pPr marL="1257300" lvl="2" indent="-457200"/>
            <a:r>
              <a:rPr lang="ja-JP" altLang="en-US" sz="2000"/>
              <a:t>表示されるスロットの一覧から</a:t>
            </a:r>
            <a:r>
              <a:rPr lang="ja-JP" altLang="en-US" sz="2000" b="1" u="sng">
                <a:solidFill>
                  <a:srgbClr val="FF0000"/>
                </a:solidFill>
              </a:rPr>
              <a:t>特殊化したい　　　　　　　　　　　　スロットをマウスでクリック</a:t>
            </a:r>
            <a:r>
              <a:rPr lang="ja-JP" altLang="en-US" sz="2000"/>
              <a:t>する</a:t>
            </a:r>
            <a:r>
              <a:rPr lang="en-US" altLang="ja-JP" sz="1600"/>
              <a:t>	</a:t>
            </a:r>
          </a:p>
          <a:p>
            <a:pPr marL="1257300" lvl="2" indent="-457200"/>
            <a:r>
              <a:rPr lang="en-US" altLang="ja-JP" sz="1600"/>
              <a:t>	</a:t>
            </a:r>
            <a:endParaRPr lang="ja-JP" altLang="en-US" sz="1600"/>
          </a:p>
          <a:p>
            <a:pPr marL="457200" indent="-457200"/>
            <a:r>
              <a:rPr lang="ja-JP" altLang="en-US" sz="2400"/>
              <a:t>特殊化されたスロットの定義内容の編集</a:t>
            </a:r>
            <a:endParaRPr lang="en-US" altLang="ja-JP" sz="2400"/>
          </a:p>
          <a:p>
            <a:pPr marL="857250" lvl="1" indent="-457200"/>
            <a:r>
              <a:rPr lang="ja-JP" altLang="en-US" sz="2000"/>
              <a:t>新しく作成されたスロットの定義内容を必要に応じて書き直す．</a:t>
            </a:r>
            <a:endParaRPr lang="en-US" altLang="ja-JP" sz="2000"/>
          </a:p>
          <a:p>
            <a:pPr marL="1257300" lvl="2" indent="-457200"/>
            <a:r>
              <a:rPr lang="ja-JP" altLang="en-US" sz="2000"/>
              <a:t>個数制約の特殊化</a:t>
            </a:r>
            <a:endParaRPr lang="en-US" altLang="ja-JP" sz="2000"/>
          </a:p>
          <a:p>
            <a:pPr marL="1257300" lvl="2" indent="-457200"/>
            <a:r>
              <a:rPr lang="ja-JP" altLang="en-US" sz="2000"/>
              <a:t>クラス制約の特殊化　　．．．など</a:t>
            </a:r>
          </a:p>
        </p:txBody>
      </p:sp>
      <p:sp>
        <p:nvSpPr>
          <p:cNvPr id="36869" name="日付プレースホルダ 6"/>
          <p:cNvSpPr>
            <a:spLocks noGrp="1"/>
          </p:cNvSpPr>
          <p:nvPr>
            <p:ph type="dt" sz="quarter" idx="10"/>
          </p:nvPr>
        </p:nvSpPr>
        <p:spPr>
          <a:noFill/>
        </p:spPr>
        <p:txBody>
          <a:bodyPr/>
          <a:lstStyle/>
          <a:p>
            <a:fld id="{B984585D-ED4F-4D2D-A213-C5C2D099D3B6}" type="datetime1">
              <a:rPr lang="ja-JP" altLang="en-US" smtClean="0"/>
              <a:t>2019/6/5</a:t>
            </a:fld>
            <a:endParaRPr lang="en-US" altLang="ja-JP"/>
          </a:p>
        </p:txBody>
      </p:sp>
      <p:sp>
        <p:nvSpPr>
          <p:cNvPr id="36871" name="スライド番号プレースホルダ 7"/>
          <p:cNvSpPr>
            <a:spLocks noGrp="1"/>
          </p:cNvSpPr>
          <p:nvPr>
            <p:ph type="sldNum" sz="quarter" idx="12"/>
          </p:nvPr>
        </p:nvSpPr>
        <p:spPr>
          <a:noFill/>
        </p:spPr>
        <p:txBody>
          <a:bodyPr/>
          <a:lstStyle/>
          <a:p>
            <a:fld id="{F01ACBC5-EB48-4350-97EA-94CEFAD626C3}" type="slidenum">
              <a:rPr lang="en-US" altLang="ja-JP" smtClean="0"/>
              <a:pPr/>
              <a:t>44</a:t>
            </a:fld>
            <a:endParaRPr lang="en-US" altLang="ja-JP"/>
          </a:p>
        </p:txBody>
      </p:sp>
      <p:sp>
        <p:nvSpPr>
          <p:cNvPr id="38918" name="Rectangle 6"/>
          <p:cNvSpPr>
            <a:spLocks noChangeArrowheads="1"/>
          </p:cNvSpPr>
          <p:nvPr/>
        </p:nvSpPr>
        <p:spPr bwMode="auto">
          <a:xfrm>
            <a:off x="285750" y="6072188"/>
            <a:ext cx="8710613" cy="461962"/>
          </a:xfrm>
          <a:prstGeom prst="rect">
            <a:avLst/>
          </a:prstGeom>
          <a:solidFill>
            <a:srgbClr val="FFFFCC"/>
          </a:solidFill>
          <a:ln w="9525">
            <a:solidFill>
              <a:schemeClr val="tx1"/>
            </a:solidFill>
            <a:miter lim="800000"/>
            <a:headEnd/>
            <a:tailEnd/>
          </a:ln>
        </p:spPr>
        <p:txBody>
          <a:bodyPr anchor="ctr">
            <a:spAutoFit/>
          </a:bodyPr>
          <a:lstStyle/>
          <a:p>
            <a:r>
              <a:rPr lang="ja-JP" altLang="en-US" sz="2400" dirty="0">
                <a:solidFill>
                  <a:srgbClr val="008000"/>
                </a:solidFill>
              </a:rPr>
              <a:t>操作練習：</a:t>
            </a:r>
            <a:r>
              <a:rPr lang="ja-JP" altLang="en-US" sz="2400" dirty="0"/>
              <a:t>スロットの継承・特殊化を利用し，より詳細な定義する．</a:t>
            </a:r>
          </a:p>
        </p:txBody>
      </p:sp>
    </p:spTree>
    <p:extLst>
      <p:ext uri="{BB962C8B-B14F-4D97-AF65-F5344CB8AC3E}">
        <p14:creationId xmlns:p14="http://schemas.microsoft.com/office/powerpoint/2010/main" val="333087445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blinds(horizontal)">
                                      <p:cBhvr>
                                        <p:cTn id="7" dur="500"/>
                                        <p:tgtEl>
                                          <p:spTgt spid="2970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700">
                                            <p:txEl>
                                              <p:pRg st="1" end="1"/>
                                            </p:txEl>
                                          </p:spTgt>
                                        </p:tgtEl>
                                        <p:attrNameLst>
                                          <p:attrName>style.visibility</p:attrName>
                                        </p:attrNameLst>
                                      </p:cBhvr>
                                      <p:to>
                                        <p:strVal val="visible"/>
                                      </p:to>
                                    </p:set>
                                    <p:animEffect transition="in" filter="blinds(horizontal)">
                                      <p:cBhvr>
                                        <p:cTn id="10" dur="500"/>
                                        <p:tgtEl>
                                          <p:spTgt spid="2970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9700">
                                            <p:txEl>
                                              <p:pRg st="3" end="3"/>
                                            </p:txEl>
                                          </p:spTgt>
                                        </p:tgtEl>
                                        <p:attrNameLst>
                                          <p:attrName>style.visibility</p:attrName>
                                        </p:attrNameLst>
                                      </p:cBhvr>
                                      <p:to>
                                        <p:strVal val="visible"/>
                                      </p:to>
                                    </p:set>
                                    <p:animEffect transition="in" filter="blinds(horizontal)">
                                      <p:cBhvr>
                                        <p:cTn id="15" dur="500"/>
                                        <p:tgtEl>
                                          <p:spTgt spid="29700">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9700">
                                            <p:txEl>
                                              <p:pRg st="4" end="4"/>
                                            </p:txEl>
                                          </p:spTgt>
                                        </p:tgtEl>
                                        <p:attrNameLst>
                                          <p:attrName>style.visibility</p:attrName>
                                        </p:attrNameLst>
                                      </p:cBhvr>
                                      <p:to>
                                        <p:strVal val="visible"/>
                                      </p:to>
                                    </p:set>
                                    <p:animEffect transition="in" filter="blinds(horizontal)">
                                      <p:cBhvr>
                                        <p:cTn id="18" dur="500"/>
                                        <p:tgtEl>
                                          <p:spTgt spid="29700">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9700">
                                            <p:txEl>
                                              <p:pRg st="5" end="5"/>
                                            </p:txEl>
                                          </p:spTgt>
                                        </p:tgtEl>
                                        <p:attrNameLst>
                                          <p:attrName>style.visibility</p:attrName>
                                        </p:attrNameLst>
                                      </p:cBhvr>
                                      <p:to>
                                        <p:strVal val="visible"/>
                                      </p:to>
                                    </p:set>
                                    <p:animEffect transition="in" filter="blinds(horizontal)">
                                      <p:cBhvr>
                                        <p:cTn id="21" dur="500"/>
                                        <p:tgtEl>
                                          <p:spTgt spid="29700">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9698"/>
                                        </p:tgtEl>
                                        <p:attrNameLst>
                                          <p:attrName>style.visibility</p:attrName>
                                        </p:attrNameLst>
                                      </p:cBhvr>
                                      <p:to>
                                        <p:strVal val="visible"/>
                                      </p:to>
                                    </p:set>
                                    <p:animEffect transition="in" filter="blinds(horizontal)">
                                      <p:cBhvr>
                                        <p:cTn id="24" dur="500"/>
                                        <p:tgtEl>
                                          <p:spTgt spid="2969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9700">
                                            <p:txEl>
                                              <p:pRg st="7" end="7"/>
                                            </p:txEl>
                                          </p:spTgt>
                                        </p:tgtEl>
                                        <p:attrNameLst>
                                          <p:attrName>style.visibility</p:attrName>
                                        </p:attrNameLst>
                                      </p:cBhvr>
                                      <p:to>
                                        <p:strVal val="visible"/>
                                      </p:to>
                                    </p:set>
                                    <p:animEffect transition="in" filter="blinds(horizontal)">
                                      <p:cBhvr>
                                        <p:cTn id="29" dur="500"/>
                                        <p:tgtEl>
                                          <p:spTgt spid="29700">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9700">
                                            <p:txEl>
                                              <p:pRg st="8" end="8"/>
                                            </p:txEl>
                                          </p:spTgt>
                                        </p:tgtEl>
                                        <p:attrNameLst>
                                          <p:attrName>style.visibility</p:attrName>
                                        </p:attrNameLst>
                                      </p:cBhvr>
                                      <p:to>
                                        <p:strVal val="visible"/>
                                      </p:to>
                                    </p:set>
                                    <p:animEffect transition="in" filter="blinds(horizontal)">
                                      <p:cBhvr>
                                        <p:cTn id="32" dur="500"/>
                                        <p:tgtEl>
                                          <p:spTgt spid="29700">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9700">
                                            <p:txEl>
                                              <p:pRg st="9" end="9"/>
                                            </p:txEl>
                                          </p:spTgt>
                                        </p:tgtEl>
                                        <p:attrNameLst>
                                          <p:attrName>style.visibility</p:attrName>
                                        </p:attrNameLst>
                                      </p:cBhvr>
                                      <p:to>
                                        <p:strVal val="visible"/>
                                      </p:to>
                                    </p:set>
                                    <p:animEffect transition="in" filter="blinds(horizontal)">
                                      <p:cBhvr>
                                        <p:cTn id="35" dur="500"/>
                                        <p:tgtEl>
                                          <p:spTgt spid="29700">
                                            <p:txEl>
                                              <p:pRg st="9" end="9"/>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9700">
                                            <p:txEl>
                                              <p:pRg st="10" end="10"/>
                                            </p:txEl>
                                          </p:spTgt>
                                        </p:tgtEl>
                                        <p:attrNameLst>
                                          <p:attrName>style.visibility</p:attrName>
                                        </p:attrNameLst>
                                      </p:cBhvr>
                                      <p:to>
                                        <p:strVal val="visible"/>
                                      </p:to>
                                    </p:set>
                                    <p:animEffect transition="in" filter="blinds(horizontal)">
                                      <p:cBhvr>
                                        <p:cTn id="38" dur="500"/>
                                        <p:tgtEl>
                                          <p:spTgt spid="29700">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38918"/>
                                        </p:tgtEl>
                                        <p:attrNameLst>
                                          <p:attrName>style.visibility</p:attrName>
                                        </p:attrNameLst>
                                      </p:cBhvr>
                                      <p:to>
                                        <p:strVal val="visible"/>
                                      </p:to>
                                    </p:set>
                                    <p:animEffect transition="in" filter="checkerboard(across)">
                                      <p:cBhvr>
                                        <p:cTn id="43" dur="500"/>
                                        <p:tgtEl>
                                          <p:spTgt spid="38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pPr>
              <a:defRPr/>
            </a:pPr>
            <a:fld id="{4753C2BC-A0A3-4BE6-8F70-E8E8BE1F06E5}"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45</a:t>
            </a:fld>
            <a:endParaRPr lang="en-US" altLang="ja-JP"/>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36712"/>
            <a:ext cx="8424936" cy="5710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4021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タイトル 1"/>
          <p:cNvSpPr>
            <a:spLocks noGrp="1"/>
          </p:cNvSpPr>
          <p:nvPr>
            <p:ph type="title"/>
          </p:nvPr>
        </p:nvSpPr>
        <p:spPr/>
        <p:txBody>
          <a:bodyPr/>
          <a:lstStyle/>
          <a:p>
            <a:r>
              <a:rPr lang="ja-JP" altLang="en-US" sz="2800" b="1" dirty="0">
                <a:solidFill>
                  <a:srgbClr val="0000CC"/>
                </a:solidFill>
              </a:rPr>
              <a:t>補足説明：</a:t>
            </a:r>
            <a:br>
              <a:rPr lang="en-US" altLang="ja-JP" sz="2800" b="1" dirty="0">
                <a:solidFill>
                  <a:srgbClr val="0000CC"/>
                </a:solidFill>
              </a:rPr>
            </a:br>
            <a:r>
              <a:rPr lang="ja-JP" altLang="en-US" dirty="0"/>
              <a:t>継承・特殊化の注意事項</a:t>
            </a:r>
          </a:p>
        </p:txBody>
      </p:sp>
      <p:sp>
        <p:nvSpPr>
          <p:cNvPr id="30723" name="コンテンツ プレースホルダ 2"/>
          <p:cNvSpPr>
            <a:spLocks noGrp="1"/>
          </p:cNvSpPr>
          <p:nvPr>
            <p:ph idx="1"/>
          </p:nvPr>
        </p:nvSpPr>
        <p:spPr>
          <a:xfrm>
            <a:off x="285750" y="1071563"/>
            <a:ext cx="8643938" cy="5429250"/>
          </a:xfrm>
        </p:spPr>
        <p:txBody>
          <a:bodyPr>
            <a:normAutofit fontScale="92500" lnSpcReduction="10000"/>
          </a:bodyPr>
          <a:lstStyle/>
          <a:p>
            <a:pPr>
              <a:defRPr/>
            </a:pPr>
            <a:r>
              <a:rPr lang="ja-JP" altLang="en-US" dirty="0"/>
              <a:t>特殊化操作が不要な場合</a:t>
            </a:r>
            <a:endParaRPr lang="en-US" altLang="ja-JP" dirty="0"/>
          </a:p>
          <a:p>
            <a:pPr lvl="1">
              <a:defRPr/>
            </a:pPr>
            <a:r>
              <a:rPr lang="ja-JP" altLang="en-US" dirty="0"/>
              <a:t>スロットが継承されているだけ（定義内容が特殊化されていない）場合は特殊化操作は不要．</a:t>
            </a:r>
            <a:endParaRPr lang="en-US" altLang="ja-JP" dirty="0"/>
          </a:p>
          <a:p>
            <a:pPr lvl="2">
              <a:defRPr/>
            </a:pPr>
            <a:r>
              <a:rPr lang="ja-JP" altLang="en-US" dirty="0"/>
              <a:t>継承したスロットは，定義ペインなどで確認できる．</a:t>
            </a:r>
            <a:endParaRPr lang="en-US" altLang="ja-JP" dirty="0"/>
          </a:p>
          <a:p>
            <a:pPr>
              <a:defRPr/>
            </a:pPr>
            <a:r>
              <a:rPr lang="ja-JP" altLang="en-US" dirty="0"/>
              <a:t>継承・特殊化の制限事項</a:t>
            </a:r>
            <a:endParaRPr lang="en-US" altLang="ja-JP" dirty="0"/>
          </a:p>
          <a:p>
            <a:pPr lvl="1">
              <a:defRPr/>
            </a:pPr>
            <a:r>
              <a:rPr lang="ja-JP" altLang="en-US" dirty="0"/>
              <a:t>上位概念の定義に矛盾するような特殊化は行えない．</a:t>
            </a:r>
            <a:endParaRPr lang="en-US" altLang="ja-JP" dirty="0"/>
          </a:p>
          <a:p>
            <a:pPr lvl="2">
              <a:defRPr/>
            </a:pPr>
            <a:r>
              <a:rPr lang="ja-JP" altLang="en-US" dirty="0">
                <a:solidFill>
                  <a:srgbClr val="FF0000"/>
                </a:solidFill>
              </a:rPr>
              <a:t>個数制約</a:t>
            </a:r>
            <a:r>
              <a:rPr lang="ja-JP" altLang="en-US" dirty="0"/>
              <a:t>：上位概念で定義された</a:t>
            </a:r>
            <a:r>
              <a:rPr lang="ja-JP" altLang="en-US" u="sng" dirty="0">
                <a:solidFill>
                  <a:srgbClr val="008000"/>
                </a:solidFill>
              </a:rPr>
              <a:t>数の範囲内でのみ</a:t>
            </a:r>
            <a:r>
              <a:rPr lang="ja-JP" altLang="en-US" dirty="0"/>
              <a:t>可能．</a:t>
            </a:r>
            <a:endParaRPr lang="en-US" altLang="ja-JP" dirty="0"/>
          </a:p>
          <a:p>
            <a:pPr lvl="2">
              <a:defRPr/>
            </a:pPr>
            <a:r>
              <a:rPr lang="ja-JP" altLang="en-US" dirty="0">
                <a:solidFill>
                  <a:srgbClr val="FF0000"/>
                </a:solidFill>
              </a:rPr>
              <a:t>クラス制約</a:t>
            </a:r>
            <a:r>
              <a:rPr lang="ja-JP" altLang="en-US" dirty="0"/>
              <a:t>：上位概念のクラス制約で指定した概念の</a:t>
            </a:r>
            <a:r>
              <a:rPr lang="ja-JP" altLang="en-US" u="sng" dirty="0">
                <a:solidFill>
                  <a:srgbClr val="008000"/>
                </a:solidFill>
              </a:rPr>
              <a:t>下位概念のみ</a:t>
            </a:r>
            <a:r>
              <a:rPr lang="ja-JP" altLang="en-US" dirty="0"/>
              <a:t>可能</a:t>
            </a:r>
            <a:endParaRPr lang="en-US" altLang="ja-JP" dirty="0"/>
          </a:p>
          <a:p>
            <a:pPr lvl="3">
              <a:defRPr/>
            </a:pPr>
            <a:r>
              <a:rPr lang="en-US" altLang="ja-JP" dirty="0">
                <a:solidFill>
                  <a:srgbClr val="FF0000"/>
                </a:solidFill>
              </a:rPr>
              <a:t>[</a:t>
            </a:r>
            <a:r>
              <a:rPr lang="ja-JP" altLang="en-US" b="1" dirty="0">
                <a:solidFill>
                  <a:srgbClr val="FF0000"/>
                </a:solidFill>
              </a:rPr>
              <a:t>クラス制約の選択</a:t>
            </a:r>
            <a:r>
              <a:rPr lang="en-US" altLang="ja-JP" dirty="0">
                <a:solidFill>
                  <a:srgbClr val="FF0000"/>
                </a:solidFill>
              </a:rPr>
              <a:t>] </a:t>
            </a:r>
            <a:r>
              <a:rPr lang="ja-JP" altLang="en-US" dirty="0"/>
              <a:t>コマンドを使うと，</a:t>
            </a:r>
            <a:r>
              <a:rPr lang="ja-JP" altLang="en-US" b="1" dirty="0">
                <a:solidFill>
                  <a:srgbClr val="008000"/>
                </a:solidFill>
              </a:rPr>
              <a:t>特殊化できる概念のみ表示</a:t>
            </a:r>
            <a:r>
              <a:rPr lang="ja-JP" altLang="en-US" dirty="0"/>
              <a:t>される．</a:t>
            </a:r>
            <a:endParaRPr lang="en-US" altLang="ja-JP" dirty="0"/>
          </a:p>
          <a:p>
            <a:pPr lvl="2">
              <a:defRPr/>
            </a:pPr>
            <a:r>
              <a:rPr lang="ja-JP" altLang="en-US" dirty="0"/>
              <a:t>現状の法造では，制限事項の一部についてのみ，警告や操作の制限を実装している．</a:t>
            </a:r>
            <a:endParaRPr lang="en-US" altLang="ja-JP" dirty="0"/>
          </a:p>
          <a:p>
            <a:pPr lvl="2">
              <a:defRPr/>
            </a:pPr>
            <a:r>
              <a:rPr lang="ja-JP" altLang="en-US" dirty="0"/>
              <a:t>制限の違反がないかは</a:t>
            </a:r>
            <a:r>
              <a:rPr lang="ja-JP" altLang="en-US" dirty="0">
                <a:solidFill>
                  <a:srgbClr val="0000CC"/>
                </a:solidFill>
              </a:rPr>
              <a:t>「整合性チェック」</a:t>
            </a:r>
            <a:r>
              <a:rPr lang="ja-JP" altLang="en-US" dirty="0"/>
              <a:t>機能で確認可能．</a:t>
            </a:r>
          </a:p>
        </p:txBody>
      </p:sp>
      <p:sp>
        <p:nvSpPr>
          <p:cNvPr id="37892" name="日付プレースホルダ 3"/>
          <p:cNvSpPr>
            <a:spLocks noGrp="1"/>
          </p:cNvSpPr>
          <p:nvPr>
            <p:ph type="dt" sz="quarter" idx="10"/>
          </p:nvPr>
        </p:nvSpPr>
        <p:spPr>
          <a:noFill/>
        </p:spPr>
        <p:txBody>
          <a:bodyPr/>
          <a:lstStyle/>
          <a:p>
            <a:fld id="{7AEC6A87-5537-46A7-8B9A-FE442ACDE54A}" type="datetime1">
              <a:rPr lang="ja-JP" altLang="en-US" smtClean="0"/>
              <a:t>2019/6/5</a:t>
            </a:fld>
            <a:endParaRPr lang="en-US" altLang="ja-JP"/>
          </a:p>
        </p:txBody>
      </p:sp>
      <p:sp>
        <p:nvSpPr>
          <p:cNvPr id="37894" name="スライド番号プレースホルダ 5"/>
          <p:cNvSpPr>
            <a:spLocks noGrp="1"/>
          </p:cNvSpPr>
          <p:nvPr>
            <p:ph type="sldNum" sz="quarter" idx="12"/>
          </p:nvPr>
        </p:nvSpPr>
        <p:spPr>
          <a:noFill/>
        </p:spPr>
        <p:txBody>
          <a:bodyPr/>
          <a:lstStyle/>
          <a:p>
            <a:fld id="{087CC4D0-2E14-45DC-A35F-FD2A0CC6119D}" type="slidenum">
              <a:rPr lang="en-US" altLang="ja-JP" smtClean="0"/>
              <a:pPr/>
              <a:t>46</a:t>
            </a:fld>
            <a:endParaRPr lang="en-US" altLang="ja-JP"/>
          </a:p>
        </p:txBody>
      </p:sp>
    </p:spTree>
    <p:extLst>
      <p:ext uri="{BB962C8B-B14F-4D97-AF65-F5344CB8AC3E}">
        <p14:creationId xmlns:p14="http://schemas.microsoft.com/office/powerpoint/2010/main" val="31639429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0" dur="500"/>
                                        <p:tgtEl>
                                          <p:spTgt spid="3072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3" dur="500"/>
                                        <p:tgtEl>
                                          <p:spTgt spid="307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8" dur="500"/>
                                        <p:tgtEl>
                                          <p:spTgt spid="30723">
                                            <p:txEl>
                                              <p:pRg st="3" end="3"/>
                                            </p:txEl>
                                          </p:spTgt>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2" dur="500"/>
                                        <p:tgtEl>
                                          <p:spTgt spid="307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7" dur="500"/>
                                        <p:tgtEl>
                                          <p:spTgt spid="307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blinds(horizontal)">
                                      <p:cBhvr>
                                        <p:cTn id="32" dur="500"/>
                                        <p:tgtEl>
                                          <p:spTgt spid="30723">
                                            <p:txEl>
                                              <p:pRg st="6" end="6"/>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animEffect transition="in" filter="blinds(horizontal)">
                                      <p:cBhvr>
                                        <p:cTn id="35" dur="500"/>
                                        <p:tgtEl>
                                          <p:spTgt spid="3072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0723">
                                            <p:txEl>
                                              <p:pRg st="8" end="8"/>
                                            </p:txEl>
                                          </p:spTgt>
                                        </p:tgtEl>
                                        <p:attrNameLst>
                                          <p:attrName>style.visibility</p:attrName>
                                        </p:attrNameLst>
                                      </p:cBhvr>
                                      <p:to>
                                        <p:strVal val="visible"/>
                                      </p:to>
                                    </p:set>
                                    <p:animEffect transition="in" filter="blinds(horizontal)">
                                      <p:cBhvr>
                                        <p:cTn id="40" dur="500"/>
                                        <p:tgtEl>
                                          <p:spTgt spid="3072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0723">
                                            <p:txEl>
                                              <p:pRg st="9" end="9"/>
                                            </p:txEl>
                                          </p:spTgt>
                                        </p:tgtEl>
                                        <p:attrNameLst>
                                          <p:attrName>style.visibility</p:attrName>
                                        </p:attrNameLst>
                                      </p:cBhvr>
                                      <p:to>
                                        <p:strVal val="visible"/>
                                      </p:to>
                                    </p:set>
                                    <p:animEffect transition="in" filter="blinds(horizontal)">
                                      <p:cBhvr>
                                        <p:cTn id="45" dur="500"/>
                                        <p:tgtEl>
                                          <p:spTgt spid="30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1"/>
          <p:cNvSpPr>
            <a:spLocks noGrp="1"/>
          </p:cNvSpPr>
          <p:nvPr>
            <p:ph type="title"/>
          </p:nvPr>
        </p:nvSpPr>
        <p:spPr/>
        <p:txBody>
          <a:bodyPr/>
          <a:lstStyle/>
          <a:p>
            <a:r>
              <a:rPr lang="ja-JP" altLang="en-US"/>
              <a:t>以前のレポートより</a:t>
            </a:r>
          </a:p>
        </p:txBody>
      </p:sp>
      <p:sp>
        <p:nvSpPr>
          <p:cNvPr id="31747" name="日付プレースホルダ 3"/>
          <p:cNvSpPr>
            <a:spLocks noGrp="1"/>
          </p:cNvSpPr>
          <p:nvPr>
            <p:ph type="dt" sz="quarter" idx="10"/>
          </p:nvPr>
        </p:nvSpPr>
        <p:spPr>
          <a:noFill/>
        </p:spPr>
        <p:txBody>
          <a:bodyPr/>
          <a:lstStyle/>
          <a:p>
            <a:fld id="{6D28FD4E-8D79-4116-8B12-CB697EBB2717}" type="datetime1">
              <a:rPr lang="ja-JP" altLang="en-US" smtClean="0"/>
              <a:t>2019/6/5</a:t>
            </a:fld>
            <a:endParaRPr lang="en-US" altLang="ja-JP"/>
          </a:p>
        </p:txBody>
      </p:sp>
      <p:sp>
        <p:nvSpPr>
          <p:cNvPr id="31749" name="スライド番号プレースホルダ 5"/>
          <p:cNvSpPr>
            <a:spLocks noGrp="1"/>
          </p:cNvSpPr>
          <p:nvPr>
            <p:ph type="sldNum" sz="quarter" idx="12"/>
          </p:nvPr>
        </p:nvSpPr>
        <p:spPr>
          <a:noFill/>
        </p:spPr>
        <p:txBody>
          <a:bodyPr/>
          <a:lstStyle/>
          <a:p>
            <a:fld id="{67D04C42-643E-438C-A308-80BE5D838337}" type="slidenum">
              <a:rPr lang="en-US" altLang="ja-JP" smtClean="0"/>
              <a:pPr/>
              <a:t>47</a:t>
            </a:fld>
            <a:endParaRPr lang="en-US" altLang="ja-JP"/>
          </a:p>
        </p:txBody>
      </p:sp>
      <p:pic>
        <p:nvPicPr>
          <p:cNvPr id="31750" name="Picture 2"/>
          <p:cNvPicPr>
            <a:picLocks noGrp="1" noChangeAspect="1" noChangeArrowheads="1"/>
          </p:cNvPicPr>
          <p:nvPr>
            <p:ph idx="1"/>
          </p:nvPr>
        </p:nvPicPr>
        <p:blipFill>
          <a:blip r:embed="rId3"/>
          <a:srcRect l="32690" t="21193" r="31146" b="46527"/>
          <a:stretch>
            <a:fillRect/>
          </a:stretch>
        </p:blipFill>
        <p:spPr>
          <a:xfrm>
            <a:off x="1143000" y="1143000"/>
            <a:ext cx="7500938" cy="4500563"/>
          </a:xfrm>
        </p:spPr>
      </p:pic>
      <p:sp>
        <p:nvSpPr>
          <p:cNvPr id="31751" name="AutoShape 16"/>
          <p:cNvSpPr>
            <a:spLocks noChangeArrowheads="1"/>
          </p:cNvSpPr>
          <p:nvPr/>
        </p:nvSpPr>
        <p:spPr bwMode="auto">
          <a:xfrm>
            <a:off x="142875" y="2357438"/>
            <a:ext cx="2071688" cy="928687"/>
          </a:xfrm>
          <a:prstGeom prst="wedgeRoundRectCallout">
            <a:avLst>
              <a:gd name="adj1" fmla="val 20088"/>
              <a:gd name="adj2" fmla="val 80796"/>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66FF"/>
                </a:solidFill>
              </a:rPr>
              <a:t>かき揚げ</a:t>
            </a:r>
            <a:r>
              <a:rPr lang="ja-JP" altLang="en-US" sz="2800"/>
              <a:t>の</a:t>
            </a:r>
            <a:r>
              <a:rPr lang="ja-JP" altLang="en-US" sz="2800">
                <a:solidFill>
                  <a:srgbClr val="FF0000"/>
                </a:solidFill>
              </a:rPr>
              <a:t>具</a:t>
            </a:r>
            <a:r>
              <a:rPr lang="ja-JP" altLang="en-US" sz="2800"/>
              <a:t>は？</a:t>
            </a:r>
          </a:p>
        </p:txBody>
      </p:sp>
      <p:sp>
        <p:nvSpPr>
          <p:cNvPr id="11" name="AutoShape 16"/>
          <p:cNvSpPr>
            <a:spLocks noChangeArrowheads="1"/>
          </p:cNvSpPr>
          <p:nvPr/>
        </p:nvSpPr>
        <p:spPr bwMode="auto">
          <a:xfrm>
            <a:off x="142875" y="4000500"/>
            <a:ext cx="2857500" cy="1285875"/>
          </a:xfrm>
          <a:prstGeom prst="wedgeRoundRectCallout">
            <a:avLst>
              <a:gd name="adj1" fmla="val -27884"/>
              <a:gd name="adj2" fmla="val -106829"/>
              <a:gd name="adj3" fmla="val 16667"/>
            </a:avLst>
          </a:prstGeom>
          <a:solidFill>
            <a:srgbClr val="FFFFCC"/>
          </a:solidFill>
          <a:ln w="9525" algn="ctr">
            <a:solidFill>
              <a:schemeClr val="tx1"/>
            </a:solidFill>
            <a:miter lim="800000"/>
            <a:headEnd/>
            <a:tailEnd/>
          </a:ln>
        </p:spPr>
        <p:txBody>
          <a:bodyPr anchor="ctr"/>
          <a:lstStyle/>
          <a:p>
            <a:r>
              <a:rPr lang="ja-JP" altLang="en-US" sz="2800"/>
              <a:t>エビ，サツマイモ，タマネギ・・・</a:t>
            </a:r>
            <a:endParaRPr lang="en-US" altLang="ja-JP" sz="2800"/>
          </a:p>
          <a:p>
            <a:r>
              <a:rPr lang="ja-JP" altLang="en-US" sz="2800">
                <a:solidFill>
                  <a:srgbClr val="FF0000"/>
                </a:solidFill>
              </a:rPr>
              <a:t>複数ある</a:t>
            </a:r>
          </a:p>
        </p:txBody>
      </p:sp>
      <p:sp>
        <p:nvSpPr>
          <p:cNvPr id="13" name="AutoShape 16"/>
          <p:cNvSpPr>
            <a:spLocks noChangeArrowheads="1"/>
          </p:cNvSpPr>
          <p:nvPr/>
        </p:nvSpPr>
        <p:spPr bwMode="auto">
          <a:xfrm>
            <a:off x="3143250" y="2500313"/>
            <a:ext cx="5143500" cy="3786187"/>
          </a:xfrm>
          <a:prstGeom prst="wedgeRoundRectCallout">
            <a:avLst>
              <a:gd name="adj1" fmla="val -56523"/>
              <a:gd name="adj2" fmla="val -5495"/>
              <a:gd name="adj3" fmla="val 16667"/>
            </a:avLst>
          </a:prstGeom>
          <a:solidFill>
            <a:srgbClr val="FFFFCC"/>
          </a:solidFill>
          <a:ln w="9525" algn="ctr">
            <a:solidFill>
              <a:schemeClr val="tx1"/>
            </a:solidFill>
            <a:miter lim="800000"/>
            <a:headEnd/>
            <a:tailEnd/>
          </a:ln>
        </p:spPr>
        <p:txBody>
          <a:bodyPr/>
          <a:lstStyle/>
          <a:p>
            <a:r>
              <a:rPr lang="ja-JP" altLang="en-US" sz="2800">
                <a:solidFill>
                  <a:srgbClr val="FF0000"/>
                </a:solidFill>
              </a:rPr>
              <a:t>個数制約</a:t>
            </a:r>
            <a:r>
              <a:rPr lang="ja-JP" altLang="en-US" sz="2800"/>
              <a:t>エビを複数（１以上）にする</a:t>
            </a:r>
            <a:endParaRPr lang="en-US" altLang="ja-JP" sz="2800"/>
          </a:p>
          <a:p>
            <a:endParaRPr lang="ja-JP" altLang="en-US" sz="2800">
              <a:solidFill>
                <a:srgbClr val="FF0000"/>
              </a:solidFill>
            </a:endParaRPr>
          </a:p>
        </p:txBody>
      </p:sp>
      <p:pic>
        <p:nvPicPr>
          <p:cNvPr id="12" name="Picture 2"/>
          <p:cNvPicPr>
            <a:picLocks noChangeAspect="1" noChangeArrowheads="1"/>
          </p:cNvPicPr>
          <p:nvPr/>
        </p:nvPicPr>
        <p:blipFill>
          <a:blip r:embed="rId4"/>
          <a:srcRect l="23865" t="16405" r="65909" b="73500"/>
          <a:stretch>
            <a:fillRect/>
          </a:stretch>
        </p:blipFill>
        <p:spPr bwMode="auto">
          <a:xfrm>
            <a:off x="4643438" y="3214688"/>
            <a:ext cx="3143250" cy="2794000"/>
          </a:xfrm>
          <a:prstGeom prst="rect">
            <a:avLst/>
          </a:prstGeom>
          <a:noFill/>
          <a:ln w="28575" algn="ctr">
            <a:noFill/>
            <a:miter lim="800000"/>
            <a:headEnd/>
            <a:tailEnd/>
          </a:ln>
        </p:spPr>
      </p:pic>
      <p:sp>
        <p:nvSpPr>
          <p:cNvPr id="14" name="円/楕円 13"/>
          <p:cNvSpPr/>
          <p:nvPr/>
        </p:nvSpPr>
        <p:spPr>
          <a:xfrm>
            <a:off x="4929188" y="5143500"/>
            <a:ext cx="1071562" cy="64293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12563578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heckerboard(across)">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タイトル 1"/>
          <p:cNvSpPr>
            <a:spLocks noGrp="1"/>
          </p:cNvSpPr>
          <p:nvPr>
            <p:ph type="title"/>
          </p:nvPr>
        </p:nvSpPr>
        <p:spPr/>
        <p:txBody>
          <a:bodyPr/>
          <a:lstStyle/>
          <a:p>
            <a:r>
              <a:rPr lang="ja-JP" altLang="en-US" sz="2800" b="1" dirty="0">
                <a:solidFill>
                  <a:srgbClr val="0000CC"/>
                </a:solidFill>
              </a:rPr>
              <a:t>補足説明：</a:t>
            </a:r>
            <a:br>
              <a:rPr lang="en-US" altLang="ja-JP" sz="2800" b="1" dirty="0">
                <a:solidFill>
                  <a:srgbClr val="0000CC"/>
                </a:solidFill>
              </a:rPr>
            </a:br>
            <a:r>
              <a:rPr lang="ja-JP" altLang="en-US" dirty="0"/>
              <a:t>その他の継承操作</a:t>
            </a:r>
          </a:p>
        </p:txBody>
      </p:sp>
      <p:sp>
        <p:nvSpPr>
          <p:cNvPr id="30723" name="コンテンツ プレースホルダ 2"/>
          <p:cNvSpPr>
            <a:spLocks noGrp="1"/>
          </p:cNvSpPr>
          <p:nvPr>
            <p:ph idx="1"/>
          </p:nvPr>
        </p:nvSpPr>
        <p:spPr>
          <a:xfrm>
            <a:off x="214313" y="1000125"/>
            <a:ext cx="8715375" cy="5786438"/>
          </a:xfrm>
        </p:spPr>
        <p:txBody>
          <a:bodyPr>
            <a:normAutofit fontScale="92500" lnSpcReduction="10000"/>
          </a:bodyPr>
          <a:lstStyle/>
          <a:p>
            <a:pPr>
              <a:defRPr/>
            </a:pPr>
            <a:r>
              <a:rPr lang="ja-JP" altLang="en-US" sz="2800" b="0" dirty="0"/>
              <a:t>継承・特殊化情報の修正</a:t>
            </a:r>
            <a:endParaRPr lang="en-US" altLang="ja-JP" sz="2800" b="0" dirty="0"/>
          </a:p>
          <a:p>
            <a:pPr lvl="1">
              <a:defRPr/>
            </a:pPr>
            <a:r>
              <a:rPr lang="ja-JP" altLang="en-US" dirty="0"/>
              <a:t>既に定義済みのスロットを後から継承したことに修正したい場合</a:t>
            </a:r>
            <a:endParaRPr lang="en-US" altLang="ja-JP" dirty="0"/>
          </a:p>
          <a:p>
            <a:pPr lvl="2">
              <a:defRPr/>
            </a:pPr>
            <a:r>
              <a:rPr lang="ja-JP" altLang="en-US" b="1" u="sng" dirty="0"/>
              <a:t>警告ダイアログの利用：</a:t>
            </a:r>
            <a:endParaRPr lang="en-US" altLang="ja-JP" b="1" u="sng" dirty="0"/>
          </a:p>
          <a:p>
            <a:pPr lvl="3">
              <a:defRPr/>
            </a:pPr>
            <a:r>
              <a:rPr lang="ja-JP" altLang="en-US" sz="2100" dirty="0"/>
              <a:t>上位概念と同じロール概念を持つスロットを下位概念で定義すると　</a:t>
            </a:r>
            <a:r>
              <a:rPr lang="ja-JP" altLang="en-US" sz="2100" b="1" dirty="0">
                <a:solidFill>
                  <a:srgbClr val="FF0000"/>
                </a:solidFill>
              </a:rPr>
              <a:t>「特殊化したスロットとして定義する」</a:t>
            </a:r>
            <a:r>
              <a:rPr lang="ja-JP" altLang="en-US" sz="2100" dirty="0"/>
              <a:t>ことを確認するダイアログが表示される．</a:t>
            </a:r>
            <a:endParaRPr lang="en-US" altLang="ja-JP" sz="2100" dirty="0"/>
          </a:p>
          <a:p>
            <a:pPr lvl="2">
              <a:defRPr/>
            </a:pPr>
            <a:r>
              <a:rPr lang="ja-JP" altLang="en-US" b="1" u="sng" dirty="0"/>
              <a:t>「上位スロットの選択」コマンドの利用：</a:t>
            </a:r>
            <a:endParaRPr lang="en-US" altLang="ja-JP" b="1" u="sng" dirty="0"/>
          </a:p>
          <a:p>
            <a:pPr lvl="3">
              <a:defRPr/>
            </a:pPr>
            <a:r>
              <a:rPr lang="ja-JP" altLang="en-US" dirty="0"/>
              <a:t>スロットを選択して右クリックで</a:t>
            </a:r>
            <a:r>
              <a:rPr lang="ja-JP" altLang="en-US" dirty="0">
                <a:solidFill>
                  <a:srgbClr val="FF0000"/>
                </a:solidFill>
              </a:rPr>
              <a:t>「上位スロットの選択」</a:t>
            </a:r>
            <a:r>
              <a:rPr lang="ja-JP" altLang="en-US" dirty="0"/>
              <a:t>を実行</a:t>
            </a:r>
            <a:endParaRPr lang="en-US" altLang="ja-JP" dirty="0"/>
          </a:p>
          <a:p>
            <a:pPr lvl="3">
              <a:defRPr/>
            </a:pPr>
            <a:r>
              <a:rPr lang="ja-JP" altLang="en-US" dirty="0"/>
              <a:t>表示されるダイアログから上位とするスロットを選択する</a:t>
            </a:r>
            <a:endParaRPr lang="en-US" altLang="ja-JP" dirty="0"/>
          </a:p>
          <a:p>
            <a:pPr lvl="2">
              <a:defRPr/>
            </a:pPr>
            <a:r>
              <a:rPr lang="ja-JP" altLang="en-US" b="1" u="sng" dirty="0"/>
              <a:t>「リンクの追加」コマンドの利用 ：</a:t>
            </a:r>
            <a:endParaRPr lang="en-US" altLang="ja-JP" b="1" u="sng" dirty="0"/>
          </a:p>
          <a:p>
            <a:pPr lvl="3">
              <a:defRPr/>
            </a:pPr>
            <a:r>
              <a:rPr lang="en-US" altLang="ja-JP" sz="2100" dirty="0"/>
              <a:t>Shift</a:t>
            </a:r>
            <a:r>
              <a:rPr lang="ja-JP" altLang="en-US" sz="2100" dirty="0"/>
              <a:t>キーを押しながら上位概念のスロット，下位概念のスロットの順に２つ選択し，</a:t>
            </a:r>
            <a:r>
              <a:rPr lang="ja-JP" altLang="en-US" sz="2100" b="1" dirty="0">
                <a:solidFill>
                  <a:srgbClr val="FF0000"/>
                </a:solidFill>
              </a:rPr>
              <a:t>「</a:t>
            </a:r>
            <a:r>
              <a:rPr lang="en-US" altLang="ja-JP" sz="2100" b="1" dirty="0">
                <a:solidFill>
                  <a:srgbClr val="FF0000"/>
                </a:solidFill>
              </a:rPr>
              <a:t>is-a</a:t>
            </a:r>
            <a:r>
              <a:rPr lang="ja-JP" altLang="en-US" sz="2100" b="1" dirty="0">
                <a:solidFill>
                  <a:srgbClr val="FF0000"/>
                </a:solidFill>
              </a:rPr>
              <a:t>リンクの追加」操作</a:t>
            </a:r>
            <a:r>
              <a:rPr lang="ja-JP" altLang="en-US" sz="2100" dirty="0"/>
              <a:t>を実行する．</a:t>
            </a:r>
            <a:endParaRPr lang="en-US" altLang="ja-JP" sz="2100" dirty="0"/>
          </a:p>
          <a:p>
            <a:pPr lvl="1">
              <a:defRPr/>
            </a:pPr>
            <a:r>
              <a:rPr lang="ja-JP" altLang="en-US" sz="2600" dirty="0"/>
              <a:t>特殊化済みのスロット（赤で表示）を，特殊化していない　　　スロットに変更する場合</a:t>
            </a:r>
            <a:endParaRPr lang="en-US" altLang="ja-JP" sz="2600" dirty="0"/>
          </a:p>
          <a:p>
            <a:pPr lvl="2">
              <a:defRPr/>
            </a:pPr>
            <a:r>
              <a:rPr lang="ja-JP" altLang="en-US" dirty="0"/>
              <a:t>スロットを選択して右クリックメニュー</a:t>
            </a:r>
            <a:r>
              <a:rPr lang="ja-JP" altLang="en-US" dirty="0">
                <a:solidFill>
                  <a:srgbClr val="FF0000"/>
                </a:solidFill>
              </a:rPr>
              <a:t>「継承情報の削除」</a:t>
            </a:r>
            <a:r>
              <a:rPr lang="ja-JP" altLang="en-US" dirty="0"/>
              <a:t>を実行</a:t>
            </a:r>
            <a:endParaRPr lang="en-US" altLang="ja-JP" dirty="0"/>
          </a:p>
          <a:p>
            <a:pPr>
              <a:defRPr/>
            </a:pPr>
            <a:endParaRPr lang="ja-JP" altLang="en-US" dirty="0"/>
          </a:p>
        </p:txBody>
      </p:sp>
      <p:sp>
        <p:nvSpPr>
          <p:cNvPr id="39940" name="日付プレースホルダ 3"/>
          <p:cNvSpPr>
            <a:spLocks noGrp="1"/>
          </p:cNvSpPr>
          <p:nvPr>
            <p:ph type="dt" sz="quarter" idx="10"/>
          </p:nvPr>
        </p:nvSpPr>
        <p:spPr>
          <a:noFill/>
        </p:spPr>
        <p:txBody>
          <a:bodyPr/>
          <a:lstStyle/>
          <a:p>
            <a:fld id="{928F52CA-0FD7-412F-9602-0D7C7EDFED2E}" type="datetime1">
              <a:rPr lang="ja-JP" altLang="en-US" smtClean="0"/>
              <a:t>2019/6/5</a:t>
            </a:fld>
            <a:endParaRPr lang="en-US" altLang="ja-JP"/>
          </a:p>
        </p:txBody>
      </p:sp>
      <p:sp>
        <p:nvSpPr>
          <p:cNvPr id="39942" name="スライド番号プレースホルダ 5"/>
          <p:cNvSpPr>
            <a:spLocks noGrp="1"/>
          </p:cNvSpPr>
          <p:nvPr>
            <p:ph type="sldNum" sz="quarter" idx="12"/>
          </p:nvPr>
        </p:nvSpPr>
        <p:spPr>
          <a:noFill/>
        </p:spPr>
        <p:txBody>
          <a:bodyPr/>
          <a:lstStyle/>
          <a:p>
            <a:fld id="{F136FF95-B8F9-4C8D-A9FF-24F8FACC25AB}" type="slidenum">
              <a:rPr lang="en-US" altLang="ja-JP" smtClean="0"/>
              <a:pPr/>
              <a:t>48</a:t>
            </a:fld>
            <a:endParaRPr lang="en-US" altLang="ja-JP"/>
          </a:p>
        </p:txBody>
      </p:sp>
      <p:sp>
        <p:nvSpPr>
          <p:cNvPr id="2" name="テキスト ボックス 1"/>
          <p:cNvSpPr txBox="1"/>
          <p:nvPr/>
        </p:nvSpPr>
        <p:spPr>
          <a:xfrm>
            <a:off x="6012160" y="3356992"/>
            <a:ext cx="1678665" cy="400110"/>
          </a:xfrm>
          <a:prstGeom prst="rect">
            <a:avLst/>
          </a:prstGeom>
          <a:solidFill>
            <a:srgbClr val="FF0000"/>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ja-JP" altLang="en-US" sz="2000" dirty="0"/>
              <a:t>推奨する方法</a:t>
            </a:r>
          </a:p>
        </p:txBody>
      </p:sp>
    </p:spTree>
    <p:extLst>
      <p:ext uri="{BB962C8B-B14F-4D97-AF65-F5344CB8AC3E}">
        <p14:creationId xmlns:p14="http://schemas.microsoft.com/office/powerpoint/2010/main" val="33414704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0" dur="500"/>
                                        <p:tgtEl>
                                          <p:spTgt spid="307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5" dur="500"/>
                                        <p:tgtEl>
                                          <p:spTgt spid="3072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8" dur="500"/>
                                        <p:tgtEl>
                                          <p:spTgt spid="3072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3" dur="500"/>
                                        <p:tgtEl>
                                          <p:spTgt spid="3072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6" dur="500"/>
                                        <p:tgtEl>
                                          <p:spTgt spid="3072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0723">
                                            <p:txEl>
                                              <p:pRg st="6" end="6"/>
                                            </p:txEl>
                                          </p:spTgt>
                                        </p:tgtEl>
                                        <p:attrNameLst>
                                          <p:attrName>style.visibility</p:attrName>
                                        </p:attrNameLst>
                                      </p:cBhvr>
                                      <p:to>
                                        <p:strVal val="visible"/>
                                      </p:to>
                                    </p:set>
                                    <p:animEffect transition="in" filter="blinds(horizontal)">
                                      <p:cBhvr>
                                        <p:cTn id="29" dur="500"/>
                                        <p:tgtEl>
                                          <p:spTgt spid="3072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0723">
                                            <p:txEl>
                                              <p:pRg st="7" end="7"/>
                                            </p:txEl>
                                          </p:spTgt>
                                        </p:tgtEl>
                                        <p:attrNameLst>
                                          <p:attrName>style.visibility</p:attrName>
                                        </p:attrNameLst>
                                      </p:cBhvr>
                                      <p:to>
                                        <p:strVal val="visible"/>
                                      </p:to>
                                    </p:set>
                                    <p:animEffect transition="in" filter="blinds(horizontal)">
                                      <p:cBhvr>
                                        <p:cTn id="34" dur="500"/>
                                        <p:tgtEl>
                                          <p:spTgt spid="3072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0723">
                                            <p:txEl>
                                              <p:pRg st="8" end="8"/>
                                            </p:txEl>
                                          </p:spTgt>
                                        </p:tgtEl>
                                        <p:attrNameLst>
                                          <p:attrName>style.visibility</p:attrName>
                                        </p:attrNameLst>
                                      </p:cBhvr>
                                      <p:to>
                                        <p:strVal val="visible"/>
                                      </p:to>
                                    </p:set>
                                    <p:animEffect transition="in" filter="blinds(horizontal)">
                                      <p:cBhvr>
                                        <p:cTn id="37" dur="500"/>
                                        <p:tgtEl>
                                          <p:spTgt spid="3072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723">
                                            <p:txEl>
                                              <p:pRg st="9" end="9"/>
                                            </p:txEl>
                                          </p:spTgt>
                                        </p:tgtEl>
                                        <p:attrNameLst>
                                          <p:attrName>style.visibility</p:attrName>
                                        </p:attrNameLst>
                                      </p:cBhvr>
                                      <p:to>
                                        <p:strVal val="visible"/>
                                      </p:to>
                                    </p:set>
                                    <p:animEffect transition="in" filter="blinds(horizontal)">
                                      <p:cBhvr>
                                        <p:cTn id="42" dur="500"/>
                                        <p:tgtEl>
                                          <p:spTgt spid="30723">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0723">
                                            <p:txEl>
                                              <p:pRg st="10" end="10"/>
                                            </p:txEl>
                                          </p:spTgt>
                                        </p:tgtEl>
                                        <p:attrNameLst>
                                          <p:attrName>style.visibility</p:attrName>
                                        </p:attrNameLst>
                                      </p:cBhvr>
                                      <p:to>
                                        <p:strVal val="visible"/>
                                      </p:to>
                                    </p:set>
                                    <p:animEffect transition="in" filter="blinds(horizontal)">
                                      <p:cBhvr>
                                        <p:cTn id="45" dur="500"/>
                                        <p:tgtEl>
                                          <p:spTgt spid="307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サンプル：</a:t>
            </a:r>
            <a:r>
              <a:rPr lang="ja-JP" altLang="en-US" dirty="0">
                <a:solidFill>
                  <a:srgbClr val="FF0000"/>
                </a:solidFill>
              </a:rPr>
              <a:t>揚げ物</a:t>
            </a:r>
            <a:r>
              <a:rPr lang="en-US" altLang="ja-JP" dirty="0">
                <a:solidFill>
                  <a:srgbClr val="FF0000"/>
                </a:solidFill>
              </a:rPr>
              <a:t>.xml</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日付プレースホルダー 3"/>
          <p:cNvSpPr>
            <a:spLocks noGrp="1"/>
          </p:cNvSpPr>
          <p:nvPr>
            <p:ph type="dt" sz="half" idx="10"/>
          </p:nvPr>
        </p:nvSpPr>
        <p:spPr/>
        <p:txBody>
          <a:bodyPr/>
          <a:lstStyle/>
          <a:p>
            <a:pPr>
              <a:defRPr/>
            </a:pPr>
            <a:fld id="{F558876A-F36C-4332-9ED7-3E4761752873}"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49</a:t>
            </a:fld>
            <a:endParaRPr lang="en-US" altLang="ja-JP"/>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42" t="20512" r="17049" b="20512"/>
          <a:stretch/>
        </p:blipFill>
        <p:spPr bwMode="auto">
          <a:xfrm>
            <a:off x="740371" y="980728"/>
            <a:ext cx="7361956" cy="555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47442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66DAD-CC5A-4786-BA56-B5BADD05228E}"/>
              </a:ext>
            </a:extLst>
          </p:cNvPr>
          <p:cNvSpPr>
            <a:spLocks noGrp="1"/>
          </p:cNvSpPr>
          <p:nvPr>
            <p:ph type="title"/>
          </p:nvPr>
        </p:nvSpPr>
        <p:spPr/>
        <p:txBody>
          <a:bodyPr/>
          <a:lstStyle/>
          <a:p>
            <a:r>
              <a:rPr kumimoji="1" lang="en-US" altLang="ja-JP" dirty="0"/>
              <a:t>Java</a:t>
            </a:r>
            <a:r>
              <a:rPr kumimoji="1" lang="ja-JP" altLang="en-US" dirty="0"/>
              <a:t>のインストール確認</a:t>
            </a:r>
          </a:p>
        </p:txBody>
      </p:sp>
      <p:sp>
        <p:nvSpPr>
          <p:cNvPr id="3" name="コンテンツ プレースホルダー 2">
            <a:extLst>
              <a:ext uri="{FF2B5EF4-FFF2-40B4-BE49-F238E27FC236}">
                <a16:creationId xmlns:a16="http://schemas.microsoft.com/office/drawing/2014/main" id="{182247DC-8A95-4BE1-8366-096F01BC6D64}"/>
              </a:ext>
            </a:extLst>
          </p:cNvPr>
          <p:cNvSpPr>
            <a:spLocks noGrp="1"/>
          </p:cNvSpPr>
          <p:nvPr>
            <p:ph idx="1"/>
          </p:nvPr>
        </p:nvSpPr>
        <p:spPr>
          <a:xfrm>
            <a:off x="251520" y="1052736"/>
            <a:ext cx="8640960" cy="5472608"/>
          </a:xfrm>
        </p:spPr>
        <p:txBody>
          <a:bodyPr/>
          <a:lstStyle/>
          <a:p>
            <a:r>
              <a:rPr kumimoji="1" lang="en-US" altLang="ja-JP" dirty="0"/>
              <a:t>Java</a:t>
            </a:r>
            <a:r>
              <a:rPr kumimoji="1" lang="ja-JP" altLang="en-US" dirty="0"/>
              <a:t>のインストール確認</a:t>
            </a:r>
            <a:endParaRPr kumimoji="1" lang="en-US" altLang="ja-JP" dirty="0"/>
          </a:p>
          <a:p>
            <a:pPr lvl="1"/>
            <a:r>
              <a:rPr lang="ja-JP" altLang="en-US" dirty="0"/>
              <a:t>コマンドプロンプトで，</a:t>
            </a:r>
            <a:br>
              <a:rPr lang="en-US" altLang="ja-JP" dirty="0"/>
            </a:br>
            <a:r>
              <a:rPr lang="en-US" altLang="ja-JP" dirty="0"/>
              <a:t>&gt;</a:t>
            </a:r>
            <a:r>
              <a:rPr lang="en-US" altLang="ja-JP" b="1" dirty="0"/>
              <a:t>java -version</a:t>
            </a:r>
          </a:p>
          <a:p>
            <a:pPr marL="457200" lvl="1" indent="0">
              <a:buNone/>
            </a:pPr>
            <a:r>
              <a:rPr lang="ja-JP" altLang="en-US" dirty="0"/>
              <a:t>　を実行する．　</a:t>
            </a:r>
            <a:endParaRPr lang="en-US" altLang="ja-JP" dirty="0"/>
          </a:p>
          <a:p>
            <a:pPr lvl="1"/>
            <a:r>
              <a:rPr lang="en-US" altLang="ja-JP" dirty="0"/>
              <a:t>Java</a:t>
            </a:r>
            <a:r>
              <a:rPr lang="ja-JP" altLang="en-US" dirty="0"/>
              <a:t>がインストールされていれば，バージョンが表示される．</a:t>
            </a:r>
            <a:endParaRPr lang="en-US" altLang="ja-JP" dirty="0"/>
          </a:p>
          <a:p>
            <a:pPr lvl="1"/>
            <a:r>
              <a:rPr lang="ja-JP" altLang="en-US" dirty="0"/>
              <a:t>エラーが出たら，</a:t>
            </a:r>
            <a:r>
              <a:rPr lang="en-US" altLang="ja-JP" dirty="0"/>
              <a:t>Java</a:t>
            </a:r>
            <a:r>
              <a:rPr lang="ja-JP" altLang="en-US" dirty="0"/>
              <a:t>はインストールされていないので，下記を参照して</a:t>
            </a:r>
            <a:r>
              <a:rPr lang="en-US" altLang="ja-JP" dirty="0"/>
              <a:t>Open</a:t>
            </a:r>
            <a:r>
              <a:rPr lang="ja-JP" altLang="en-US" dirty="0"/>
              <a:t> </a:t>
            </a:r>
            <a:r>
              <a:rPr lang="en-US" altLang="ja-JP" dirty="0"/>
              <a:t>JDK</a:t>
            </a:r>
            <a:r>
              <a:rPr lang="ja-JP" altLang="en-US" dirty="0"/>
              <a:t>をインストールする</a:t>
            </a:r>
            <a:endParaRPr kumimoji="1" lang="en-US" altLang="ja-JP" dirty="0"/>
          </a:p>
          <a:p>
            <a:r>
              <a:rPr kumimoji="1" lang="en-US" altLang="ja-JP" dirty="0"/>
              <a:t>Open</a:t>
            </a:r>
            <a:r>
              <a:rPr kumimoji="1" lang="ja-JP" altLang="en-US" dirty="0"/>
              <a:t> </a:t>
            </a:r>
            <a:r>
              <a:rPr kumimoji="1" lang="en-US" altLang="ja-JP" dirty="0"/>
              <a:t>JDK</a:t>
            </a:r>
            <a:r>
              <a:rPr kumimoji="1" lang="ja-JP" altLang="en-US" dirty="0"/>
              <a:t>のインストール</a:t>
            </a:r>
            <a:endParaRPr kumimoji="1" lang="en-US" altLang="ja-JP" dirty="0"/>
          </a:p>
          <a:p>
            <a:pPr lvl="1"/>
            <a:r>
              <a:rPr lang="en-US" altLang="ja-JP" dirty="0"/>
              <a:t>Windows </a:t>
            </a:r>
            <a:r>
              <a:rPr lang="ja-JP" altLang="en-US" dirty="0"/>
              <a:t>版 </a:t>
            </a:r>
            <a:r>
              <a:rPr lang="en-US" altLang="ja-JP" dirty="0"/>
              <a:t>OpenJDK </a:t>
            </a:r>
            <a:r>
              <a:rPr lang="ja-JP" altLang="en-US" dirty="0"/>
              <a:t>インストール手順</a:t>
            </a:r>
            <a:r>
              <a:rPr lang="en-US" altLang="ja-JP" sz="2400" dirty="0">
                <a:hlinkClick r:id="rId2"/>
              </a:rPr>
              <a:t>https://qiita.com/ryo-sato/items/87d05021fcc0519e8828</a:t>
            </a:r>
            <a:endParaRPr kumimoji="1" lang="ja-JP" altLang="en-US" sz="2400" dirty="0"/>
          </a:p>
        </p:txBody>
      </p:sp>
      <p:sp>
        <p:nvSpPr>
          <p:cNvPr id="4" name="日付プレースホルダー 3">
            <a:extLst>
              <a:ext uri="{FF2B5EF4-FFF2-40B4-BE49-F238E27FC236}">
                <a16:creationId xmlns:a16="http://schemas.microsoft.com/office/drawing/2014/main" id="{B5D63EA0-CD9D-44AB-8D14-BE8B0012102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393B366-CC1E-432A-A9CE-C84CF6AB940E}"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5" name="スライド番号プレースホルダー 4">
            <a:extLst>
              <a:ext uri="{FF2B5EF4-FFF2-40B4-BE49-F238E27FC236}">
                <a16:creationId xmlns:a16="http://schemas.microsoft.com/office/drawing/2014/main" id="{5802D08D-CE5F-470E-B38B-DCBE7E0455C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8FA4C8-5502-40D8-B34B-2941A4348E5C}"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Tree>
    <p:extLst>
      <p:ext uri="{BB962C8B-B14F-4D97-AF65-F5344CB8AC3E}">
        <p14:creationId xmlns:p14="http://schemas.microsoft.com/office/powerpoint/2010/main" val="3886763938"/>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412" y="146050"/>
            <a:ext cx="6300788" cy="762000"/>
          </a:xfrm>
        </p:spPr>
        <p:txBody>
          <a:bodyPr/>
          <a:lstStyle/>
          <a:p>
            <a:r>
              <a:rPr kumimoji="1" lang="ja-JP" altLang="en-US" dirty="0"/>
              <a:t>スロット定義の基本的な考え方</a:t>
            </a:r>
          </a:p>
        </p:txBody>
      </p:sp>
      <p:sp>
        <p:nvSpPr>
          <p:cNvPr id="3" name="コンテンツ プレースホルダ 2"/>
          <p:cNvSpPr>
            <a:spLocks noGrp="1"/>
          </p:cNvSpPr>
          <p:nvPr>
            <p:ph idx="1"/>
          </p:nvPr>
        </p:nvSpPr>
        <p:spPr>
          <a:xfrm>
            <a:off x="107504" y="980728"/>
            <a:ext cx="8856984" cy="5184576"/>
          </a:xfrm>
        </p:spPr>
        <p:txBody>
          <a:bodyPr>
            <a:noAutofit/>
          </a:bodyPr>
          <a:lstStyle/>
          <a:p>
            <a:r>
              <a:rPr lang="ja-JP" altLang="en-US" sz="2800" dirty="0"/>
              <a:t>スロット定義による概念間の共通性・違いの明示</a:t>
            </a:r>
            <a:endParaRPr kumimoji="1" lang="en-US" altLang="ja-JP" sz="2800" dirty="0"/>
          </a:p>
          <a:p>
            <a:pPr lvl="1"/>
            <a:r>
              <a:rPr lang="ja-JP" altLang="en-US" sz="2400" dirty="0"/>
              <a:t>複数の（下位）概念に</a:t>
            </a:r>
            <a:r>
              <a:rPr lang="ja-JP" altLang="en-US" sz="2400" u="sng" dirty="0">
                <a:solidFill>
                  <a:srgbClr val="0066FF"/>
                </a:solidFill>
              </a:rPr>
              <a:t>共通な性質</a:t>
            </a:r>
            <a:r>
              <a:rPr lang="ja-JP" altLang="en-US" sz="2400" dirty="0"/>
              <a:t>は</a:t>
            </a:r>
            <a:r>
              <a:rPr lang="ja-JP" altLang="en-US" sz="2400" dirty="0">
                <a:solidFill>
                  <a:srgbClr val="FF0000"/>
                </a:solidFill>
              </a:rPr>
              <a:t>上位概念のスロット</a:t>
            </a:r>
            <a:r>
              <a:rPr lang="ja-JP" altLang="en-US" sz="2400" dirty="0"/>
              <a:t>として定義する</a:t>
            </a:r>
            <a:endParaRPr lang="en-US" altLang="ja-JP" sz="2400" dirty="0"/>
          </a:p>
          <a:p>
            <a:pPr lvl="1"/>
            <a:r>
              <a:rPr lang="ja-JP" altLang="en-US" sz="2400" dirty="0"/>
              <a:t>継承したスロットを下位概念で</a:t>
            </a:r>
            <a:r>
              <a:rPr lang="ja-JP" altLang="en-US" sz="2400" dirty="0">
                <a:solidFill>
                  <a:srgbClr val="FF0000"/>
                </a:solidFill>
              </a:rPr>
              <a:t>特殊化</a:t>
            </a:r>
            <a:r>
              <a:rPr lang="ja-JP" altLang="en-US" sz="2400" dirty="0"/>
              <a:t>することにより，</a:t>
            </a:r>
            <a:endParaRPr lang="en-US" altLang="ja-JP" sz="2400" dirty="0"/>
          </a:p>
          <a:p>
            <a:pPr lvl="2"/>
            <a:r>
              <a:rPr lang="ja-JP" altLang="en-US" sz="2000" u="sng" dirty="0">
                <a:solidFill>
                  <a:srgbClr val="0066FF"/>
                </a:solidFill>
              </a:rPr>
              <a:t>上位概念</a:t>
            </a:r>
            <a:r>
              <a:rPr lang="ja-JP" altLang="en-US" sz="2000" dirty="0"/>
              <a:t>と</a:t>
            </a:r>
            <a:r>
              <a:rPr lang="ja-JP" altLang="en-US" sz="2000" u="sng" dirty="0">
                <a:solidFill>
                  <a:srgbClr val="0066FF"/>
                </a:solidFill>
              </a:rPr>
              <a:t>下位概念</a:t>
            </a:r>
            <a:r>
              <a:rPr lang="ja-JP" altLang="en-US" sz="2000" dirty="0"/>
              <a:t>の違い</a:t>
            </a:r>
            <a:endParaRPr lang="en-US" altLang="ja-JP" sz="2000" dirty="0"/>
          </a:p>
          <a:p>
            <a:pPr lvl="2"/>
            <a:r>
              <a:rPr lang="ja-JP" altLang="en-US" sz="2000" u="sng" dirty="0">
                <a:solidFill>
                  <a:srgbClr val="0066FF"/>
                </a:solidFill>
              </a:rPr>
              <a:t>兄弟概念</a:t>
            </a:r>
            <a:r>
              <a:rPr lang="ja-JP" altLang="en-US" sz="2000" dirty="0"/>
              <a:t>（同じ上位概念を持つ概念）</a:t>
            </a:r>
            <a:r>
              <a:rPr lang="ja-JP" altLang="en-US" sz="2000" u="sng" dirty="0">
                <a:solidFill>
                  <a:srgbClr val="0066FF"/>
                </a:solidFill>
              </a:rPr>
              <a:t>間</a:t>
            </a:r>
            <a:r>
              <a:rPr lang="ja-JP" altLang="en-US" sz="2000" dirty="0"/>
              <a:t>の違い　　</a:t>
            </a:r>
            <a:r>
              <a:rPr lang="ja-JP" altLang="en-US" dirty="0"/>
              <a:t>を</a:t>
            </a:r>
            <a:r>
              <a:rPr lang="ja-JP" altLang="en-US" sz="2400" dirty="0"/>
              <a:t>明示する</a:t>
            </a:r>
            <a:endParaRPr lang="en-US" altLang="ja-JP" sz="2400" dirty="0"/>
          </a:p>
          <a:p>
            <a:pPr lvl="1"/>
            <a:r>
              <a:rPr lang="ja-JP" altLang="en-US" sz="2400" u="sng" dirty="0">
                <a:solidFill>
                  <a:srgbClr val="FF0000"/>
                </a:solidFill>
              </a:rPr>
              <a:t>継承・特殊化されたスロット（赤いスロット）が多い</a:t>
            </a:r>
            <a:r>
              <a:rPr lang="ja-JP" altLang="en-US" sz="2400" dirty="0"/>
              <a:t>オントロジーが好ましい</a:t>
            </a:r>
            <a:endParaRPr lang="en-US" altLang="ja-JP" sz="2400" dirty="0"/>
          </a:p>
          <a:p>
            <a:r>
              <a:rPr lang="ja-JP" altLang="en-US" sz="2800" dirty="0"/>
              <a:t>スロット定義と</a:t>
            </a:r>
            <a:r>
              <a:rPr lang="en-US" altLang="ja-JP" sz="2800" dirty="0"/>
              <a:t>is-a</a:t>
            </a:r>
            <a:r>
              <a:rPr lang="ja-JP" altLang="en-US" sz="2800" dirty="0"/>
              <a:t>階層</a:t>
            </a:r>
            <a:endParaRPr lang="en-US" altLang="ja-JP" sz="2800" dirty="0"/>
          </a:p>
          <a:p>
            <a:pPr lvl="1"/>
            <a:r>
              <a:rPr lang="ja-JP" altLang="en-US" sz="2400" dirty="0"/>
              <a:t>各概念のスロットを適切に定義することで，</a:t>
            </a:r>
            <a:r>
              <a:rPr lang="en-US" altLang="ja-JP" sz="2400" dirty="0">
                <a:solidFill>
                  <a:srgbClr val="FF0000"/>
                </a:solidFill>
              </a:rPr>
              <a:t>is-a</a:t>
            </a:r>
            <a:r>
              <a:rPr lang="ja-JP" altLang="en-US" sz="2400" dirty="0">
                <a:solidFill>
                  <a:srgbClr val="FF0000"/>
                </a:solidFill>
              </a:rPr>
              <a:t>階層の分類視点を明示</a:t>
            </a:r>
            <a:r>
              <a:rPr lang="ja-JP" altLang="en-US" sz="2400" dirty="0"/>
              <a:t>することができる</a:t>
            </a:r>
            <a:endParaRPr lang="en-US" altLang="ja-JP" sz="2400" dirty="0"/>
          </a:p>
          <a:p>
            <a:pPr lvl="1"/>
            <a:r>
              <a:rPr lang="ja-JP" altLang="en-US" sz="2400" dirty="0"/>
              <a:t>クラス制約で参照する概念は</a:t>
            </a:r>
            <a:r>
              <a:rPr lang="ja-JP" altLang="en-US" sz="2400" dirty="0">
                <a:solidFill>
                  <a:srgbClr val="FF0000"/>
                </a:solidFill>
              </a:rPr>
              <a:t>別の</a:t>
            </a:r>
            <a:r>
              <a:rPr lang="en-US" altLang="ja-JP" sz="2400" dirty="0">
                <a:solidFill>
                  <a:srgbClr val="FF0000"/>
                </a:solidFill>
              </a:rPr>
              <a:t>is-a</a:t>
            </a:r>
            <a:r>
              <a:rPr lang="ja-JP" altLang="en-US" sz="2400" dirty="0">
                <a:solidFill>
                  <a:srgbClr val="FF0000"/>
                </a:solidFill>
              </a:rPr>
              <a:t>階層として定義</a:t>
            </a:r>
            <a:r>
              <a:rPr lang="ja-JP" altLang="en-US" sz="2400" dirty="0"/>
              <a:t>する．</a:t>
            </a:r>
            <a:endParaRPr lang="en-US" altLang="ja-JP" sz="2400" dirty="0"/>
          </a:p>
        </p:txBody>
      </p:sp>
      <p:sp>
        <p:nvSpPr>
          <p:cNvPr id="4" name="日付プレースホルダ 3"/>
          <p:cNvSpPr>
            <a:spLocks noGrp="1"/>
          </p:cNvSpPr>
          <p:nvPr>
            <p:ph type="dt" sz="half" idx="10"/>
          </p:nvPr>
        </p:nvSpPr>
        <p:spPr/>
        <p:txBody>
          <a:bodyPr/>
          <a:lstStyle/>
          <a:p>
            <a:pPr>
              <a:defRPr/>
            </a:pPr>
            <a:fld id="{42A2D085-11D4-4543-9413-94F0443C73C3}"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638FA4C8-5502-40D8-B34B-2941A4348E5C}" type="slidenum">
              <a:rPr lang="en-US" altLang="ja-JP" smtClean="0"/>
              <a:pPr>
                <a:defRPr/>
              </a:pPr>
              <a:t>50</a:t>
            </a:fld>
            <a:endParaRPr lang="en-US" altLang="ja-JP"/>
          </a:p>
        </p:txBody>
      </p:sp>
      <p:sp>
        <p:nvSpPr>
          <p:cNvPr id="9" name="テキスト ボックス 8"/>
          <p:cNvSpPr txBox="1"/>
          <p:nvPr/>
        </p:nvSpPr>
        <p:spPr>
          <a:xfrm>
            <a:off x="755576" y="6093296"/>
            <a:ext cx="7848872" cy="461665"/>
          </a:xfrm>
          <a:prstGeom prst="rect">
            <a:avLst/>
          </a:prstGeom>
          <a:solidFill>
            <a:srgbClr val="FFFFCC"/>
          </a:solidFill>
          <a:ln w="38100">
            <a:solidFill>
              <a:srgbClr val="008000"/>
            </a:solidFill>
          </a:ln>
        </p:spPr>
        <p:txBody>
          <a:bodyPr wrap="square" rtlCol="0">
            <a:spAutoFit/>
          </a:bodyPr>
          <a:lstStyle/>
          <a:p>
            <a:pPr>
              <a:buNone/>
            </a:pPr>
            <a:r>
              <a:rPr lang="en-US" altLang="ja-JP" sz="2400" dirty="0">
                <a:solidFill>
                  <a:srgbClr val="008000"/>
                </a:solidFill>
              </a:rPr>
              <a:t>is-a</a:t>
            </a:r>
            <a:r>
              <a:rPr lang="ja-JP" altLang="en-US" sz="2400" dirty="0">
                <a:solidFill>
                  <a:srgbClr val="008000"/>
                </a:solidFill>
              </a:rPr>
              <a:t>階層とスロット定義の組み合わせで概念が体系化される</a:t>
            </a:r>
          </a:p>
        </p:txBody>
      </p:sp>
    </p:spTree>
    <p:extLst>
      <p:ext uri="{BB962C8B-B14F-4D97-AF65-F5344CB8AC3E}">
        <p14:creationId xmlns:p14="http://schemas.microsoft.com/office/powerpoint/2010/main" val="302948645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タイトル 1"/>
          <p:cNvSpPr>
            <a:spLocks noGrp="1"/>
          </p:cNvSpPr>
          <p:nvPr>
            <p:ph type="title"/>
          </p:nvPr>
        </p:nvSpPr>
        <p:spPr>
          <a:xfrm>
            <a:off x="214312" y="146050"/>
            <a:ext cx="6086475" cy="762000"/>
          </a:xfrm>
        </p:spPr>
        <p:txBody>
          <a:bodyPr/>
          <a:lstStyle/>
          <a:p>
            <a:r>
              <a:rPr lang="ja-JP" altLang="en-US" sz="2800" dirty="0">
                <a:solidFill>
                  <a:srgbClr val="FF0000"/>
                </a:solidFill>
              </a:rPr>
              <a:t>まとめ：</a:t>
            </a:r>
            <a:br>
              <a:rPr lang="en-US" altLang="ja-JP" sz="2800" dirty="0"/>
            </a:br>
            <a:r>
              <a:rPr lang="ja-JP" altLang="en-US" sz="2800" dirty="0"/>
              <a:t>　</a:t>
            </a:r>
            <a:r>
              <a:rPr lang="ja-JP" altLang="en-US" dirty="0"/>
              <a:t>オントロジ</a:t>
            </a:r>
            <a:r>
              <a:rPr lang="en-US" altLang="ja-JP" dirty="0"/>
              <a:t>―</a:t>
            </a:r>
            <a:r>
              <a:rPr lang="ja-JP" altLang="en-US" dirty="0"/>
              <a:t>構築の基礎</a:t>
            </a:r>
          </a:p>
        </p:txBody>
      </p:sp>
      <p:sp>
        <p:nvSpPr>
          <p:cNvPr id="43011" name="日付プレースホルダ 3"/>
          <p:cNvSpPr>
            <a:spLocks noGrp="1"/>
          </p:cNvSpPr>
          <p:nvPr>
            <p:ph type="dt" sz="quarter" idx="10"/>
          </p:nvPr>
        </p:nvSpPr>
        <p:spPr>
          <a:noFill/>
        </p:spPr>
        <p:txBody>
          <a:bodyPr/>
          <a:lstStyle/>
          <a:p>
            <a:fld id="{2456902C-F408-4F7F-91A4-D57788D121CD}" type="datetime1">
              <a:rPr lang="ja-JP" altLang="en-US" smtClean="0"/>
              <a:t>2019/6/5</a:t>
            </a:fld>
            <a:endParaRPr lang="en-US" altLang="ja-JP"/>
          </a:p>
        </p:txBody>
      </p:sp>
      <p:sp>
        <p:nvSpPr>
          <p:cNvPr id="43013" name="スライド番号プレースホルダ 5"/>
          <p:cNvSpPr>
            <a:spLocks noGrp="1"/>
          </p:cNvSpPr>
          <p:nvPr>
            <p:ph type="sldNum" sz="quarter" idx="12"/>
          </p:nvPr>
        </p:nvSpPr>
        <p:spPr>
          <a:noFill/>
        </p:spPr>
        <p:txBody>
          <a:bodyPr/>
          <a:lstStyle/>
          <a:p>
            <a:fld id="{08EE9602-D868-4C1D-8905-B2E9F35256D0}" type="slidenum">
              <a:rPr lang="en-US" altLang="ja-JP" smtClean="0"/>
              <a:pPr/>
              <a:t>51</a:t>
            </a:fld>
            <a:endParaRPr lang="en-US" altLang="ja-JP"/>
          </a:p>
        </p:txBody>
      </p:sp>
      <p:pic>
        <p:nvPicPr>
          <p:cNvPr id="43014" name="Picture 2"/>
          <p:cNvPicPr>
            <a:picLocks noGrp="1" noChangeAspect="1" noChangeArrowheads="1"/>
          </p:cNvPicPr>
          <p:nvPr>
            <p:ph idx="1"/>
          </p:nvPr>
        </p:nvPicPr>
        <p:blipFill>
          <a:blip r:embed="rId3"/>
          <a:srcRect l="33685" t="17381" r="6129" b="63245"/>
          <a:stretch>
            <a:fillRect/>
          </a:stretch>
        </p:blipFill>
        <p:spPr>
          <a:xfrm>
            <a:off x="25400" y="3929063"/>
            <a:ext cx="9118600" cy="2643187"/>
          </a:xfrm>
        </p:spPr>
      </p:pic>
      <p:sp>
        <p:nvSpPr>
          <p:cNvPr id="10" name="コンテンツ プレースホルダ 5"/>
          <p:cNvSpPr txBox="1">
            <a:spLocks/>
          </p:cNvSpPr>
          <p:nvPr/>
        </p:nvSpPr>
        <p:spPr bwMode="auto">
          <a:xfrm>
            <a:off x="285750" y="1016000"/>
            <a:ext cx="8715375" cy="3127375"/>
          </a:xfrm>
          <a:prstGeom prst="rect">
            <a:avLst/>
          </a:prstGeom>
          <a:noFill/>
          <a:ln w="9525">
            <a:noFill/>
            <a:miter lim="800000"/>
            <a:headEnd/>
            <a:tailEnd/>
          </a:ln>
        </p:spPr>
        <p:txBody>
          <a:bodyPr/>
          <a:lstStyle/>
          <a:p>
            <a:pPr marL="342900" indent="-342900" eaLnBrk="0" hangingPunct="0">
              <a:spcBef>
                <a:spcPct val="20000"/>
              </a:spcBef>
              <a:buClr>
                <a:srgbClr val="008000"/>
              </a:buClr>
              <a:buSzPct val="60000"/>
              <a:buFont typeface="Wingdings" pitchFamily="2" charset="2"/>
              <a:buChar char="n"/>
              <a:defRPr/>
            </a:pPr>
            <a:r>
              <a:rPr lang="ja-JP" altLang="en-US" sz="2400" b="1" u="sng" kern="0" dirty="0">
                <a:latin typeface="+mn-lt"/>
                <a:ea typeface="+mn-ea"/>
              </a:rPr>
              <a:t>概念と</a:t>
            </a:r>
            <a:r>
              <a:rPr lang="en-US" altLang="ja-JP" sz="2400" b="1" u="sng" kern="0" dirty="0">
                <a:latin typeface="+mn-lt"/>
                <a:ea typeface="+mn-ea"/>
              </a:rPr>
              <a:t>is-a</a:t>
            </a:r>
            <a:r>
              <a:rPr lang="ja-JP" altLang="en-US" sz="2400" b="1" u="sng" kern="0" dirty="0">
                <a:latin typeface="+mn-lt"/>
                <a:ea typeface="+mn-ea"/>
              </a:rPr>
              <a:t>関係</a:t>
            </a:r>
            <a:endParaRPr lang="en-US" altLang="ja-JP" sz="2400" b="1" u="sng" kern="0" dirty="0">
              <a:latin typeface="+mn-lt"/>
              <a:ea typeface="+mn-ea"/>
            </a:endParaRPr>
          </a:p>
          <a:p>
            <a:pPr marL="742950" lvl="1" indent="-285750" eaLnBrk="0" hangingPunct="0">
              <a:spcBef>
                <a:spcPct val="20000"/>
              </a:spcBef>
              <a:buClr>
                <a:srgbClr val="99CC00"/>
              </a:buClr>
              <a:buSzPct val="55000"/>
              <a:buFont typeface="Wingdings" pitchFamily="2" charset="2"/>
              <a:buChar char="n"/>
              <a:defRPr/>
            </a:pPr>
            <a:r>
              <a:rPr lang="ja-JP" altLang="en-US" sz="2400" kern="0" dirty="0">
                <a:latin typeface="+mn-lt"/>
                <a:ea typeface="+mn-ea"/>
              </a:rPr>
              <a:t>概念：</a:t>
            </a:r>
            <a:r>
              <a:rPr lang="ja-JP" altLang="en-US" sz="2400" u="sng" kern="0" dirty="0">
                <a:solidFill>
                  <a:srgbClr val="FF0000"/>
                </a:solidFill>
                <a:latin typeface="+mn-lt"/>
                <a:ea typeface="+mn-ea"/>
              </a:rPr>
              <a:t>ノード</a:t>
            </a:r>
            <a:r>
              <a:rPr lang="ja-JP" altLang="en-US" sz="2400" kern="0" dirty="0">
                <a:latin typeface="+mn-lt"/>
                <a:ea typeface="+mn-ea"/>
              </a:rPr>
              <a:t>・</a:t>
            </a:r>
            <a:r>
              <a:rPr lang="en-US" altLang="ja-JP" sz="2400" kern="0" dirty="0">
                <a:latin typeface="+mn-lt"/>
                <a:ea typeface="+mn-ea"/>
              </a:rPr>
              <a:t>is-a</a:t>
            </a:r>
            <a:r>
              <a:rPr lang="ja-JP" altLang="en-US" sz="2400" kern="0" dirty="0">
                <a:latin typeface="+mn-lt"/>
                <a:ea typeface="+mn-ea"/>
              </a:rPr>
              <a:t>関係：</a:t>
            </a:r>
            <a:r>
              <a:rPr lang="en-US" altLang="ja-JP" sz="2400" b="1" u="sng" kern="0" dirty="0">
                <a:solidFill>
                  <a:srgbClr val="FF0000"/>
                </a:solidFill>
                <a:latin typeface="+mn-lt"/>
                <a:ea typeface="+mn-ea"/>
              </a:rPr>
              <a:t>is-a</a:t>
            </a:r>
            <a:r>
              <a:rPr lang="ja-JP" altLang="en-US" sz="2400" b="1" u="sng" kern="0" dirty="0">
                <a:solidFill>
                  <a:srgbClr val="FF0000"/>
                </a:solidFill>
                <a:latin typeface="+mn-lt"/>
                <a:ea typeface="+mn-ea"/>
              </a:rPr>
              <a:t>リンク</a:t>
            </a:r>
            <a:r>
              <a:rPr lang="ja-JP" altLang="en-US" sz="2400" kern="0" dirty="0">
                <a:latin typeface="+mn-lt"/>
                <a:ea typeface="+mn-ea"/>
              </a:rPr>
              <a:t>で表される</a:t>
            </a:r>
            <a:endParaRPr lang="en-US" altLang="ja-JP" sz="2400" kern="0" dirty="0">
              <a:latin typeface="+mn-lt"/>
              <a:ea typeface="+mn-ea"/>
            </a:endParaRPr>
          </a:p>
          <a:p>
            <a:pPr marL="342900" indent="-342900" eaLnBrk="0" hangingPunct="0">
              <a:spcBef>
                <a:spcPct val="20000"/>
              </a:spcBef>
              <a:buClr>
                <a:srgbClr val="008000"/>
              </a:buClr>
              <a:buSzPct val="60000"/>
              <a:buFont typeface="Wingdings" pitchFamily="2" charset="2"/>
              <a:buChar char="n"/>
              <a:defRPr/>
            </a:pPr>
            <a:r>
              <a:rPr lang="ja-JP" altLang="en-US" sz="2400" b="1" u="sng" kern="0" dirty="0">
                <a:ea typeface="ＭＳ Ｐゴシック" charset="-128"/>
              </a:rPr>
              <a:t>スロットの定義</a:t>
            </a:r>
            <a:endParaRPr lang="en-US" altLang="ja-JP" sz="2400" b="1" u="sng" kern="0" dirty="0">
              <a:ea typeface="ＭＳ Ｐゴシック" charset="-128"/>
            </a:endParaRPr>
          </a:p>
          <a:p>
            <a:pPr marL="742950" lvl="1" indent="-285750" eaLnBrk="0" hangingPunct="0">
              <a:spcBef>
                <a:spcPct val="20000"/>
              </a:spcBef>
              <a:buClr>
                <a:srgbClr val="99CC00"/>
              </a:buClr>
              <a:buSzPct val="55000"/>
              <a:buFont typeface="Wingdings" pitchFamily="2" charset="2"/>
              <a:buChar char="n"/>
              <a:defRPr/>
            </a:pPr>
            <a:r>
              <a:rPr lang="ja-JP" altLang="en-US" sz="2400" kern="0" dirty="0">
                <a:ea typeface="ＭＳ Ｐゴシック" charset="-128"/>
              </a:rPr>
              <a:t>概念の定義違いを明示できる</a:t>
            </a:r>
            <a:endParaRPr lang="en-US" altLang="ja-JP" sz="2400" kern="0" dirty="0">
              <a:ea typeface="ＭＳ Ｐゴシック" charset="-128"/>
            </a:endParaRPr>
          </a:p>
          <a:p>
            <a:pPr marL="742950" lvl="1" indent="-285750" eaLnBrk="0" hangingPunct="0">
              <a:spcBef>
                <a:spcPct val="20000"/>
              </a:spcBef>
              <a:buClr>
                <a:srgbClr val="99CC00"/>
              </a:buClr>
              <a:buSzPct val="55000"/>
              <a:buFont typeface="Wingdings" pitchFamily="2" charset="2"/>
              <a:buChar char="n"/>
              <a:defRPr/>
            </a:pPr>
            <a:r>
              <a:rPr lang="ja-JP" altLang="en-US" sz="2400" kern="0" dirty="0">
                <a:solidFill>
                  <a:srgbClr val="FF0000"/>
                </a:solidFill>
                <a:ea typeface="ＭＳ Ｐゴシック" charset="-128"/>
              </a:rPr>
              <a:t>クラス制約</a:t>
            </a:r>
            <a:r>
              <a:rPr lang="ja-JP" altLang="en-US" sz="2400" kern="0" dirty="0">
                <a:ea typeface="ＭＳ Ｐゴシック" charset="-128"/>
              </a:rPr>
              <a:t>：他の場所で定義された概念を参照する</a:t>
            </a:r>
            <a:endParaRPr lang="en-US" altLang="ja-JP" sz="2400" kern="0" dirty="0">
              <a:ea typeface="ＭＳ Ｐゴシック" charset="-128"/>
            </a:endParaRPr>
          </a:p>
          <a:p>
            <a:pPr marL="342900" indent="-342900" eaLnBrk="0" hangingPunct="0">
              <a:spcBef>
                <a:spcPct val="20000"/>
              </a:spcBef>
              <a:buClr>
                <a:srgbClr val="008000"/>
              </a:buClr>
              <a:buSzPct val="60000"/>
              <a:buFont typeface="Wingdings" pitchFamily="2" charset="2"/>
              <a:buChar char="n"/>
              <a:defRPr/>
            </a:pPr>
            <a:r>
              <a:rPr lang="ja-JP" altLang="en-US" sz="2400" b="1" u="sng" kern="0" dirty="0">
                <a:ea typeface="ＭＳ Ｐゴシック" charset="-128"/>
              </a:rPr>
              <a:t>スロットの継承・特殊化</a:t>
            </a:r>
            <a:endParaRPr lang="en-US" altLang="ja-JP" sz="2400" kern="0" dirty="0">
              <a:ea typeface="ＭＳ Ｐゴシック" charset="-128"/>
            </a:endParaRPr>
          </a:p>
          <a:p>
            <a:pPr marL="742950" lvl="1" indent="-285750" eaLnBrk="0" hangingPunct="0">
              <a:spcBef>
                <a:spcPct val="20000"/>
              </a:spcBef>
              <a:buClr>
                <a:srgbClr val="99CC00"/>
              </a:buClr>
              <a:buSzPct val="55000"/>
              <a:buFont typeface="Wingdings" pitchFamily="2" charset="2"/>
              <a:buChar char="n"/>
              <a:defRPr/>
            </a:pPr>
            <a:endParaRPr lang="en-US" altLang="ja-JP" sz="2400" kern="0" dirty="0">
              <a:ea typeface="ＭＳ Ｐゴシック" charset="-128"/>
            </a:endParaRPr>
          </a:p>
          <a:p>
            <a:pPr marL="285750" indent="-285750" eaLnBrk="0" hangingPunct="0">
              <a:spcBef>
                <a:spcPct val="20000"/>
              </a:spcBef>
              <a:buClr>
                <a:srgbClr val="99CC00"/>
              </a:buClr>
              <a:buSzPct val="55000"/>
              <a:buFont typeface="Wingdings" pitchFamily="2" charset="2"/>
              <a:buChar char="n"/>
              <a:defRPr/>
            </a:pPr>
            <a:endParaRPr lang="en-US" altLang="ja-JP" sz="2000" kern="0" dirty="0">
              <a:latin typeface="+mn-lt"/>
              <a:ea typeface="+mn-ea"/>
            </a:endParaRPr>
          </a:p>
          <a:p>
            <a:pPr marL="742950" lvl="1" indent="-285750" eaLnBrk="0" hangingPunct="0">
              <a:spcBef>
                <a:spcPct val="20000"/>
              </a:spcBef>
              <a:buClr>
                <a:srgbClr val="99CC00"/>
              </a:buClr>
              <a:buSzPct val="55000"/>
              <a:buFont typeface="Wingdings" pitchFamily="2" charset="2"/>
              <a:buChar char="n"/>
              <a:defRPr/>
            </a:pPr>
            <a:endParaRPr lang="ja-JP" altLang="en-US" sz="2400" kern="0" dirty="0">
              <a:latin typeface="+mn-lt"/>
              <a:ea typeface="+mn-ea"/>
            </a:endParaRPr>
          </a:p>
        </p:txBody>
      </p:sp>
      <p:sp>
        <p:nvSpPr>
          <p:cNvPr id="43016" name="AutoShape 16"/>
          <p:cNvSpPr>
            <a:spLocks noChangeArrowheads="1"/>
          </p:cNvSpPr>
          <p:nvPr/>
        </p:nvSpPr>
        <p:spPr bwMode="auto">
          <a:xfrm>
            <a:off x="214313" y="5286375"/>
            <a:ext cx="1500187" cy="862013"/>
          </a:xfrm>
          <a:prstGeom prst="wedgeRoundRectCallout">
            <a:avLst>
              <a:gd name="adj1" fmla="val -38944"/>
              <a:gd name="adj2" fmla="val -144435"/>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ノード</a:t>
            </a:r>
          </a:p>
          <a:p>
            <a:r>
              <a:rPr lang="ja-JP" altLang="en-US" sz="2000"/>
              <a:t>概念を表す</a:t>
            </a:r>
          </a:p>
        </p:txBody>
      </p:sp>
      <p:sp>
        <p:nvSpPr>
          <p:cNvPr id="43017" name="AutoShape 17"/>
          <p:cNvSpPr>
            <a:spLocks noChangeArrowheads="1"/>
          </p:cNvSpPr>
          <p:nvPr/>
        </p:nvSpPr>
        <p:spPr bwMode="auto">
          <a:xfrm>
            <a:off x="4643438" y="3214688"/>
            <a:ext cx="2000250" cy="933450"/>
          </a:xfrm>
          <a:prstGeom prst="wedgeRoundRectCallout">
            <a:avLst>
              <a:gd name="adj1" fmla="val -20361"/>
              <a:gd name="adj2" fmla="val 62273"/>
              <a:gd name="adj3" fmla="val 16667"/>
            </a:avLst>
          </a:prstGeom>
          <a:solidFill>
            <a:srgbClr val="FFFFCC"/>
          </a:solidFill>
          <a:ln w="9525" algn="ctr">
            <a:solidFill>
              <a:schemeClr val="tx1"/>
            </a:solidFill>
            <a:miter lim="800000"/>
            <a:headEnd/>
            <a:tailEnd/>
          </a:ln>
        </p:spPr>
        <p:txBody>
          <a:bodyPr anchor="ctr"/>
          <a:lstStyle/>
          <a:p>
            <a:r>
              <a:rPr lang="en-US" altLang="ja-JP" sz="2800">
                <a:solidFill>
                  <a:srgbClr val="FF0000"/>
                </a:solidFill>
              </a:rPr>
              <a:t>is-a</a:t>
            </a:r>
            <a:r>
              <a:rPr lang="ja-JP" altLang="en-US" sz="2800">
                <a:solidFill>
                  <a:srgbClr val="FF0000"/>
                </a:solidFill>
              </a:rPr>
              <a:t>リンク</a:t>
            </a:r>
          </a:p>
          <a:p>
            <a:r>
              <a:rPr lang="en-US" altLang="ja-JP" sz="2000"/>
              <a:t>is-a</a:t>
            </a:r>
            <a:r>
              <a:rPr lang="ja-JP" altLang="en-US" sz="2000"/>
              <a:t>関係を表す</a:t>
            </a:r>
            <a:endParaRPr lang="ja-JP" altLang="en-US" sz="2800">
              <a:solidFill>
                <a:srgbClr val="FF0000"/>
              </a:solidFill>
            </a:endParaRPr>
          </a:p>
        </p:txBody>
      </p:sp>
      <p:sp>
        <p:nvSpPr>
          <p:cNvPr id="43018" name="AutoShape 16"/>
          <p:cNvSpPr>
            <a:spLocks noChangeArrowheads="1"/>
          </p:cNvSpPr>
          <p:nvPr/>
        </p:nvSpPr>
        <p:spPr bwMode="auto">
          <a:xfrm>
            <a:off x="1928813" y="5786438"/>
            <a:ext cx="1500187" cy="642937"/>
          </a:xfrm>
          <a:prstGeom prst="wedgeRoundRectCallout">
            <a:avLst>
              <a:gd name="adj1" fmla="val -35898"/>
              <a:gd name="adj2" fmla="val -122796"/>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スロット</a:t>
            </a:r>
            <a:endParaRPr lang="ja-JP" altLang="en-US" sz="2000"/>
          </a:p>
        </p:txBody>
      </p:sp>
      <p:sp>
        <p:nvSpPr>
          <p:cNvPr id="43019" name="AutoShape 16"/>
          <p:cNvSpPr>
            <a:spLocks noChangeArrowheads="1"/>
          </p:cNvSpPr>
          <p:nvPr/>
        </p:nvSpPr>
        <p:spPr bwMode="auto">
          <a:xfrm>
            <a:off x="3929063" y="6000750"/>
            <a:ext cx="2357437" cy="785813"/>
          </a:xfrm>
          <a:prstGeom prst="wedgeRoundRectCallout">
            <a:avLst>
              <a:gd name="adj1" fmla="val -30565"/>
              <a:gd name="adj2" fmla="val -108250"/>
              <a:gd name="adj3" fmla="val 16667"/>
            </a:avLst>
          </a:prstGeom>
          <a:solidFill>
            <a:srgbClr val="FFFFCC"/>
          </a:solidFill>
          <a:ln w="9525" algn="ctr">
            <a:solidFill>
              <a:schemeClr val="tx1"/>
            </a:solidFill>
            <a:miter lim="800000"/>
            <a:headEnd/>
            <a:tailEnd/>
          </a:ln>
        </p:spPr>
        <p:txBody>
          <a:bodyPr anchor="ctr"/>
          <a:lstStyle/>
          <a:p>
            <a:r>
              <a:rPr lang="ja-JP" altLang="en-US" sz="2400">
                <a:solidFill>
                  <a:srgbClr val="FF0000"/>
                </a:solidFill>
              </a:rPr>
              <a:t>継承・特殊化されたスロット</a:t>
            </a:r>
            <a:endParaRPr lang="ja-JP" altLang="en-US"/>
          </a:p>
        </p:txBody>
      </p:sp>
    </p:spTree>
    <p:extLst>
      <p:ext uri="{BB962C8B-B14F-4D97-AF65-F5344CB8AC3E}">
        <p14:creationId xmlns:p14="http://schemas.microsoft.com/office/powerpoint/2010/main" val="1824104746"/>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42844" y="0"/>
            <a:ext cx="6373372" cy="908050"/>
          </a:xfrm>
        </p:spPr>
        <p:txBody>
          <a:bodyPr/>
          <a:lstStyle/>
          <a:p>
            <a:r>
              <a:rPr kumimoji="1" lang="ja-JP" altLang="en-US" sz="3200" dirty="0"/>
              <a:t>オントロジー構築</a:t>
            </a:r>
            <a:r>
              <a:rPr lang="ja-JP" altLang="en-US" sz="3200" dirty="0"/>
              <a:t>の基本的な考え方</a:t>
            </a:r>
            <a:endParaRPr kumimoji="1" lang="ja-JP" altLang="en-US" sz="3200" dirty="0"/>
          </a:p>
        </p:txBody>
      </p:sp>
      <p:sp>
        <p:nvSpPr>
          <p:cNvPr id="8" name="コンテンツ プレースホルダ 7"/>
          <p:cNvSpPr>
            <a:spLocks noGrp="1"/>
          </p:cNvSpPr>
          <p:nvPr>
            <p:ph idx="1"/>
          </p:nvPr>
        </p:nvSpPr>
        <p:spPr>
          <a:xfrm>
            <a:off x="323528" y="980728"/>
            <a:ext cx="8568952" cy="5520106"/>
          </a:xfrm>
        </p:spPr>
        <p:txBody>
          <a:bodyPr>
            <a:noAutofit/>
          </a:bodyPr>
          <a:lstStyle/>
          <a:p>
            <a:r>
              <a:rPr kumimoji="1" lang="ja-JP" altLang="en-US" sz="2800" dirty="0"/>
              <a:t>オントロジー構築の基本姿勢</a:t>
            </a:r>
            <a:endParaRPr kumimoji="1" lang="en-US" altLang="ja-JP" sz="2800" dirty="0"/>
          </a:p>
          <a:p>
            <a:pPr lvl="1"/>
            <a:r>
              <a:rPr lang="ja-JP" altLang="en-US" sz="2400" dirty="0">
                <a:solidFill>
                  <a:srgbClr val="FF0000"/>
                </a:solidFill>
              </a:rPr>
              <a:t>「何が本質か？」</a:t>
            </a:r>
            <a:r>
              <a:rPr lang="ja-JP" altLang="en-US" sz="2400" dirty="0"/>
              <a:t>を追求する　</a:t>
            </a:r>
            <a:endParaRPr lang="en-US" altLang="ja-JP" sz="2400" dirty="0"/>
          </a:p>
          <a:p>
            <a:pPr lvl="2"/>
            <a:r>
              <a:rPr lang="ja-JP" altLang="en-US" sz="2000" dirty="0"/>
              <a:t>例）</a:t>
            </a:r>
            <a:r>
              <a:rPr lang="ja-JP" altLang="en-US" sz="2000" b="1" dirty="0"/>
              <a:t>人間 </a:t>
            </a:r>
            <a:r>
              <a:rPr lang="en-US" altLang="ja-JP" sz="2000" b="1" dirty="0"/>
              <a:t>vs</a:t>
            </a:r>
            <a:r>
              <a:rPr lang="ja-JP" altLang="en-US" sz="2000" b="1" dirty="0"/>
              <a:t> 教師，もの</a:t>
            </a:r>
            <a:r>
              <a:rPr lang="en-US" altLang="ja-JP" sz="2000" b="1" dirty="0"/>
              <a:t> </a:t>
            </a:r>
            <a:r>
              <a:rPr lang="en-US" altLang="ja-JP" sz="2000" b="1" dirty="0" err="1"/>
              <a:t>vs</a:t>
            </a:r>
            <a:r>
              <a:rPr lang="ja-JP" altLang="en-US" sz="2000" b="1" dirty="0"/>
              <a:t> プロセス</a:t>
            </a:r>
            <a:r>
              <a:rPr lang="ja-JP" altLang="en-US" sz="2000" dirty="0"/>
              <a:t>（川や滝はどちら？）</a:t>
            </a:r>
            <a:endParaRPr lang="en-US" altLang="ja-JP" sz="2000" dirty="0"/>
          </a:p>
          <a:p>
            <a:pPr lvl="2"/>
            <a:r>
              <a:rPr lang="ja-JP" altLang="en-US" sz="2000" dirty="0"/>
              <a:t>この基本姿勢が，</a:t>
            </a:r>
            <a:r>
              <a:rPr lang="ja-JP" altLang="en-US" sz="2000" b="1" dirty="0">
                <a:solidFill>
                  <a:srgbClr val="0000CC"/>
                </a:solidFill>
              </a:rPr>
              <a:t>データスキーマ</a:t>
            </a:r>
            <a:r>
              <a:rPr lang="ja-JP" altLang="en-US" sz="2000" dirty="0"/>
              <a:t>や</a:t>
            </a:r>
            <a:r>
              <a:rPr lang="ja-JP" altLang="en-US" sz="2000" b="1" dirty="0">
                <a:solidFill>
                  <a:srgbClr val="0000CC"/>
                </a:solidFill>
              </a:rPr>
              <a:t>シソーラス</a:t>
            </a:r>
            <a:r>
              <a:rPr lang="ja-JP" altLang="en-US" sz="2000" dirty="0"/>
              <a:t>などとの違い</a:t>
            </a:r>
            <a:endParaRPr lang="en-US" altLang="ja-JP" sz="2000" dirty="0"/>
          </a:p>
          <a:p>
            <a:pPr lvl="1"/>
            <a:r>
              <a:rPr lang="ja-JP" altLang="ja-JP" sz="2400" dirty="0"/>
              <a:t>「対象世界をどのように捉えたか（概念化したか）を明らかにすることによ</a:t>
            </a:r>
            <a:r>
              <a:rPr lang="ja-JP" altLang="en-US" sz="2400" dirty="0"/>
              <a:t>り</a:t>
            </a:r>
            <a:r>
              <a:rPr lang="ja-JP" altLang="ja-JP" sz="2400" dirty="0"/>
              <a:t>，諸概念の共通性と相違点を明確にする」</a:t>
            </a:r>
            <a:endParaRPr lang="en-US" altLang="ja-JP" sz="2000" dirty="0"/>
          </a:p>
          <a:p>
            <a:r>
              <a:rPr lang="ja-JP" altLang="en-US" sz="2800" dirty="0"/>
              <a:t>具体的な構築指針</a:t>
            </a:r>
            <a:endParaRPr lang="en-US" altLang="ja-JP" sz="2800" dirty="0"/>
          </a:p>
          <a:p>
            <a:pPr lvl="1"/>
            <a:r>
              <a:rPr lang="ja-JP" altLang="ja-JP" sz="2400" dirty="0"/>
              <a:t>概念間の意味的相違点</a:t>
            </a:r>
            <a:r>
              <a:rPr lang="ja-JP" altLang="en-US" sz="2400" dirty="0"/>
              <a:t>（</a:t>
            </a:r>
            <a:r>
              <a:rPr lang="ja-JP" altLang="en-US" sz="2400" dirty="0">
                <a:solidFill>
                  <a:srgbClr val="FF0000"/>
                </a:solidFill>
              </a:rPr>
              <a:t>分類視点</a:t>
            </a:r>
            <a:r>
              <a:rPr lang="ja-JP" altLang="en-US" sz="2400" dirty="0"/>
              <a:t>）</a:t>
            </a:r>
            <a:r>
              <a:rPr lang="ja-JP" altLang="ja-JP" sz="2400" dirty="0"/>
              <a:t>の明確化</a:t>
            </a:r>
            <a:endParaRPr lang="en-US" altLang="ja-JP" sz="2400" dirty="0"/>
          </a:p>
          <a:p>
            <a:pPr lvl="2"/>
            <a:r>
              <a:rPr lang="ja-JP" altLang="en-US" sz="2000" dirty="0"/>
              <a:t>概念の</a:t>
            </a:r>
            <a:r>
              <a:rPr lang="ja-JP" altLang="en-US" sz="2000" dirty="0">
                <a:solidFill>
                  <a:srgbClr val="FF0000"/>
                </a:solidFill>
              </a:rPr>
              <a:t>「違い」</a:t>
            </a:r>
            <a:r>
              <a:rPr lang="ja-JP" altLang="en-US" sz="2000" dirty="0"/>
              <a:t>を理解する（分かる＝分ける）</a:t>
            </a:r>
            <a:endParaRPr lang="ja-JP" altLang="ja-JP" sz="2000" dirty="0"/>
          </a:p>
          <a:p>
            <a:pPr lvl="2"/>
            <a:r>
              <a:rPr lang="ja-JP" altLang="en-US" sz="2000" dirty="0"/>
              <a:t>概念間の違いを明確にすることが，</a:t>
            </a:r>
            <a:r>
              <a:rPr lang="en-US" altLang="ja-JP" sz="2000" dirty="0"/>
              <a:t>is-a</a:t>
            </a:r>
            <a:r>
              <a:rPr lang="ja-JP" altLang="en-US" sz="2000" dirty="0"/>
              <a:t>階層構築の基本指針</a:t>
            </a:r>
            <a:endParaRPr lang="en-US" altLang="ja-JP" sz="2000" dirty="0"/>
          </a:p>
          <a:p>
            <a:pPr lvl="1"/>
            <a:r>
              <a:rPr lang="ja-JP" altLang="ja-JP" sz="2400" dirty="0"/>
              <a:t>概念の共通性</a:t>
            </a:r>
            <a:r>
              <a:rPr lang="ja-JP" altLang="en-US" sz="2400" dirty="0"/>
              <a:t>・</a:t>
            </a:r>
            <a:r>
              <a:rPr lang="ja-JP" altLang="ja-JP" sz="2400" dirty="0"/>
              <a:t>本質属性</a:t>
            </a:r>
            <a:endParaRPr lang="en-US" altLang="ja-JP" sz="2400" dirty="0"/>
          </a:p>
          <a:p>
            <a:pPr lvl="2"/>
            <a:r>
              <a:rPr lang="ja-JP" altLang="en-US" sz="2000" dirty="0"/>
              <a:t>対象とする概念群に</a:t>
            </a:r>
            <a:r>
              <a:rPr lang="ja-JP" altLang="en-US" sz="2000" b="1" dirty="0">
                <a:solidFill>
                  <a:srgbClr val="FF0000"/>
                </a:solidFill>
              </a:rPr>
              <a:t>共通する性質</a:t>
            </a:r>
            <a:r>
              <a:rPr lang="ja-JP" altLang="en-US" sz="2000" dirty="0"/>
              <a:t>や</a:t>
            </a:r>
            <a:r>
              <a:rPr lang="ja-JP" altLang="en-US" sz="2000" b="1" dirty="0"/>
              <a:t>本質的な性質</a:t>
            </a:r>
            <a:r>
              <a:rPr lang="ja-JP" altLang="en-US" sz="2000" dirty="0"/>
              <a:t>（</a:t>
            </a:r>
            <a:r>
              <a:rPr lang="ja-JP" altLang="en-US" sz="2000" b="1" dirty="0">
                <a:solidFill>
                  <a:srgbClr val="FF0000"/>
                </a:solidFill>
              </a:rPr>
              <a:t>本質属性</a:t>
            </a:r>
            <a:r>
              <a:rPr lang="ja-JP" altLang="en-US" sz="2000" dirty="0"/>
              <a:t>）を捉える</a:t>
            </a:r>
            <a:endParaRPr lang="en-US" altLang="ja-JP" sz="2000" dirty="0"/>
          </a:p>
        </p:txBody>
      </p:sp>
      <p:sp>
        <p:nvSpPr>
          <p:cNvPr id="4" name="日付プレースホルダ 3"/>
          <p:cNvSpPr>
            <a:spLocks noGrp="1"/>
          </p:cNvSpPr>
          <p:nvPr>
            <p:ph type="dt" sz="half" idx="10"/>
          </p:nvPr>
        </p:nvSpPr>
        <p:spPr/>
        <p:txBody>
          <a:bodyPr/>
          <a:lstStyle/>
          <a:p>
            <a:pPr>
              <a:defRPr/>
            </a:pPr>
            <a:fld id="{1DA68AE8-4185-4C77-B578-4B52A7C7E0E3}"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BF6251F2-BE2A-4706-8C58-15DE4C2075F3}" type="slidenum">
              <a:rPr lang="en-US" altLang="ja-JP" smtClean="0"/>
              <a:pPr>
                <a:defRPr/>
              </a:pPr>
              <a:t>52</a:t>
            </a:fld>
            <a:endParaRPr lang="en-US" altLang="ja-JP"/>
          </a:p>
        </p:txBody>
      </p:sp>
      <p:sp>
        <p:nvSpPr>
          <p:cNvPr id="3" name="テキスト ボックス 2">
            <a:extLst>
              <a:ext uri="{FF2B5EF4-FFF2-40B4-BE49-F238E27FC236}">
                <a16:creationId xmlns:a16="http://schemas.microsoft.com/office/drawing/2014/main" id="{89FAEFBE-049A-49A5-B641-C6F4EC2E59FC}"/>
              </a:ext>
            </a:extLst>
          </p:cNvPr>
          <p:cNvSpPr txBox="1"/>
          <p:nvPr/>
        </p:nvSpPr>
        <p:spPr>
          <a:xfrm>
            <a:off x="0" y="-27384"/>
            <a:ext cx="1261884" cy="523220"/>
          </a:xfrm>
          <a:prstGeom prst="rect">
            <a:avLst/>
          </a:prstGeom>
          <a:noFill/>
        </p:spPr>
        <p:txBody>
          <a:bodyPr wrap="none" rtlCol="0">
            <a:spAutoFit/>
          </a:bodyPr>
          <a:lstStyle/>
          <a:p>
            <a:r>
              <a:rPr kumimoji="1" lang="ja-JP" altLang="en-US" sz="2800" b="1" dirty="0">
                <a:solidFill>
                  <a:srgbClr val="FF0000"/>
                </a:solidFill>
              </a:rPr>
              <a:t>（再掲）</a:t>
            </a:r>
          </a:p>
        </p:txBody>
      </p:sp>
    </p:spTree>
    <p:extLst>
      <p:ext uri="{BB962C8B-B14F-4D97-AF65-F5344CB8AC3E}">
        <p14:creationId xmlns:p14="http://schemas.microsoft.com/office/powerpoint/2010/main" val="120726865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blinds(horizontal)">
                                      <p:cBhvr>
                                        <p:cTn id="7" dur="500"/>
                                        <p:tgtEl>
                                          <p:spTgt spid="8">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6" end="6"/>
                                            </p:txEl>
                                          </p:spTgt>
                                        </p:tgtEl>
                                        <p:attrNameLst>
                                          <p:attrName>style.visibility</p:attrName>
                                        </p:attrNameLst>
                                      </p:cBhvr>
                                      <p:to>
                                        <p:strVal val="visible"/>
                                      </p:to>
                                    </p:set>
                                    <p:animEffect transition="in" filter="blinds(horizontal)">
                                      <p:cBhvr>
                                        <p:cTn id="10" dur="500"/>
                                        <p:tgtEl>
                                          <p:spTgt spid="8">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Effect transition="in" filter="blinds(horizontal)">
                                      <p:cBhvr>
                                        <p:cTn id="13" dur="500"/>
                                        <p:tgtEl>
                                          <p:spTgt spid="8">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8" end="8"/>
                                            </p:txEl>
                                          </p:spTgt>
                                        </p:tgtEl>
                                        <p:attrNameLst>
                                          <p:attrName>style.visibility</p:attrName>
                                        </p:attrNameLst>
                                      </p:cBhvr>
                                      <p:to>
                                        <p:strVal val="visible"/>
                                      </p:to>
                                    </p:set>
                                    <p:animEffect transition="in" filter="blinds(horizontal)">
                                      <p:cBhvr>
                                        <p:cTn id="16" dur="500"/>
                                        <p:tgtEl>
                                          <p:spTgt spid="8">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animEffect transition="in" filter="blinds(horizontal)">
                                      <p:cBhvr>
                                        <p:cTn id="21" dur="500"/>
                                        <p:tgtEl>
                                          <p:spTgt spid="8">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
                                            <p:txEl>
                                              <p:pRg st="10" end="10"/>
                                            </p:txEl>
                                          </p:spTgt>
                                        </p:tgtEl>
                                        <p:attrNameLst>
                                          <p:attrName>style.visibility</p:attrName>
                                        </p:attrNameLst>
                                      </p:cBhvr>
                                      <p:to>
                                        <p:strVal val="visible"/>
                                      </p:to>
                                    </p:set>
                                    <p:animEffect transition="in" filter="blinds(horizontal)">
                                      <p:cBhvr>
                                        <p:cTn id="24"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5496" y="116632"/>
            <a:ext cx="6334794" cy="762000"/>
          </a:xfrm>
        </p:spPr>
        <p:txBody>
          <a:bodyPr/>
          <a:lstStyle/>
          <a:p>
            <a:pPr lvl="1"/>
            <a:r>
              <a:rPr lang="ja-JP" altLang="en-US" sz="3200" dirty="0"/>
              <a:t>共通性・相違性を捉えた概念化例</a:t>
            </a:r>
            <a:br>
              <a:rPr lang="en-US" altLang="ja-JP" sz="3200" dirty="0"/>
            </a:br>
            <a:r>
              <a:rPr lang="ja-JP" altLang="en-US" sz="2800" dirty="0"/>
              <a:t>　</a:t>
            </a:r>
            <a:r>
              <a:rPr lang="ja-JP" altLang="en-US" sz="2800" dirty="0">
                <a:solidFill>
                  <a:srgbClr val="FF0000"/>
                </a:solidFill>
              </a:rPr>
              <a:t>例）「料理を作る」という行為</a:t>
            </a:r>
            <a:endParaRPr kumimoji="1" lang="ja-JP" altLang="en-US" sz="2800" dirty="0">
              <a:solidFill>
                <a:srgbClr val="FF0000"/>
              </a:solidFill>
            </a:endParaRPr>
          </a:p>
        </p:txBody>
      </p:sp>
      <p:sp>
        <p:nvSpPr>
          <p:cNvPr id="3" name="コンテンツ プレースホルダ 2"/>
          <p:cNvSpPr>
            <a:spLocks noGrp="1"/>
          </p:cNvSpPr>
          <p:nvPr>
            <p:ph idx="1"/>
          </p:nvPr>
        </p:nvSpPr>
        <p:spPr>
          <a:xfrm>
            <a:off x="357158" y="1071546"/>
            <a:ext cx="8358246" cy="5500726"/>
          </a:xfrm>
        </p:spPr>
        <p:txBody>
          <a:bodyPr>
            <a:normAutofit fontScale="92500" lnSpcReduction="10000"/>
          </a:bodyPr>
          <a:lstStyle/>
          <a:p>
            <a:r>
              <a:rPr lang="ja-JP" altLang="en-US" dirty="0"/>
              <a:t>「お好み焼き」を作る手順</a:t>
            </a:r>
            <a:endParaRPr lang="en-US" altLang="ja-JP" dirty="0"/>
          </a:p>
          <a:p>
            <a:pPr lvl="1"/>
            <a:r>
              <a:rPr lang="ja-JP" altLang="en-US" dirty="0"/>
              <a:t>キャベツ，ちくわなどの材料を</a:t>
            </a:r>
            <a:r>
              <a:rPr lang="ja-JP" altLang="en-US" dirty="0">
                <a:solidFill>
                  <a:srgbClr val="FF0000"/>
                </a:solidFill>
              </a:rPr>
              <a:t>「切る」</a:t>
            </a:r>
            <a:endParaRPr lang="en-US" altLang="ja-JP" dirty="0">
              <a:solidFill>
                <a:srgbClr val="FF0000"/>
              </a:solidFill>
            </a:endParaRPr>
          </a:p>
          <a:p>
            <a:pPr lvl="1"/>
            <a:r>
              <a:rPr lang="ja-JP" altLang="en-US" dirty="0"/>
              <a:t>切った材料に水，小麦粉，卵などを</a:t>
            </a:r>
            <a:r>
              <a:rPr lang="ja-JP" altLang="en-US" dirty="0">
                <a:solidFill>
                  <a:srgbClr val="FF0000"/>
                </a:solidFill>
              </a:rPr>
              <a:t>「混ぜる」</a:t>
            </a:r>
            <a:endParaRPr lang="en-US" altLang="ja-JP" dirty="0">
              <a:solidFill>
                <a:srgbClr val="FF0000"/>
              </a:solidFill>
            </a:endParaRPr>
          </a:p>
          <a:p>
            <a:pPr lvl="1"/>
            <a:r>
              <a:rPr lang="ja-JP" altLang="en-US" dirty="0"/>
              <a:t>混ぜた材料（お好み焼きのもと）を</a:t>
            </a:r>
            <a:r>
              <a:rPr lang="ja-JP" altLang="en-US" dirty="0">
                <a:solidFill>
                  <a:srgbClr val="FF0000"/>
                </a:solidFill>
              </a:rPr>
              <a:t>「焼く」</a:t>
            </a:r>
            <a:endParaRPr lang="en-US" altLang="ja-JP" dirty="0">
              <a:solidFill>
                <a:srgbClr val="FF0000"/>
              </a:solidFill>
            </a:endParaRPr>
          </a:p>
          <a:p>
            <a:pPr lvl="3"/>
            <a:endParaRPr lang="en-US" altLang="ja-JP" dirty="0"/>
          </a:p>
          <a:p>
            <a:r>
              <a:rPr lang="ja-JP" altLang="en-US" dirty="0"/>
              <a:t>「切る」，「混ぜる」，「焼く」といった概念に共通する性質・本質的な捉え方は？</a:t>
            </a:r>
            <a:endParaRPr lang="en-US" altLang="ja-JP" dirty="0"/>
          </a:p>
          <a:p>
            <a:pPr lvl="1"/>
            <a:r>
              <a:rPr lang="ja-JP" altLang="en-US" dirty="0"/>
              <a:t>使う道具，手の動かし方などは，全て異なる</a:t>
            </a:r>
            <a:endParaRPr lang="en-US" altLang="ja-JP" dirty="0"/>
          </a:p>
          <a:p>
            <a:pPr lvl="1"/>
            <a:r>
              <a:rPr lang="ja-JP" altLang="en-US" dirty="0"/>
              <a:t>料理を作る際に必要な基本動作（行為）という意味では共通？</a:t>
            </a:r>
            <a:r>
              <a:rPr lang="ja-JP" altLang="en-US" dirty="0" err="1"/>
              <a:t>．．．</a:t>
            </a:r>
            <a:endParaRPr lang="en-US" altLang="ja-JP" dirty="0"/>
          </a:p>
          <a:p>
            <a:pPr lvl="1"/>
            <a:r>
              <a:rPr lang="ja-JP" altLang="en-US" b="1" u="sng" dirty="0">
                <a:solidFill>
                  <a:srgbClr val="FF0000"/>
                </a:solidFill>
                <a:latin typeface="Arial" charset="0"/>
              </a:rPr>
              <a:t>対象物に「変化を与える」という点で共通</a:t>
            </a:r>
            <a:endParaRPr lang="en-US" altLang="ja-JP" b="1" u="sng" dirty="0">
              <a:solidFill>
                <a:srgbClr val="FF0000"/>
              </a:solidFill>
              <a:latin typeface="Arial" charset="0"/>
            </a:endParaRPr>
          </a:p>
          <a:p>
            <a:pPr lvl="2">
              <a:buNone/>
            </a:pPr>
            <a:r>
              <a:rPr lang="ja-JP" altLang="en-US" sz="2800" dirty="0">
                <a:latin typeface="Arial" charset="0"/>
              </a:rPr>
              <a:t>→行為の前後で</a:t>
            </a:r>
            <a:r>
              <a:rPr lang="ja-JP" altLang="en-US" sz="2800" b="1" dirty="0">
                <a:solidFill>
                  <a:srgbClr val="FF0000"/>
                </a:solidFill>
                <a:latin typeface="Arial" charset="0"/>
              </a:rPr>
              <a:t>「対象物がどのように変化するか」</a:t>
            </a:r>
            <a:r>
              <a:rPr lang="ja-JP" altLang="en-US" sz="2800" dirty="0">
                <a:latin typeface="Arial" charset="0"/>
              </a:rPr>
              <a:t>で捉える（概念化する）ことができる．</a:t>
            </a:r>
          </a:p>
          <a:p>
            <a:pPr lvl="2">
              <a:buNone/>
            </a:pPr>
            <a:endParaRPr lang="en-US" altLang="ja-JP" dirty="0"/>
          </a:p>
          <a:p>
            <a:pPr lvl="2"/>
            <a:endParaRPr lang="ja-JP" altLang="en-US" dirty="0"/>
          </a:p>
        </p:txBody>
      </p:sp>
      <p:sp>
        <p:nvSpPr>
          <p:cNvPr id="4" name="日付プレースホルダ 3"/>
          <p:cNvSpPr>
            <a:spLocks noGrp="1"/>
          </p:cNvSpPr>
          <p:nvPr>
            <p:ph type="dt" sz="half" idx="10"/>
          </p:nvPr>
        </p:nvSpPr>
        <p:spPr/>
        <p:txBody>
          <a:bodyPr/>
          <a:lstStyle/>
          <a:p>
            <a:pPr>
              <a:defRPr/>
            </a:pPr>
            <a:fld id="{426303A4-5BFF-405B-B53A-F96A37E912A1}" type="datetime1">
              <a:rPr lang="ja-JP" altLang="en-US" smtClean="0"/>
              <a:t>2019/6/5</a:t>
            </a:fld>
            <a:endParaRPr lang="en-US" altLang="ja-JP"/>
          </a:p>
        </p:txBody>
      </p:sp>
      <p:sp>
        <p:nvSpPr>
          <p:cNvPr id="5" name="スライド番号プレースホルダー 4"/>
          <p:cNvSpPr>
            <a:spLocks noGrp="1"/>
          </p:cNvSpPr>
          <p:nvPr>
            <p:ph type="sldNum" sz="quarter" idx="12"/>
          </p:nvPr>
        </p:nvSpPr>
        <p:spPr/>
        <p:txBody>
          <a:bodyPr/>
          <a:lstStyle/>
          <a:p>
            <a:pPr>
              <a:defRPr/>
            </a:pPr>
            <a:fld id="{638FA4C8-5502-40D8-B34B-2941A4348E5C}" type="slidenum">
              <a:rPr lang="en-US" altLang="ja-JP" smtClean="0"/>
              <a:pPr>
                <a:defRPr/>
              </a:pPr>
              <a:t>53</a:t>
            </a:fld>
            <a:endParaRPr lang="en-US" altLang="ja-JP"/>
          </a:p>
        </p:txBody>
      </p:sp>
    </p:spTree>
    <p:extLst>
      <p:ext uri="{BB962C8B-B14F-4D97-AF65-F5344CB8AC3E}">
        <p14:creationId xmlns:p14="http://schemas.microsoft.com/office/powerpoint/2010/main" val="309169218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「行為」の定義例</a:t>
            </a:r>
          </a:p>
        </p:txBody>
      </p:sp>
      <p:sp>
        <p:nvSpPr>
          <p:cNvPr id="4" name="日付プレースホルダ 3"/>
          <p:cNvSpPr>
            <a:spLocks noGrp="1"/>
          </p:cNvSpPr>
          <p:nvPr>
            <p:ph type="dt" sz="half" idx="10"/>
          </p:nvPr>
        </p:nvSpPr>
        <p:spPr/>
        <p:txBody>
          <a:bodyPr/>
          <a:lstStyle/>
          <a:p>
            <a:pPr>
              <a:defRPr/>
            </a:pPr>
            <a:fld id="{CC779DEB-0F42-4E62-B21D-FCF6C7D28F6E}" type="datetime1">
              <a:rPr lang="ja-JP" altLang="en-US" smtClean="0"/>
              <a:t>2019/6/5</a:t>
            </a:fld>
            <a:endParaRPr lang="en-US" altLang="ja-JP"/>
          </a:p>
        </p:txBody>
      </p:sp>
      <p:pic>
        <p:nvPicPr>
          <p:cNvPr id="46082" name="Picture 2"/>
          <p:cNvPicPr>
            <a:picLocks noGrp="1" noChangeAspect="1" noChangeArrowheads="1"/>
          </p:cNvPicPr>
          <p:nvPr>
            <p:ph idx="1"/>
          </p:nvPr>
        </p:nvPicPr>
        <p:blipFill>
          <a:blip r:embed="rId2" cstate="print"/>
          <a:srcRect l="4963" t="13776" r="16912" b="4372"/>
          <a:stretch>
            <a:fillRect/>
          </a:stretch>
        </p:blipFill>
        <p:spPr bwMode="auto">
          <a:xfrm>
            <a:off x="142876" y="1000108"/>
            <a:ext cx="8929718" cy="5567942"/>
          </a:xfrm>
          <a:prstGeom prst="rect">
            <a:avLst/>
          </a:prstGeom>
          <a:noFill/>
          <a:ln w="9525">
            <a:noFill/>
            <a:miter lim="800000"/>
            <a:headEnd/>
            <a:tailEnd/>
          </a:ln>
        </p:spPr>
      </p:pic>
      <p:sp>
        <p:nvSpPr>
          <p:cNvPr id="8" name="AutoShape 16"/>
          <p:cNvSpPr>
            <a:spLocks noChangeArrowheads="1"/>
          </p:cNvSpPr>
          <p:nvPr/>
        </p:nvSpPr>
        <p:spPr bwMode="auto">
          <a:xfrm>
            <a:off x="3000364" y="1785926"/>
            <a:ext cx="1785950" cy="642942"/>
          </a:xfrm>
          <a:prstGeom prst="wedgeRoundRectCallout">
            <a:avLst>
              <a:gd name="adj1" fmla="val -16942"/>
              <a:gd name="adj2" fmla="val 133347"/>
              <a:gd name="adj3" fmla="val 16667"/>
            </a:avLst>
          </a:prstGeom>
          <a:solidFill>
            <a:srgbClr val="FFFFCC"/>
          </a:solidFill>
          <a:ln w="9525" algn="ctr">
            <a:solidFill>
              <a:schemeClr val="tx1"/>
            </a:solidFill>
            <a:miter lim="800000"/>
            <a:headEnd/>
            <a:tailEnd/>
          </a:ln>
        </p:spPr>
        <p:txBody>
          <a:bodyPr anchor="ctr"/>
          <a:lstStyle/>
          <a:p>
            <a:pPr algn="ctr"/>
            <a:r>
              <a:rPr lang="ja-JP" altLang="en-US" sz="2000" dirty="0">
                <a:solidFill>
                  <a:srgbClr val="FF0000"/>
                </a:solidFill>
              </a:rPr>
              <a:t>対象物の</a:t>
            </a:r>
            <a:endParaRPr lang="en-US" altLang="ja-JP" sz="2000" dirty="0">
              <a:solidFill>
                <a:srgbClr val="FF0000"/>
              </a:solidFill>
            </a:endParaRPr>
          </a:p>
          <a:p>
            <a:pPr algn="ctr"/>
            <a:r>
              <a:rPr lang="ja-JP" altLang="en-US" sz="2000" dirty="0">
                <a:solidFill>
                  <a:srgbClr val="FF0000"/>
                </a:solidFill>
              </a:rPr>
              <a:t>行為前の状態</a:t>
            </a:r>
          </a:p>
        </p:txBody>
      </p:sp>
      <p:sp>
        <p:nvSpPr>
          <p:cNvPr id="10" name="AutoShape 16"/>
          <p:cNvSpPr>
            <a:spLocks noChangeArrowheads="1"/>
          </p:cNvSpPr>
          <p:nvPr/>
        </p:nvSpPr>
        <p:spPr bwMode="auto">
          <a:xfrm>
            <a:off x="3143240" y="3929066"/>
            <a:ext cx="1785950" cy="642942"/>
          </a:xfrm>
          <a:prstGeom prst="wedgeRoundRectCallout">
            <a:avLst>
              <a:gd name="adj1" fmla="val -32225"/>
              <a:gd name="adj2" fmla="val -106519"/>
              <a:gd name="adj3" fmla="val 16667"/>
            </a:avLst>
          </a:prstGeom>
          <a:solidFill>
            <a:srgbClr val="FFFFCC"/>
          </a:solidFill>
          <a:ln w="9525" algn="ctr">
            <a:solidFill>
              <a:schemeClr val="tx1"/>
            </a:solidFill>
            <a:miter lim="800000"/>
            <a:headEnd/>
            <a:tailEnd/>
          </a:ln>
        </p:spPr>
        <p:txBody>
          <a:bodyPr anchor="ctr"/>
          <a:lstStyle/>
          <a:p>
            <a:pPr algn="ctr"/>
            <a:r>
              <a:rPr lang="ja-JP" altLang="en-US" sz="2000" dirty="0">
                <a:solidFill>
                  <a:srgbClr val="FF0000"/>
                </a:solidFill>
              </a:rPr>
              <a:t>対象物の</a:t>
            </a:r>
            <a:endParaRPr lang="en-US" altLang="ja-JP" sz="2000" dirty="0">
              <a:solidFill>
                <a:srgbClr val="FF0000"/>
              </a:solidFill>
            </a:endParaRPr>
          </a:p>
          <a:p>
            <a:pPr algn="ctr"/>
            <a:r>
              <a:rPr lang="ja-JP" altLang="en-US" sz="2000" dirty="0">
                <a:solidFill>
                  <a:srgbClr val="FF0000"/>
                </a:solidFill>
              </a:rPr>
              <a:t>行為後の状態</a:t>
            </a:r>
          </a:p>
        </p:txBody>
      </p:sp>
      <p:sp>
        <p:nvSpPr>
          <p:cNvPr id="11" name="AutoShape 16"/>
          <p:cNvSpPr>
            <a:spLocks noChangeArrowheads="1"/>
          </p:cNvSpPr>
          <p:nvPr/>
        </p:nvSpPr>
        <p:spPr bwMode="auto">
          <a:xfrm>
            <a:off x="2464579" y="1071546"/>
            <a:ext cx="2536049" cy="1500198"/>
          </a:xfrm>
          <a:prstGeom prst="wedgeRoundRectCallout">
            <a:avLst>
              <a:gd name="adj1" fmla="val 66329"/>
              <a:gd name="adj2" fmla="val -38593"/>
              <a:gd name="adj3" fmla="val 16667"/>
            </a:avLst>
          </a:prstGeom>
          <a:solidFill>
            <a:srgbClr val="CCFFFF"/>
          </a:solidFill>
          <a:ln w="9525" algn="ctr">
            <a:solidFill>
              <a:schemeClr val="tx1"/>
            </a:solidFill>
            <a:miter lim="800000"/>
            <a:headEnd/>
            <a:tailEnd/>
          </a:ln>
        </p:spPr>
        <p:txBody>
          <a:bodyPr anchor="ctr"/>
          <a:lstStyle/>
          <a:p>
            <a:pPr algn="ctr"/>
            <a:r>
              <a:rPr lang="ja-JP" altLang="en-US" sz="2400" b="1" u="sng" dirty="0">
                <a:solidFill>
                  <a:srgbClr val="FF0000"/>
                </a:solidFill>
              </a:rPr>
              <a:t>切る</a:t>
            </a:r>
            <a:endParaRPr lang="en-US" altLang="ja-JP" sz="2400" b="1" u="sng" dirty="0">
              <a:solidFill>
                <a:srgbClr val="FF0000"/>
              </a:solidFill>
            </a:endParaRPr>
          </a:p>
          <a:p>
            <a:pPr algn="ctr"/>
            <a:r>
              <a:rPr lang="ja-JP" altLang="en-US" sz="2000" b="1" dirty="0">
                <a:solidFill>
                  <a:srgbClr val="0000FF"/>
                </a:solidFill>
              </a:rPr>
              <a:t>固まり</a:t>
            </a:r>
            <a:endParaRPr lang="en-US" altLang="ja-JP" sz="2000" b="1" dirty="0">
              <a:solidFill>
                <a:srgbClr val="0000FF"/>
              </a:solidFill>
            </a:endParaRPr>
          </a:p>
          <a:p>
            <a:pPr algn="ctr"/>
            <a:r>
              <a:rPr lang="ja-JP" altLang="en-US" sz="2000" b="1" dirty="0">
                <a:solidFill>
                  <a:srgbClr val="0000FF"/>
                </a:solidFill>
              </a:rPr>
              <a:t>↓</a:t>
            </a:r>
            <a:endParaRPr lang="en-US" altLang="ja-JP" sz="2000" b="1" dirty="0">
              <a:solidFill>
                <a:srgbClr val="0000FF"/>
              </a:solidFill>
            </a:endParaRPr>
          </a:p>
          <a:p>
            <a:pPr algn="ctr"/>
            <a:r>
              <a:rPr lang="ja-JP" altLang="en-US" sz="2000" b="1" dirty="0">
                <a:solidFill>
                  <a:srgbClr val="0000FF"/>
                </a:solidFill>
              </a:rPr>
              <a:t>断片化された状態</a:t>
            </a:r>
          </a:p>
        </p:txBody>
      </p:sp>
      <p:sp>
        <p:nvSpPr>
          <p:cNvPr id="13" name="AutoShape 16"/>
          <p:cNvSpPr>
            <a:spLocks noChangeArrowheads="1"/>
          </p:cNvSpPr>
          <p:nvPr/>
        </p:nvSpPr>
        <p:spPr bwMode="auto">
          <a:xfrm>
            <a:off x="2483452" y="2599040"/>
            <a:ext cx="2536049" cy="1500198"/>
          </a:xfrm>
          <a:prstGeom prst="wedgeRoundRectCallout">
            <a:avLst>
              <a:gd name="adj1" fmla="val 67405"/>
              <a:gd name="adj2" fmla="val -16759"/>
              <a:gd name="adj3" fmla="val 16667"/>
            </a:avLst>
          </a:prstGeom>
          <a:solidFill>
            <a:srgbClr val="CCFFFF"/>
          </a:solidFill>
          <a:ln w="9525" algn="ctr">
            <a:solidFill>
              <a:schemeClr val="tx1"/>
            </a:solidFill>
            <a:miter lim="800000"/>
            <a:headEnd/>
            <a:tailEnd/>
          </a:ln>
        </p:spPr>
        <p:txBody>
          <a:bodyPr anchor="ctr"/>
          <a:lstStyle/>
          <a:p>
            <a:pPr algn="ctr"/>
            <a:r>
              <a:rPr lang="ja-JP" altLang="en-US" sz="2400" b="1" u="sng" dirty="0">
                <a:solidFill>
                  <a:srgbClr val="FF0000"/>
                </a:solidFill>
              </a:rPr>
              <a:t>混ぜる</a:t>
            </a:r>
            <a:endParaRPr lang="en-US" altLang="ja-JP" sz="2400" b="1" u="sng" dirty="0">
              <a:solidFill>
                <a:srgbClr val="FF0000"/>
              </a:solidFill>
            </a:endParaRPr>
          </a:p>
          <a:p>
            <a:pPr algn="ctr"/>
            <a:r>
              <a:rPr lang="ja-JP" altLang="en-US" sz="2000" b="1" dirty="0">
                <a:solidFill>
                  <a:srgbClr val="0000FF"/>
                </a:solidFill>
              </a:rPr>
              <a:t>複数の対象物</a:t>
            </a:r>
            <a:endParaRPr lang="en-US" altLang="ja-JP" sz="2000" b="1" dirty="0">
              <a:solidFill>
                <a:srgbClr val="0000FF"/>
              </a:solidFill>
            </a:endParaRPr>
          </a:p>
          <a:p>
            <a:pPr algn="ctr"/>
            <a:r>
              <a:rPr lang="ja-JP" altLang="en-US" sz="2000" b="1" dirty="0">
                <a:solidFill>
                  <a:srgbClr val="0000FF"/>
                </a:solidFill>
              </a:rPr>
              <a:t>↓</a:t>
            </a:r>
            <a:endParaRPr lang="en-US" altLang="ja-JP" sz="2000" b="1" dirty="0">
              <a:solidFill>
                <a:srgbClr val="0000FF"/>
              </a:solidFill>
            </a:endParaRPr>
          </a:p>
          <a:p>
            <a:pPr algn="ctr"/>
            <a:r>
              <a:rPr lang="ja-JP" altLang="en-US" sz="2000" b="1" dirty="0">
                <a:solidFill>
                  <a:srgbClr val="0000FF"/>
                </a:solidFill>
              </a:rPr>
              <a:t>混合物の状態</a:t>
            </a:r>
          </a:p>
        </p:txBody>
      </p:sp>
      <p:sp>
        <p:nvSpPr>
          <p:cNvPr id="14" name="AutoShape 16"/>
          <p:cNvSpPr>
            <a:spLocks noChangeArrowheads="1"/>
          </p:cNvSpPr>
          <p:nvPr/>
        </p:nvSpPr>
        <p:spPr bwMode="auto">
          <a:xfrm>
            <a:off x="2475029" y="4112886"/>
            <a:ext cx="2536049" cy="1500198"/>
          </a:xfrm>
          <a:prstGeom prst="wedgeRoundRectCallout">
            <a:avLst>
              <a:gd name="adj1" fmla="val 74401"/>
              <a:gd name="adj2" fmla="val -29496"/>
              <a:gd name="adj3" fmla="val 16667"/>
            </a:avLst>
          </a:prstGeom>
          <a:solidFill>
            <a:srgbClr val="CCFFFF"/>
          </a:solidFill>
          <a:ln w="9525" algn="ctr">
            <a:solidFill>
              <a:schemeClr val="tx1"/>
            </a:solidFill>
            <a:miter lim="800000"/>
            <a:headEnd/>
            <a:tailEnd/>
          </a:ln>
        </p:spPr>
        <p:txBody>
          <a:bodyPr anchor="ctr"/>
          <a:lstStyle/>
          <a:p>
            <a:pPr algn="ctr"/>
            <a:r>
              <a:rPr lang="ja-JP" altLang="en-US" sz="2400" b="1" u="sng" dirty="0">
                <a:solidFill>
                  <a:srgbClr val="FF0000"/>
                </a:solidFill>
              </a:rPr>
              <a:t>焼く</a:t>
            </a:r>
            <a:endParaRPr lang="en-US" altLang="ja-JP" sz="2400" b="1" u="sng" dirty="0">
              <a:solidFill>
                <a:srgbClr val="FF0000"/>
              </a:solidFill>
            </a:endParaRPr>
          </a:p>
          <a:p>
            <a:pPr algn="ctr"/>
            <a:r>
              <a:rPr lang="ja-JP" altLang="en-US" sz="2000" b="1" dirty="0">
                <a:solidFill>
                  <a:srgbClr val="0000FF"/>
                </a:solidFill>
              </a:rPr>
              <a:t>生</a:t>
            </a:r>
            <a:endParaRPr lang="en-US" altLang="ja-JP" sz="2000" b="1" dirty="0">
              <a:solidFill>
                <a:srgbClr val="0000FF"/>
              </a:solidFill>
            </a:endParaRPr>
          </a:p>
          <a:p>
            <a:pPr algn="ctr"/>
            <a:r>
              <a:rPr lang="ja-JP" altLang="en-US" sz="2000" b="1" dirty="0">
                <a:solidFill>
                  <a:srgbClr val="0000FF"/>
                </a:solidFill>
              </a:rPr>
              <a:t>↓</a:t>
            </a:r>
            <a:endParaRPr lang="en-US" altLang="ja-JP" sz="2000" b="1" dirty="0">
              <a:solidFill>
                <a:srgbClr val="0000FF"/>
              </a:solidFill>
            </a:endParaRPr>
          </a:p>
          <a:p>
            <a:pPr algn="ctr"/>
            <a:r>
              <a:rPr lang="ja-JP" altLang="en-US" sz="2000" b="1" dirty="0">
                <a:solidFill>
                  <a:srgbClr val="0000FF"/>
                </a:solidFill>
              </a:rPr>
              <a:t>焼けた状態</a:t>
            </a:r>
          </a:p>
        </p:txBody>
      </p:sp>
      <p:sp>
        <p:nvSpPr>
          <p:cNvPr id="15" name="Text Box 14"/>
          <p:cNvSpPr txBox="1">
            <a:spLocks noChangeArrowheads="1"/>
          </p:cNvSpPr>
          <p:nvPr/>
        </p:nvSpPr>
        <p:spPr bwMode="auto">
          <a:xfrm>
            <a:off x="857224" y="5643578"/>
            <a:ext cx="5357850" cy="954107"/>
          </a:xfrm>
          <a:prstGeom prst="rect">
            <a:avLst/>
          </a:prstGeom>
          <a:solidFill>
            <a:srgbClr val="FFCCFF"/>
          </a:solidFill>
          <a:ln w="28575">
            <a:solidFill>
              <a:srgbClr val="FF3300"/>
            </a:solidFill>
            <a:miter lim="800000"/>
            <a:headEnd/>
            <a:tailEnd/>
          </a:ln>
        </p:spPr>
        <p:txBody>
          <a:bodyPr wrap="square">
            <a:spAutoFit/>
          </a:bodyPr>
          <a:lstStyle/>
          <a:p>
            <a:pPr fontAlgn="base">
              <a:spcBef>
                <a:spcPct val="0"/>
              </a:spcBef>
              <a:spcAft>
                <a:spcPct val="0"/>
              </a:spcAft>
            </a:pPr>
            <a:r>
              <a:rPr lang="ja-JP" altLang="en-US" sz="2800" dirty="0">
                <a:solidFill>
                  <a:srgbClr val="FF3300"/>
                </a:solidFill>
                <a:latin typeface="Arial" charset="0"/>
              </a:rPr>
              <a:t>この概念化は，料理に関わらず，</a:t>
            </a:r>
            <a:endParaRPr lang="en-US" altLang="ja-JP" sz="2800" dirty="0">
              <a:solidFill>
                <a:srgbClr val="FF3300"/>
              </a:solidFill>
              <a:latin typeface="Arial" charset="0"/>
            </a:endParaRPr>
          </a:p>
          <a:p>
            <a:pPr fontAlgn="base">
              <a:spcBef>
                <a:spcPct val="0"/>
              </a:spcBef>
              <a:spcAft>
                <a:spcPct val="0"/>
              </a:spcAft>
            </a:pPr>
            <a:r>
              <a:rPr lang="ja-JP" altLang="en-US" sz="2800" dirty="0">
                <a:solidFill>
                  <a:srgbClr val="FF3300"/>
                </a:solidFill>
                <a:latin typeface="Arial" charset="0"/>
              </a:rPr>
              <a:t>あらゆる（他動詞）行為に適用可能</a:t>
            </a:r>
          </a:p>
        </p:txBody>
      </p:sp>
      <p:sp>
        <p:nvSpPr>
          <p:cNvPr id="3" name="スライド番号プレースホルダー 2"/>
          <p:cNvSpPr>
            <a:spLocks noGrp="1"/>
          </p:cNvSpPr>
          <p:nvPr>
            <p:ph type="sldNum" sz="quarter" idx="12"/>
          </p:nvPr>
        </p:nvSpPr>
        <p:spPr/>
        <p:txBody>
          <a:bodyPr/>
          <a:lstStyle/>
          <a:p>
            <a:pPr>
              <a:defRPr/>
            </a:pPr>
            <a:fld id="{638FA4C8-5502-40D8-B34B-2941A4348E5C}" type="slidenum">
              <a:rPr lang="en-US" altLang="ja-JP" smtClean="0"/>
              <a:pPr>
                <a:defRPr/>
              </a:pPr>
              <a:t>54</a:t>
            </a:fld>
            <a:endParaRPr lang="en-US" altLang="ja-JP"/>
          </a:p>
        </p:txBody>
      </p:sp>
      <p:sp>
        <p:nvSpPr>
          <p:cNvPr id="16" name="タイトル 1">
            <a:extLst>
              <a:ext uri="{FF2B5EF4-FFF2-40B4-BE49-F238E27FC236}">
                <a16:creationId xmlns:a16="http://schemas.microsoft.com/office/drawing/2014/main" id="{F77CB1BD-51FE-442F-9523-D2D42D55EA54}"/>
              </a:ext>
            </a:extLst>
          </p:cNvPr>
          <p:cNvSpPr txBox="1">
            <a:spLocks/>
          </p:cNvSpPr>
          <p:nvPr/>
        </p:nvSpPr>
        <p:spPr bwMode="auto">
          <a:xfrm>
            <a:off x="5744049" y="0"/>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en-US" altLang="ja-JP" sz="3200" kern="0" dirty="0">
                <a:solidFill>
                  <a:srgbClr val="FF0000"/>
                </a:solidFill>
              </a:rPr>
              <a:t>(2)</a:t>
            </a:r>
            <a:r>
              <a:rPr lang="ja-JP" altLang="en-US" sz="3200" kern="0" dirty="0">
                <a:solidFill>
                  <a:srgbClr val="FF0000"/>
                </a:solidFill>
              </a:rPr>
              <a:t>料理する</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86645245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付プレースホルダ 3"/>
          <p:cNvSpPr>
            <a:spLocks noGrp="1"/>
          </p:cNvSpPr>
          <p:nvPr>
            <p:ph type="dt" sz="quarter" idx="10"/>
          </p:nvPr>
        </p:nvSpPr>
        <p:spPr>
          <a:noFill/>
        </p:spPr>
        <p:txBody>
          <a:bodyPr/>
          <a:lstStyle/>
          <a:p>
            <a:fld id="{BFFB8156-7A0D-469C-8B67-D2CFFC8A5010}" type="datetime1">
              <a:rPr lang="ja-JP" altLang="en-US" smtClean="0">
                <a:ea typeface="ＭＳ Ｐゴシック" charset="-128"/>
              </a:rPr>
              <a:t>2019/6/5</a:t>
            </a:fld>
            <a:endParaRPr lang="en-US" altLang="ja-JP">
              <a:ea typeface="ＭＳ Ｐゴシック" charset="-128"/>
            </a:endParaRPr>
          </a:p>
        </p:txBody>
      </p:sp>
      <p:sp>
        <p:nvSpPr>
          <p:cNvPr id="13316" name="スライド番号プレースホルダ 5"/>
          <p:cNvSpPr>
            <a:spLocks noGrp="1"/>
          </p:cNvSpPr>
          <p:nvPr>
            <p:ph type="sldNum" sz="quarter" idx="12"/>
          </p:nvPr>
        </p:nvSpPr>
        <p:spPr>
          <a:noFill/>
        </p:spPr>
        <p:txBody>
          <a:bodyPr/>
          <a:lstStyle/>
          <a:p>
            <a:fld id="{E86C34EC-81CD-44EC-80D9-A0F549CC8026}" type="slidenum">
              <a:rPr lang="en-US" altLang="ja-JP" smtClean="0">
                <a:ea typeface="ＭＳ Ｐゴシック" charset="-128"/>
              </a:rPr>
              <a:pPr/>
              <a:t>55</a:t>
            </a:fld>
            <a:endParaRPr lang="en-US" altLang="ja-JP">
              <a:ea typeface="ＭＳ Ｐゴシック" charset="-128"/>
            </a:endParaRPr>
          </a:p>
        </p:txBody>
      </p:sp>
      <p:sp>
        <p:nvSpPr>
          <p:cNvPr id="13317" name="Rectangle 2"/>
          <p:cNvSpPr>
            <a:spLocks noGrp="1" noChangeArrowheads="1"/>
          </p:cNvSpPr>
          <p:nvPr>
            <p:ph type="title"/>
          </p:nvPr>
        </p:nvSpPr>
        <p:spPr>
          <a:xfrm>
            <a:off x="525463" y="146050"/>
            <a:ext cx="5975350" cy="762000"/>
          </a:xfrm>
        </p:spPr>
        <p:txBody>
          <a:bodyPr/>
          <a:lstStyle/>
          <a:p>
            <a:pPr marL="342900" indent="-342900"/>
            <a:r>
              <a:rPr lang="ja-JP" altLang="en-US" sz="2400"/>
              <a:t>構築ガイドライン</a:t>
            </a:r>
            <a:r>
              <a:rPr lang="en-US" altLang="ja-JP" sz="2400"/>
              <a:t>:is-a</a:t>
            </a:r>
            <a:r>
              <a:rPr lang="ja-JP" altLang="en-US" sz="2400"/>
              <a:t>階層の推奨基準</a:t>
            </a:r>
            <a:r>
              <a:rPr lang="ja-JP" altLang="en-US" sz="3200"/>
              <a:t>　</a:t>
            </a:r>
            <a:br>
              <a:rPr lang="en-US" altLang="ja-JP" sz="3200"/>
            </a:br>
            <a:r>
              <a:rPr lang="en-US" altLang="ja-JP" sz="3200"/>
              <a:t>is-a</a:t>
            </a:r>
            <a:r>
              <a:rPr lang="ja-JP" altLang="en-US" sz="3200"/>
              <a:t>階層構築の基礎的指針</a:t>
            </a:r>
          </a:p>
        </p:txBody>
      </p:sp>
      <p:sp>
        <p:nvSpPr>
          <p:cNvPr id="38918" name="Rectangle 3"/>
          <p:cNvSpPr>
            <a:spLocks noGrp="1" noChangeArrowheads="1"/>
          </p:cNvSpPr>
          <p:nvPr>
            <p:ph type="body" idx="1"/>
          </p:nvPr>
        </p:nvSpPr>
        <p:spPr>
          <a:xfrm>
            <a:off x="357188" y="1052513"/>
            <a:ext cx="8643937" cy="5472112"/>
          </a:xfrm>
        </p:spPr>
        <p:txBody>
          <a:bodyPr/>
          <a:lstStyle/>
          <a:p>
            <a:pPr>
              <a:lnSpc>
                <a:spcPct val="80000"/>
              </a:lnSpc>
            </a:pPr>
            <a:r>
              <a:rPr lang="ja-JP" altLang="en-US" sz="2400" dirty="0"/>
              <a:t>オントロジーにおける</a:t>
            </a:r>
            <a:r>
              <a:rPr lang="en-US" altLang="ja-JP" sz="2400" dirty="0"/>
              <a:t>is-a</a:t>
            </a:r>
            <a:r>
              <a:rPr lang="ja-JP" altLang="en-US" sz="2400" dirty="0"/>
              <a:t>階層の特徴</a:t>
            </a:r>
            <a:endParaRPr lang="ja-JP" altLang="en-US" sz="2400" b="0" dirty="0"/>
          </a:p>
          <a:p>
            <a:pPr lvl="1">
              <a:lnSpc>
                <a:spcPct val="80000"/>
              </a:lnSpc>
            </a:pPr>
            <a:r>
              <a:rPr lang="ja-JP" altLang="en-US" sz="2000" dirty="0"/>
              <a:t>対象世界における概念の性質をできるだけ反映したものであることがのぞまれる． </a:t>
            </a:r>
          </a:p>
          <a:p>
            <a:pPr lvl="1">
              <a:lnSpc>
                <a:spcPct val="80000"/>
              </a:lnSpc>
              <a:buFont typeface="Wingdings" pitchFamily="2" charset="2"/>
              <a:buNone/>
            </a:pPr>
            <a:r>
              <a:rPr lang="ja-JP" altLang="en-US" sz="2000" dirty="0"/>
              <a:t>→オントロジーにおける</a:t>
            </a:r>
            <a:r>
              <a:rPr lang="en-US" altLang="ja-JP" sz="2000" dirty="0"/>
              <a:t>is-a</a:t>
            </a:r>
            <a:r>
              <a:rPr lang="ja-JP" altLang="en-US" sz="2000" dirty="0"/>
              <a:t>階層は</a:t>
            </a:r>
            <a:r>
              <a:rPr lang="ja-JP" altLang="en-US" sz="2000" b="1" u="sng" dirty="0">
                <a:solidFill>
                  <a:schemeClr val="hlink"/>
                </a:solidFill>
              </a:rPr>
              <a:t>「単なる語彙分類階層（</a:t>
            </a:r>
            <a:r>
              <a:rPr lang="en-US" altLang="ja-JP" sz="2000" u="sng" dirty="0">
                <a:solidFill>
                  <a:schemeClr val="hlink"/>
                </a:solidFill>
              </a:rPr>
              <a:t>taxonomy</a:t>
            </a:r>
            <a:r>
              <a:rPr lang="ja-JP" altLang="en-US" sz="2000" b="1" u="sng" dirty="0">
                <a:solidFill>
                  <a:schemeClr val="hlink"/>
                </a:solidFill>
              </a:rPr>
              <a:t>）」ではない．</a:t>
            </a:r>
          </a:p>
          <a:p>
            <a:pPr>
              <a:lnSpc>
                <a:spcPct val="80000"/>
              </a:lnSpc>
            </a:pPr>
            <a:r>
              <a:rPr lang="en-US" altLang="ja-JP" sz="2400" dirty="0"/>
              <a:t>is-a</a:t>
            </a:r>
            <a:r>
              <a:rPr lang="ja-JP" altLang="en-US" sz="2400" dirty="0"/>
              <a:t>階層構築（クラス分類）の推奨基準</a:t>
            </a:r>
          </a:p>
          <a:p>
            <a:pPr lvl="1">
              <a:lnSpc>
                <a:spcPct val="80000"/>
              </a:lnSpc>
            </a:pPr>
            <a:r>
              <a:rPr lang="ja-JP" altLang="en-US" sz="2000" b="1" dirty="0"/>
              <a:t>基本的な考え方</a:t>
            </a:r>
          </a:p>
          <a:p>
            <a:pPr lvl="2">
              <a:lnSpc>
                <a:spcPct val="80000"/>
              </a:lnSpc>
            </a:pPr>
            <a:r>
              <a:rPr lang="ja-JP" altLang="en-US" sz="1800" dirty="0"/>
              <a:t>上位概念から</a:t>
            </a:r>
            <a:r>
              <a:rPr lang="ja-JP" altLang="en-US" sz="1800" b="1" dirty="0">
                <a:solidFill>
                  <a:srgbClr val="FF0000"/>
                </a:solidFill>
              </a:rPr>
              <a:t>「どのような性質が継承されるか？」</a:t>
            </a:r>
            <a:r>
              <a:rPr lang="ja-JP" altLang="en-US" sz="1800" dirty="0"/>
              <a:t>を意識する．</a:t>
            </a:r>
          </a:p>
          <a:p>
            <a:pPr lvl="2">
              <a:lnSpc>
                <a:spcPct val="80000"/>
              </a:lnSpc>
            </a:pPr>
            <a:r>
              <a:rPr lang="ja-JP" altLang="en-US" sz="1800" dirty="0"/>
              <a:t>同じ上位概念を持つ</a:t>
            </a:r>
            <a:r>
              <a:rPr lang="ja-JP" altLang="en-US" sz="1800" b="1" dirty="0">
                <a:solidFill>
                  <a:srgbClr val="FF0000"/>
                </a:solidFill>
              </a:rPr>
              <a:t>下位概念同士の「違い」を明確</a:t>
            </a:r>
            <a:r>
              <a:rPr lang="ja-JP" altLang="en-US" sz="1800" dirty="0"/>
              <a:t>にする．</a:t>
            </a:r>
          </a:p>
          <a:p>
            <a:pPr lvl="1">
              <a:lnSpc>
                <a:spcPct val="80000"/>
              </a:lnSpc>
            </a:pPr>
            <a:r>
              <a:rPr lang="ja-JP" altLang="en-US" sz="2000" b="1" dirty="0">
                <a:solidFill>
                  <a:srgbClr val="008000"/>
                </a:solidFill>
              </a:rPr>
              <a:t>クラス分類基準の同一性</a:t>
            </a:r>
          </a:p>
          <a:p>
            <a:pPr lvl="2">
              <a:lnSpc>
                <a:spcPct val="80000"/>
              </a:lnSpc>
            </a:pPr>
            <a:r>
              <a:rPr lang="en-US" altLang="ja-JP" sz="1800" dirty="0"/>
              <a:t>is-a</a:t>
            </a:r>
            <a:r>
              <a:rPr lang="ja-JP" altLang="en-US" sz="1800" dirty="0"/>
              <a:t>階層を構築する（下位概念を定義する）時の基準（視点）は一定にする．</a:t>
            </a:r>
          </a:p>
          <a:p>
            <a:pPr lvl="1">
              <a:lnSpc>
                <a:spcPct val="80000"/>
              </a:lnSpc>
            </a:pPr>
            <a:r>
              <a:rPr lang="ja-JP" altLang="en-US" sz="2000" b="1" dirty="0">
                <a:solidFill>
                  <a:srgbClr val="008000"/>
                </a:solidFill>
              </a:rPr>
              <a:t>インスタンス集合のパーティション性</a:t>
            </a:r>
          </a:p>
          <a:p>
            <a:pPr lvl="2">
              <a:lnSpc>
                <a:spcPct val="80000"/>
              </a:lnSpc>
            </a:pPr>
            <a:r>
              <a:rPr lang="ja-JP" altLang="en-US" sz="1800" dirty="0"/>
              <a:t>下位概念間のインスタンス集合の重なりを避ける．</a:t>
            </a:r>
          </a:p>
          <a:p>
            <a:pPr lvl="1">
              <a:lnSpc>
                <a:spcPct val="80000"/>
              </a:lnSpc>
            </a:pPr>
            <a:r>
              <a:rPr lang="ja-JP" altLang="en-US" sz="2000" b="1" dirty="0">
                <a:solidFill>
                  <a:srgbClr val="008000"/>
                </a:solidFill>
              </a:rPr>
              <a:t>本質的な属性による分類</a:t>
            </a:r>
            <a:r>
              <a:rPr lang="ja-JP" altLang="en-US" sz="2000" dirty="0"/>
              <a:t>（何を本質とするかは恣意的）</a:t>
            </a:r>
          </a:p>
          <a:p>
            <a:pPr lvl="1">
              <a:lnSpc>
                <a:spcPct val="80000"/>
              </a:lnSpc>
            </a:pPr>
            <a:r>
              <a:rPr lang="ja-JP" altLang="en-US" sz="2000" b="1" dirty="0">
                <a:solidFill>
                  <a:srgbClr val="008000"/>
                </a:solidFill>
              </a:rPr>
              <a:t>分類の上下関係</a:t>
            </a:r>
          </a:p>
          <a:p>
            <a:pPr lvl="2">
              <a:lnSpc>
                <a:spcPct val="80000"/>
              </a:lnSpc>
            </a:pPr>
            <a:r>
              <a:rPr lang="ja-JP" altLang="en-US" sz="1800" dirty="0"/>
              <a:t>分類観点に従属性があればそれに従う．</a:t>
            </a:r>
          </a:p>
          <a:p>
            <a:pPr lvl="2">
              <a:lnSpc>
                <a:spcPct val="80000"/>
              </a:lnSpc>
            </a:pPr>
            <a:r>
              <a:rPr lang="ja-JP" altLang="en-US" sz="1800" dirty="0"/>
              <a:t>一般性の高い性質は上位概念で定義する．</a:t>
            </a:r>
          </a:p>
          <a:p>
            <a:pPr lvl="2">
              <a:lnSpc>
                <a:spcPct val="80000"/>
              </a:lnSpc>
            </a:pPr>
            <a:r>
              <a:rPr lang="ja-JP" altLang="en-US" sz="1800" dirty="0">
                <a:solidFill>
                  <a:srgbClr val="FF0000"/>
                </a:solidFill>
              </a:rPr>
              <a:t>多重継承の利用はできるだけ避ける</a:t>
            </a:r>
            <a:r>
              <a:rPr lang="ja-JP" altLang="en-US" sz="1800" dirty="0"/>
              <a:t>．</a:t>
            </a:r>
          </a:p>
        </p:txBody>
      </p:sp>
      <p:sp>
        <p:nvSpPr>
          <p:cNvPr id="7" name="四角形吹き出し 6"/>
          <p:cNvSpPr/>
          <p:nvPr/>
        </p:nvSpPr>
        <p:spPr>
          <a:xfrm>
            <a:off x="6012160" y="5229200"/>
            <a:ext cx="2808312" cy="1440160"/>
          </a:xfrm>
          <a:prstGeom prst="wedgeRectCallout">
            <a:avLst>
              <a:gd name="adj1" fmla="val -80448"/>
              <a:gd name="adj2" fmla="val 17094"/>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solidFill>
                  <a:schemeClr val="tx1"/>
                </a:solidFill>
              </a:rPr>
              <a:t>法造では，多重継承を用いる場合には</a:t>
            </a:r>
            <a:r>
              <a:rPr kumimoji="1" lang="en-US" altLang="ja-JP" sz="1600" dirty="0">
                <a:solidFill>
                  <a:srgbClr val="FF0000"/>
                </a:solidFill>
              </a:rPr>
              <a:t>IS-A</a:t>
            </a:r>
            <a:r>
              <a:rPr kumimoji="1" lang="ja-JP" altLang="en-US" sz="1600" dirty="0">
                <a:solidFill>
                  <a:srgbClr val="FF0000"/>
                </a:solidFill>
              </a:rPr>
              <a:t>関係</a:t>
            </a:r>
            <a:r>
              <a:rPr kumimoji="1" lang="ja-JP" altLang="en-US" sz="1600" dirty="0">
                <a:solidFill>
                  <a:schemeClr val="tx1"/>
                </a:solidFill>
              </a:rPr>
              <a:t>を利用する</a:t>
            </a:r>
            <a:endParaRPr kumimoji="1" lang="en-US" altLang="ja-JP" sz="1600" dirty="0">
              <a:solidFill>
                <a:schemeClr val="tx1"/>
              </a:solidFill>
            </a:endParaRPr>
          </a:p>
          <a:p>
            <a:r>
              <a:rPr lang="ja-JP" altLang="en-US" sz="1600" dirty="0">
                <a:solidFill>
                  <a:schemeClr val="tx1"/>
                </a:solidFill>
              </a:rPr>
              <a:t>ただし，</a:t>
            </a:r>
            <a:r>
              <a:rPr lang="ja-JP" altLang="en-US" sz="1600" i="1" dirty="0">
                <a:solidFill>
                  <a:srgbClr val="0066FF"/>
                </a:solidFill>
              </a:rPr>
              <a:t>ロール概念を用いると多重継承を使わずに適切な概念定義ができる場合が多い</a:t>
            </a:r>
            <a:r>
              <a:rPr lang="ja-JP" altLang="en-US"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352109568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付プレースホルダ 3"/>
          <p:cNvSpPr>
            <a:spLocks noGrp="1"/>
          </p:cNvSpPr>
          <p:nvPr>
            <p:ph type="dt" sz="quarter" idx="10"/>
          </p:nvPr>
        </p:nvSpPr>
        <p:spPr>
          <a:noFill/>
        </p:spPr>
        <p:txBody>
          <a:bodyPr/>
          <a:lstStyle/>
          <a:p>
            <a:fld id="{45712581-384A-443D-B943-FA680F52D7AB}" type="datetime1">
              <a:rPr lang="ja-JP" altLang="en-US" smtClean="0"/>
              <a:t>2019/6/5</a:t>
            </a:fld>
            <a:endParaRPr lang="en-US" altLang="ja-JP"/>
          </a:p>
        </p:txBody>
      </p:sp>
      <p:sp>
        <p:nvSpPr>
          <p:cNvPr id="69636" name="スライド番号プレースホルダ 5"/>
          <p:cNvSpPr>
            <a:spLocks noGrp="1"/>
          </p:cNvSpPr>
          <p:nvPr>
            <p:ph type="sldNum" sz="quarter" idx="12"/>
          </p:nvPr>
        </p:nvSpPr>
        <p:spPr>
          <a:noFill/>
        </p:spPr>
        <p:txBody>
          <a:bodyPr/>
          <a:lstStyle/>
          <a:p>
            <a:fld id="{1C4B08E8-C66F-4F42-9560-ECFF569C3289}" type="slidenum">
              <a:rPr lang="en-US" altLang="ja-JP" smtClean="0"/>
              <a:pPr/>
              <a:t>56</a:t>
            </a:fld>
            <a:endParaRPr lang="en-US" altLang="ja-JP"/>
          </a:p>
        </p:txBody>
      </p:sp>
      <p:sp>
        <p:nvSpPr>
          <p:cNvPr id="69637" name="Rectangle 3"/>
          <p:cNvSpPr>
            <a:spLocks noGrp="1" noChangeArrowheads="1"/>
          </p:cNvSpPr>
          <p:nvPr>
            <p:ph type="body" idx="1"/>
          </p:nvPr>
        </p:nvSpPr>
        <p:spPr>
          <a:xfrm>
            <a:off x="541338" y="1052513"/>
            <a:ext cx="8351837" cy="5472112"/>
          </a:xfrm>
        </p:spPr>
        <p:txBody>
          <a:bodyPr/>
          <a:lstStyle/>
          <a:p>
            <a:pPr>
              <a:lnSpc>
                <a:spcPct val="80000"/>
              </a:lnSpc>
            </a:pPr>
            <a:r>
              <a:rPr lang="ja-JP" altLang="en-US" sz="2400"/>
              <a:t>オントロジーにおける</a:t>
            </a:r>
            <a:r>
              <a:rPr lang="en-US" altLang="ja-JP" sz="2400"/>
              <a:t>is-a</a:t>
            </a:r>
            <a:r>
              <a:rPr lang="ja-JP" altLang="en-US" sz="2400"/>
              <a:t>階層の特徴</a:t>
            </a:r>
            <a:endParaRPr lang="ja-JP" altLang="en-US" sz="2400" b="0"/>
          </a:p>
          <a:p>
            <a:pPr lvl="1">
              <a:lnSpc>
                <a:spcPct val="80000"/>
              </a:lnSpc>
            </a:pPr>
            <a:r>
              <a:rPr lang="ja-JP" altLang="en-US" sz="2000"/>
              <a:t>対象世界における概念の性質をできるだけ反映したものであることがのぞまれる． </a:t>
            </a:r>
          </a:p>
          <a:p>
            <a:pPr lvl="1">
              <a:lnSpc>
                <a:spcPct val="80000"/>
              </a:lnSpc>
              <a:buFont typeface="Wingdings" pitchFamily="2" charset="2"/>
              <a:buNone/>
            </a:pPr>
            <a:r>
              <a:rPr lang="ja-JP" altLang="en-US" sz="2000"/>
              <a:t>→オントロジーにおける</a:t>
            </a:r>
            <a:r>
              <a:rPr lang="en-US" altLang="ja-JP" sz="2000"/>
              <a:t>is-a</a:t>
            </a:r>
            <a:r>
              <a:rPr lang="ja-JP" altLang="en-US" sz="2000"/>
              <a:t>階層は</a:t>
            </a:r>
            <a:r>
              <a:rPr lang="ja-JP" altLang="en-US" sz="2000" b="1" u="sng">
                <a:solidFill>
                  <a:schemeClr val="hlink"/>
                </a:solidFill>
              </a:rPr>
              <a:t>「単なる語彙分類階層（</a:t>
            </a:r>
            <a:r>
              <a:rPr lang="en-US" altLang="ja-JP" sz="2000" u="sng">
                <a:solidFill>
                  <a:schemeClr val="hlink"/>
                </a:solidFill>
              </a:rPr>
              <a:t>taxonomy</a:t>
            </a:r>
            <a:r>
              <a:rPr lang="ja-JP" altLang="en-US" sz="2000" b="1" u="sng">
                <a:solidFill>
                  <a:schemeClr val="hlink"/>
                </a:solidFill>
              </a:rPr>
              <a:t>）」ではない．</a:t>
            </a:r>
          </a:p>
          <a:p>
            <a:pPr>
              <a:lnSpc>
                <a:spcPct val="80000"/>
              </a:lnSpc>
            </a:pPr>
            <a:r>
              <a:rPr lang="en-US" altLang="ja-JP" sz="2400"/>
              <a:t>is-a</a:t>
            </a:r>
            <a:r>
              <a:rPr lang="ja-JP" altLang="en-US" sz="2400"/>
              <a:t>階層構築（クラス分類）の推奨基準</a:t>
            </a:r>
          </a:p>
          <a:p>
            <a:pPr lvl="1">
              <a:lnSpc>
                <a:spcPct val="80000"/>
              </a:lnSpc>
            </a:pPr>
            <a:r>
              <a:rPr lang="ja-JP" altLang="en-US" sz="2000" b="1"/>
              <a:t>基本的な考え方</a:t>
            </a:r>
          </a:p>
          <a:p>
            <a:pPr lvl="2">
              <a:lnSpc>
                <a:spcPct val="80000"/>
              </a:lnSpc>
            </a:pPr>
            <a:r>
              <a:rPr lang="ja-JP" altLang="en-US" sz="1800"/>
              <a:t>上位概念から「どのような性質が継承されるか？」を意識する．</a:t>
            </a:r>
          </a:p>
          <a:p>
            <a:pPr lvl="2">
              <a:lnSpc>
                <a:spcPct val="80000"/>
              </a:lnSpc>
            </a:pPr>
            <a:r>
              <a:rPr lang="ja-JP" altLang="en-US" sz="1800"/>
              <a:t>同じ上位概念を持つ下位概念同士の「違い」を明確にする．</a:t>
            </a:r>
          </a:p>
          <a:p>
            <a:pPr lvl="1">
              <a:lnSpc>
                <a:spcPct val="80000"/>
              </a:lnSpc>
            </a:pPr>
            <a:r>
              <a:rPr lang="ja-JP" altLang="en-US" sz="2000" b="1"/>
              <a:t>クラス分類基準の同一性</a:t>
            </a:r>
          </a:p>
          <a:p>
            <a:pPr lvl="2">
              <a:lnSpc>
                <a:spcPct val="80000"/>
              </a:lnSpc>
            </a:pPr>
            <a:r>
              <a:rPr lang="en-US" altLang="ja-JP" sz="1800"/>
              <a:t>is-a</a:t>
            </a:r>
            <a:r>
              <a:rPr lang="ja-JP" altLang="en-US" sz="1800"/>
              <a:t>階層を構築する（下位概念を定義する）時の基準（視点）は一定にする．</a:t>
            </a:r>
          </a:p>
          <a:p>
            <a:pPr lvl="1">
              <a:lnSpc>
                <a:spcPct val="80000"/>
              </a:lnSpc>
            </a:pPr>
            <a:r>
              <a:rPr lang="ja-JP" altLang="en-US" sz="2000" b="1"/>
              <a:t>インスタンス集合のパーティション性</a:t>
            </a:r>
          </a:p>
          <a:p>
            <a:pPr lvl="2">
              <a:lnSpc>
                <a:spcPct val="80000"/>
              </a:lnSpc>
            </a:pPr>
            <a:r>
              <a:rPr lang="ja-JP" altLang="en-US" sz="1800"/>
              <a:t>下位概念間のインスタンス集合の重なりを避ける．</a:t>
            </a:r>
          </a:p>
          <a:p>
            <a:pPr lvl="1">
              <a:lnSpc>
                <a:spcPct val="80000"/>
              </a:lnSpc>
            </a:pPr>
            <a:r>
              <a:rPr lang="ja-JP" altLang="en-US" sz="2000" b="1"/>
              <a:t>本質的な属性による分類</a:t>
            </a:r>
            <a:r>
              <a:rPr lang="ja-JP" altLang="en-US" sz="2000"/>
              <a:t>（何を本質とするかは恣意的）</a:t>
            </a:r>
          </a:p>
          <a:p>
            <a:pPr lvl="1">
              <a:lnSpc>
                <a:spcPct val="80000"/>
              </a:lnSpc>
            </a:pPr>
            <a:r>
              <a:rPr lang="ja-JP" altLang="en-US" sz="2000" b="1"/>
              <a:t>分類の上下関係</a:t>
            </a:r>
          </a:p>
          <a:p>
            <a:pPr lvl="2">
              <a:lnSpc>
                <a:spcPct val="80000"/>
              </a:lnSpc>
            </a:pPr>
            <a:r>
              <a:rPr lang="ja-JP" altLang="en-US" sz="1800"/>
              <a:t>分類観点に従属性があればそれに従う．</a:t>
            </a:r>
          </a:p>
          <a:p>
            <a:pPr lvl="2">
              <a:lnSpc>
                <a:spcPct val="80000"/>
              </a:lnSpc>
            </a:pPr>
            <a:r>
              <a:rPr lang="ja-JP" altLang="en-US" sz="1800"/>
              <a:t>一般性の高い性質は上位概念で定義する．</a:t>
            </a:r>
          </a:p>
          <a:p>
            <a:pPr lvl="2">
              <a:lnSpc>
                <a:spcPct val="80000"/>
              </a:lnSpc>
            </a:pPr>
            <a:r>
              <a:rPr lang="ja-JP" altLang="en-US" sz="1800"/>
              <a:t>多重継承の利用はできるだけ避ける．</a:t>
            </a:r>
          </a:p>
        </p:txBody>
      </p:sp>
      <p:sp>
        <p:nvSpPr>
          <p:cNvPr id="69638" name="AutoShape 51"/>
          <p:cNvSpPr>
            <a:spLocks noChangeAspect="1" noChangeArrowheads="1"/>
          </p:cNvSpPr>
          <p:nvPr/>
        </p:nvSpPr>
        <p:spPr bwMode="auto">
          <a:xfrm>
            <a:off x="428625" y="1000125"/>
            <a:ext cx="8458200" cy="5472113"/>
          </a:xfrm>
          <a:prstGeom prst="rect">
            <a:avLst/>
          </a:prstGeom>
          <a:solidFill>
            <a:schemeClr val="bg1"/>
          </a:solidFill>
          <a:ln w="9525">
            <a:noFill/>
            <a:miter lim="800000"/>
            <a:headEnd/>
            <a:tailEnd/>
          </a:ln>
        </p:spPr>
        <p:txBody>
          <a:bodyPr/>
          <a:lstStyle/>
          <a:p>
            <a:pPr marL="342900" indent="-342900">
              <a:spcBef>
                <a:spcPct val="20000"/>
              </a:spcBef>
              <a:buClr>
                <a:srgbClr val="008000"/>
              </a:buClr>
              <a:buSzPct val="60000"/>
              <a:buFont typeface="Wingdings" pitchFamily="2" charset="2"/>
              <a:buChar char="n"/>
            </a:pPr>
            <a:r>
              <a:rPr lang="ja-JP" altLang="en-US" sz="3200" u="sng" dirty="0"/>
              <a:t>クラス分類基準の同一性</a:t>
            </a:r>
            <a:endParaRPr lang="en-US" altLang="ja-JP" sz="3200" u="sng" dirty="0"/>
          </a:p>
          <a:p>
            <a:pPr marL="342900" lvl="2" indent="-342900">
              <a:spcBef>
                <a:spcPct val="20000"/>
              </a:spcBef>
              <a:buClr>
                <a:srgbClr val="008000"/>
              </a:buClr>
              <a:buSzPct val="60000"/>
            </a:pPr>
            <a:r>
              <a:rPr lang="en-US" altLang="ja-JP" sz="2000" dirty="0"/>
              <a:t>	is-a</a:t>
            </a:r>
            <a:r>
              <a:rPr lang="ja-JP" altLang="en-US" sz="2000" dirty="0"/>
              <a:t>階層を構築する（下位概念を定義する）時の基準（視点）は一定にする．</a:t>
            </a:r>
          </a:p>
          <a:p>
            <a:pPr marL="342900" indent="-342900">
              <a:spcBef>
                <a:spcPct val="20000"/>
              </a:spcBef>
              <a:buClr>
                <a:srgbClr val="008000"/>
              </a:buClr>
              <a:buSzPct val="60000"/>
            </a:pPr>
            <a:endParaRPr lang="ja-JP" altLang="en-US" sz="3200" u="sng" dirty="0"/>
          </a:p>
        </p:txBody>
      </p:sp>
      <p:pic>
        <p:nvPicPr>
          <p:cNvPr id="39953" name="Picture 52"/>
          <p:cNvPicPr>
            <a:picLocks noChangeAspect="1" noChangeArrowheads="1"/>
          </p:cNvPicPr>
          <p:nvPr/>
        </p:nvPicPr>
        <p:blipFill>
          <a:blip r:embed="rId3"/>
          <a:srcRect/>
          <a:stretch>
            <a:fillRect/>
          </a:stretch>
        </p:blipFill>
        <p:spPr bwMode="auto">
          <a:xfrm>
            <a:off x="1216025" y="1954213"/>
            <a:ext cx="4232275" cy="2260600"/>
          </a:xfrm>
          <a:prstGeom prst="rect">
            <a:avLst/>
          </a:prstGeom>
          <a:noFill/>
          <a:ln w="9525" algn="ctr">
            <a:noFill/>
            <a:miter lim="800000"/>
            <a:headEnd/>
            <a:tailEnd/>
          </a:ln>
        </p:spPr>
      </p:pic>
      <p:sp>
        <p:nvSpPr>
          <p:cNvPr id="39954" name="Text Box 53"/>
          <p:cNvSpPr txBox="1">
            <a:spLocks noChangeArrowheads="1"/>
          </p:cNvSpPr>
          <p:nvPr/>
        </p:nvSpPr>
        <p:spPr bwMode="auto">
          <a:xfrm>
            <a:off x="438150" y="1990725"/>
            <a:ext cx="2903538" cy="406400"/>
          </a:xfrm>
          <a:prstGeom prst="rect">
            <a:avLst/>
          </a:prstGeom>
          <a:solidFill>
            <a:srgbClr val="CCFF99"/>
          </a:solidFill>
          <a:ln w="9525" algn="ctr">
            <a:solidFill>
              <a:srgbClr val="008000"/>
            </a:solidFill>
            <a:miter lim="800000"/>
            <a:headEnd/>
            <a:tailEnd/>
          </a:ln>
        </p:spPr>
        <p:txBody>
          <a:bodyPr wrap="none">
            <a:spAutoFit/>
          </a:bodyPr>
          <a:lstStyle/>
          <a:p>
            <a:r>
              <a:rPr lang="ja-JP" altLang="en-US" sz="2000" u="sng">
                <a:solidFill>
                  <a:srgbClr val="008000"/>
                </a:solidFill>
              </a:rPr>
              <a:t>分類基準が混在した例</a:t>
            </a:r>
          </a:p>
        </p:txBody>
      </p:sp>
      <p:sp>
        <p:nvSpPr>
          <p:cNvPr id="39955" name="AutoShape 54"/>
          <p:cNvSpPr>
            <a:spLocks/>
          </p:cNvSpPr>
          <p:nvPr/>
        </p:nvSpPr>
        <p:spPr bwMode="auto">
          <a:xfrm>
            <a:off x="3738563" y="2401888"/>
            <a:ext cx="234950" cy="1008062"/>
          </a:xfrm>
          <a:prstGeom prst="rightBrace">
            <a:avLst>
              <a:gd name="adj1" fmla="val 38913"/>
              <a:gd name="adj2" fmla="val 50000"/>
            </a:avLst>
          </a:prstGeom>
          <a:noFill/>
          <a:ln w="19050">
            <a:solidFill>
              <a:srgbClr val="0000FF"/>
            </a:solidFill>
            <a:round/>
            <a:headEnd/>
            <a:tailEnd/>
          </a:ln>
        </p:spPr>
        <p:txBody>
          <a:bodyPr anchor="ctr">
            <a:spAutoFit/>
          </a:bodyPr>
          <a:lstStyle/>
          <a:p>
            <a:endParaRPr lang="ja-JP" altLang="en-US"/>
          </a:p>
        </p:txBody>
      </p:sp>
      <p:sp>
        <p:nvSpPr>
          <p:cNvPr id="39956" name="Text Box 55"/>
          <p:cNvSpPr txBox="1">
            <a:spLocks noChangeArrowheads="1"/>
          </p:cNvSpPr>
          <p:nvPr/>
        </p:nvSpPr>
        <p:spPr bwMode="auto">
          <a:xfrm>
            <a:off x="4116388" y="2746375"/>
            <a:ext cx="2381250" cy="376238"/>
          </a:xfrm>
          <a:prstGeom prst="rect">
            <a:avLst/>
          </a:prstGeom>
          <a:solidFill>
            <a:srgbClr val="CCFFFF"/>
          </a:solidFill>
          <a:ln w="9525" algn="ctr">
            <a:solidFill>
              <a:srgbClr val="0000FF"/>
            </a:solidFill>
            <a:miter lim="800000"/>
            <a:headEnd/>
            <a:tailEnd/>
          </a:ln>
        </p:spPr>
        <p:txBody>
          <a:bodyPr wrap="none">
            <a:spAutoFit/>
          </a:bodyPr>
          <a:lstStyle/>
          <a:p>
            <a:r>
              <a:rPr lang="ja-JP" altLang="en-US">
                <a:solidFill>
                  <a:srgbClr val="0000FF"/>
                </a:solidFill>
              </a:rPr>
              <a:t>車輪の数による分類</a:t>
            </a:r>
          </a:p>
        </p:txBody>
      </p:sp>
      <p:sp>
        <p:nvSpPr>
          <p:cNvPr id="39957" name="AutoShape 56"/>
          <p:cNvSpPr>
            <a:spLocks/>
          </p:cNvSpPr>
          <p:nvPr/>
        </p:nvSpPr>
        <p:spPr bwMode="auto">
          <a:xfrm>
            <a:off x="3895725" y="2401888"/>
            <a:ext cx="234950" cy="1728787"/>
          </a:xfrm>
          <a:prstGeom prst="rightBrace">
            <a:avLst>
              <a:gd name="adj1" fmla="val 66734"/>
              <a:gd name="adj2" fmla="val 50000"/>
            </a:avLst>
          </a:prstGeom>
          <a:noFill/>
          <a:ln w="19050">
            <a:solidFill>
              <a:schemeClr val="hlink"/>
            </a:solidFill>
            <a:round/>
            <a:headEnd/>
            <a:tailEnd/>
          </a:ln>
        </p:spPr>
        <p:txBody>
          <a:bodyPr anchor="ctr">
            <a:spAutoFit/>
          </a:bodyPr>
          <a:lstStyle/>
          <a:p>
            <a:endParaRPr lang="ja-JP" altLang="en-US"/>
          </a:p>
        </p:txBody>
      </p:sp>
      <p:sp>
        <p:nvSpPr>
          <p:cNvPr id="39958" name="Text Box 57"/>
          <p:cNvSpPr txBox="1">
            <a:spLocks noChangeArrowheads="1"/>
          </p:cNvSpPr>
          <p:nvPr/>
        </p:nvSpPr>
        <p:spPr bwMode="auto">
          <a:xfrm>
            <a:off x="4194175" y="3395663"/>
            <a:ext cx="2381250" cy="376237"/>
          </a:xfrm>
          <a:prstGeom prst="rect">
            <a:avLst/>
          </a:prstGeom>
          <a:solidFill>
            <a:srgbClr val="FFCCFF"/>
          </a:solidFill>
          <a:ln w="9525" algn="ctr">
            <a:solidFill>
              <a:schemeClr val="hlink"/>
            </a:solidFill>
            <a:miter lim="800000"/>
            <a:headEnd/>
            <a:tailEnd/>
          </a:ln>
        </p:spPr>
        <p:txBody>
          <a:bodyPr wrap="none">
            <a:spAutoFit/>
          </a:bodyPr>
          <a:lstStyle/>
          <a:p>
            <a:r>
              <a:rPr lang="ja-JP" altLang="en-US">
                <a:solidFill>
                  <a:schemeClr val="hlink"/>
                </a:solidFill>
              </a:rPr>
              <a:t>移動場所による分類</a:t>
            </a:r>
          </a:p>
        </p:txBody>
      </p:sp>
      <p:pic>
        <p:nvPicPr>
          <p:cNvPr id="39945" name="Picture 59"/>
          <p:cNvPicPr>
            <a:picLocks noChangeAspect="1" noChangeArrowheads="1"/>
          </p:cNvPicPr>
          <p:nvPr/>
        </p:nvPicPr>
        <p:blipFill>
          <a:blip r:embed="rId4"/>
          <a:srcRect/>
          <a:stretch>
            <a:fillRect/>
          </a:stretch>
        </p:blipFill>
        <p:spPr bwMode="auto">
          <a:xfrm>
            <a:off x="1263650" y="4221163"/>
            <a:ext cx="5199063" cy="2351087"/>
          </a:xfrm>
          <a:prstGeom prst="rect">
            <a:avLst/>
          </a:prstGeom>
          <a:noFill/>
          <a:ln w="9525" algn="ctr">
            <a:noFill/>
            <a:miter lim="800000"/>
            <a:headEnd/>
            <a:tailEnd/>
          </a:ln>
        </p:spPr>
      </p:pic>
      <p:sp>
        <p:nvSpPr>
          <p:cNvPr id="39946" name="AutoShape 60"/>
          <p:cNvSpPr>
            <a:spLocks/>
          </p:cNvSpPr>
          <p:nvPr/>
        </p:nvSpPr>
        <p:spPr bwMode="auto">
          <a:xfrm>
            <a:off x="3727450" y="4770438"/>
            <a:ext cx="157163" cy="1512887"/>
          </a:xfrm>
          <a:prstGeom prst="rightBrace">
            <a:avLst>
              <a:gd name="adj1" fmla="val 80219"/>
              <a:gd name="adj2" fmla="val 73454"/>
            </a:avLst>
          </a:prstGeom>
          <a:noFill/>
          <a:ln w="19050">
            <a:solidFill>
              <a:schemeClr val="hlink"/>
            </a:solidFill>
            <a:round/>
            <a:headEnd/>
            <a:tailEnd/>
          </a:ln>
        </p:spPr>
        <p:txBody>
          <a:bodyPr anchor="ctr">
            <a:spAutoFit/>
          </a:bodyPr>
          <a:lstStyle/>
          <a:p>
            <a:endParaRPr lang="ja-JP" altLang="en-US"/>
          </a:p>
        </p:txBody>
      </p:sp>
      <p:sp>
        <p:nvSpPr>
          <p:cNvPr id="39947" name="Text Box 61"/>
          <p:cNvSpPr txBox="1">
            <a:spLocks noChangeArrowheads="1"/>
          </p:cNvSpPr>
          <p:nvPr/>
        </p:nvSpPr>
        <p:spPr bwMode="auto">
          <a:xfrm>
            <a:off x="3943350" y="5835650"/>
            <a:ext cx="2187575" cy="376238"/>
          </a:xfrm>
          <a:prstGeom prst="rect">
            <a:avLst/>
          </a:prstGeom>
          <a:solidFill>
            <a:srgbClr val="FFCCFF"/>
          </a:solidFill>
          <a:ln w="9525" algn="ctr">
            <a:solidFill>
              <a:schemeClr val="hlink"/>
            </a:solidFill>
            <a:miter lim="800000"/>
            <a:headEnd/>
            <a:tailEnd/>
          </a:ln>
        </p:spPr>
        <p:txBody>
          <a:bodyPr wrap="none">
            <a:spAutoFit/>
          </a:bodyPr>
          <a:lstStyle/>
          <a:p>
            <a:r>
              <a:rPr lang="ja-JP" altLang="en-US">
                <a:solidFill>
                  <a:schemeClr val="hlink"/>
                </a:solidFill>
              </a:rPr>
              <a:t>移動場所による分類</a:t>
            </a:r>
          </a:p>
        </p:txBody>
      </p:sp>
      <p:sp>
        <p:nvSpPr>
          <p:cNvPr id="39948" name="AutoShape 62"/>
          <p:cNvSpPr>
            <a:spLocks/>
          </p:cNvSpPr>
          <p:nvPr/>
        </p:nvSpPr>
        <p:spPr bwMode="auto">
          <a:xfrm>
            <a:off x="5106988" y="4570413"/>
            <a:ext cx="276225" cy="1136650"/>
          </a:xfrm>
          <a:prstGeom prst="rightBrace">
            <a:avLst>
              <a:gd name="adj1" fmla="val 34291"/>
              <a:gd name="adj2" fmla="val 71509"/>
            </a:avLst>
          </a:prstGeom>
          <a:noFill/>
          <a:ln w="19050">
            <a:solidFill>
              <a:srgbClr val="0000FF"/>
            </a:solidFill>
            <a:round/>
            <a:headEnd/>
            <a:tailEnd/>
          </a:ln>
        </p:spPr>
        <p:txBody>
          <a:bodyPr anchor="ctr">
            <a:spAutoFit/>
          </a:bodyPr>
          <a:lstStyle/>
          <a:p>
            <a:endParaRPr lang="ja-JP" altLang="en-US"/>
          </a:p>
        </p:txBody>
      </p:sp>
      <p:sp>
        <p:nvSpPr>
          <p:cNvPr id="39949" name="Text Box 63"/>
          <p:cNvSpPr txBox="1">
            <a:spLocks noChangeArrowheads="1"/>
          </p:cNvSpPr>
          <p:nvPr/>
        </p:nvSpPr>
        <p:spPr bwMode="auto">
          <a:xfrm>
            <a:off x="5454650" y="5275263"/>
            <a:ext cx="2187575" cy="376237"/>
          </a:xfrm>
          <a:prstGeom prst="rect">
            <a:avLst/>
          </a:prstGeom>
          <a:solidFill>
            <a:srgbClr val="CCFFFF"/>
          </a:solidFill>
          <a:ln w="9525" algn="ctr">
            <a:solidFill>
              <a:srgbClr val="0000FF"/>
            </a:solidFill>
            <a:miter lim="800000"/>
            <a:headEnd/>
            <a:tailEnd/>
          </a:ln>
        </p:spPr>
        <p:txBody>
          <a:bodyPr wrap="none">
            <a:spAutoFit/>
          </a:bodyPr>
          <a:lstStyle/>
          <a:p>
            <a:r>
              <a:rPr lang="ja-JP" altLang="en-US">
                <a:solidFill>
                  <a:srgbClr val="0000FF"/>
                </a:solidFill>
              </a:rPr>
              <a:t>車輪の数による分類</a:t>
            </a:r>
          </a:p>
        </p:txBody>
      </p:sp>
      <p:sp>
        <p:nvSpPr>
          <p:cNvPr id="39950" name="Text Box 64"/>
          <p:cNvSpPr txBox="1">
            <a:spLocks noChangeArrowheads="1"/>
          </p:cNvSpPr>
          <p:nvPr/>
        </p:nvSpPr>
        <p:spPr bwMode="auto">
          <a:xfrm>
            <a:off x="428625" y="4221163"/>
            <a:ext cx="3082925" cy="406400"/>
          </a:xfrm>
          <a:prstGeom prst="rect">
            <a:avLst/>
          </a:prstGeom>
          <a:solidFill>
            <a:srgbClr val="CCFF99"/>
          </a:solidFill>
          <a:ln w="9525" algn="ctr">
            <a:solidFill>
              <a:srgbClr val="008000"/>
            </a:solidFill>
            <a:miter lim="800000"/>
            <a:headEnd/>
            <a:tailEnd/>
          </a:ln>
        </p:spPr>
        <p:txBody>
          <a:bodyPr wrap="none">
            <a:spAutoFit/>
          </a:bodyPr>
          <a:lstStyle/>
          <a:p>
            <a:r>
              <a:rPr lang="ja-JP" altLang="en-US" sz="2000" u="sng">
                <a:solidFill>
                  <a:srgbClr val="008000"/>
                </a:solidFill>
              </a:rPr>
              <a:t>分類基準を整理し直した例</a:t>
            </a:r>
          </a:p>
        </p:txBody>
      </p:sp>
      <p:sp>
        <p:nvSpPr>
          <p:cNvPr id="39951" name="AutoShape 65"/>
          <p:cNvSpPr>
            <a:spLocks noChangeArrowheads="1"/>
          </p:cNvSpPr>
          <p:nvPr/>
        </p:nvSpPr>
        <p:spPr bwMode="auto">
          <a:xfrm>
            <a:off x="630238" y="4699000"/>
            <a:ext cx="1871662" cy="431800"/>
          </a:xfrm>
          <a:prstGeom prst="wedgeRectCallout">
            <a:avLst>
              <a:gd name="adj1" fmla="val 64505"/>
              <a:gd name="adj2" fmla="val 33088"/>
            </a:avLst>
          </a:prstGeom>
          <a:solidFill>
            <a:srgbClr val="FFFFCC"/>
          </a:solidFill>
          <a:ln w="9525" algn="ctr">
            <a:solidFill>
              <a:schemeClr val="tx1"/>
            </a:solidFill>
            <a:miter lim="800000"/>
            <a:headEnd/>
            <a:tailEnd/>
          </a:ln>
        </p:spPr>
        <p:txBody>
          <a:bodyPr anchor="ctr"/>
          <a:lstStyle/>
          <a:p>
            <a:pPr algn="ctr"/>
            <a:r>
              <a:rPr lang="ja-JP" altLang="en-US">
                <a:solidFill>
                  <a:schemeClr val="hlink"/>
                </a:solidFill>
              </a:rPr>
              <a:t>中間概念を追加</a:t>
            </a:r>
          </a:p>
        </p:txBody>
      </p:sp>
      <p:sp>
        <p:nvSpPr>
          <p:cNvPr id="69652" name="タイトル 22"/>
          <p:cNvSpPr>
            <a:spLocks noGrp="1"/>
          </p:cNvSpPr>
          <p:nvPr>
            <p:ph type="title"/>
          </p:nvPr>
        </p:nvSpPr>
        <p:spPr/>
        <p:txBody>
          <a:bodyPr/>
          <a:lstStyle/>
          <a:p>
            <a:r>
              <a:rPr lang="ja-JP" altLang="en-US" sz="2800" dirty="0">
                <a:solidFill>
                  <a:srgbClr val="FF0000"/>
                </a:solidFill>
              </a:rPr>
              <a:t>概念の分類視点</a:t>
            </a:r>
            <a:r>
              <a:rPr lang="ja-JP" altLang="ja-JP" sz="2800" dirty="0">
                <a:solidFill>
                  <a:srgbClr val="FF0000"/>
                </a:solidFill>
              </a:rPr>
              <a:t>の明確化</a:t>
            </a:r>
            <a:br>
              <a:rPr lang="en-US" altLang="ja-JP" dirty="0">
                <a:solidFill>
                  <a:srgbClr val="FF0000"/>
                </a:solidFill>
              </a:rPr>
            </a:br>
            <a:r>
              <a:rPr lang="ja-JP" altLang="en-US" dirty="0">
                <a:solidFill>
                  <a:srgbClr val="FF0000"/>
                </a:solidFill>
              </a:rPr>
              <a:t>　</a:t>
            </a:r>
            <a:r>
              <a:rPr lang="en-US" altLang="ja-JP" dirty="0"/>
              <a:t>is-a</a:t>
            </a:r>
            <a:r>
              <a:rPr lang="ja-JP" altLang="en-US" dirty="0"/>
              <a:t>階層構築の基礎的指針</a:t>
            </a:r>
            <a:endParaRPr lang="ja-JP" altLang="en-US" sz="4000" dirty="0"/>
          </a:p>
        </p:txBody>
      </p:sp>
    </p:spTree>
    <p:extLst>
      <p:ext uri="{BB962C8B-B14F-4D97-AF65-F5344CB8AC3E}">
        <p14:creationId xmlns:p14="http://schemas.microsoft.com/office/powerpoint/2010/main" val="16517399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54"/>
                                        </p:tgtEl>
                                        <p:attrNameLst>
                                          <p:attrName>style.visibility</p:attrName>
                                        </p:attrNameLst>
                                      </p:cBhvr>
                                      <p:to>
                                        <p:strVal val="visible"/>
                                      </p:to>
                                    </p:set>
                                    <p:animEffect transition="in" filter="blinds(horizontal)">
                                      <p:cBhvr>
                                        <p:cTn id="7" dur="500"/>
                                        <p:tgtEl>
                                          <p:spTgt spid="39954"/>
                                        </p:tgtEl>
                                      </p:cBhvr>
                                    </p:animEffect>
                                  </p:childTnLst>
                                </p:cTn>
                              </p:par>
                              <p:par>
                                <p:cTn id="8" presetID="3" presetClass="entr" presetSubtype="10" fill="hold" nodeType="withEffect">
                                  <p:stCondLst>
                                    <p:cond delay="0"/>
                                  </p:stCondLst>
                                  <p:childTnLst>
                                    <p:set>
                                      <p:cBhvr>
                                        <p:cTn id="9" dur="1" fill="hold">
                                          <p:stCondLst>
                                            <p:cond delay="0"/>
                                          </p:stCondLst>
                                        </p:cTn>
                                        <p:tgtEl>
                                          <p:spTgt spid="39953"/>
                                        </p:tgtEl>
                                        <p:attrNameLst>
                                          <p:attrName>style.visibility</p:attrName>
                                        </p:attrNameLst>
                                      </p:cBhvr>
                                      <p:to>
                                        <p:strVal val="visible"/>
                                      </p:to>
                                    </p:set>
                                    <p:animEffect transition="in" filter="blinds(horizontal)">
                                      <p:cBhvr>
                                        <p:cTn id="10" dur="500"/>
                                        <p:tgtEl>
                                          <p:spTgt spid="3995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9956"/>
                                        </p:tgtEl>
                                        <p:attrNameLst>
                                          <p:attrName>style.visibility</p:attrName>
                                        </p:attrNameLst>
                                      </p:cBhvr>
                                      <p:to>
                                        <p:strVal val="visible"/>
                                      </p:to>
                                    </p:set>
                                    <p:animEffect transition="in" filter="blinds(horizontal)">
                                      <p:cBhvr>
                                        <p:cTn id="15" dur="500"/>
                                        <p:tgtEl>
                                          <p:spTgt spid="3995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9955"/>
                                        </p:tgtEl>
                                        <p:attrNameLst>
                                          <p:attrName>style.visibility</p:attrName>
                                        </p:attrNameLst>
                                      </p:cBhvr>
                                      <p:to>
                                        <p:strVal val="visible"/>
                                      </p:to>
                                    </p:set>
                                    <p:animEffect transition="in" filter="blinds(horizontal)">
                                      <p:cBhvr>
                                        <p:cTn id="18" dur="500"/>
                                        <p:tgtEl>
                                          <p:spTgt spid="3995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9957"/>
                                        </p:tgtEl>
                                        <p:attrNameLst>
                                          <p:attrName>style.visibility</p:attrName>
                                        </p:attrNameLst>
                                      </p:cBhvr>
                                      <p:to>
                                        <p:strVal val="visible"/>
                                      </p:to>
                                    </p:set>
                                    <p:animEffect transition="in" filter="blinds(horizontal)">
                                      <p:cBhvr>
                                        <p:cTn id="23" dur="500"/>
                                        <p:tgtEl>
                                          <p:spTgt spid="3995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9958"/>
                                        </p:tgtEl>
                                        <p:attrNameLst>
                                          <p:attrName>style.visibility</p:attrName>
                                        </p:attrNameLst>
                                      </p:cBhvr>
                                      <p:to>
                                        <p:strVal val="visible"/>
                                      </p:to>
                                    </p:set>
                                    <p:animEffect transition="in" filter="blinds(horizontal)">
                                      <p:cBhvr>
                                        <p:cTn id="26" dur="500"/>
                                        <p:tgtEl>
                                          <p:spTgt spid="3995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9950"/>
                                        </p:tgtEl>
                                        <p:attrNameLst>
                                          <p:attrName>style.visibility</p:attrName>
                                        </p:attrNameLst>
                                      </p:cBhvr>
                                      <p:to>
                                        <p:strVal val="visible"/>
                                      </p:to>
                                    </p:set>
                                    <p:animEffect transition="in" filter="blinds(horizontal)">
                                      <p:cBhvr>
                                        <p:cTn id="31" dur="500"/>
                                        <p:tgtEl>
                                          <p:spTgt spid="39950"/>
                                        </p:tgtEl>
                                      </p:cBhvr>
                                    </p:animEffect>
                                  </p:childTnLst>
                                </p:cTn>
                              </p:par>
                              <p:par>
                                <p:cTn id="32" presetID="3" presetClass="entr" presetSubtype="10" fill="hold" nodeType="withEffect">
                                  <p:stCondLst>
                                    <p:cond delay="0"/>
                                  </p:stCondLst>
                                  <p:childTnLst>
                                    <p:set>
                                      <p:cBhvr>
                                        <p:cTn id="33" dur="1" fill="hold">
                                          <p:stCondLst>
                                            <p:cond delay="0"/>
                                          </p:stCondLst>
                                        </p:cTn>
                                        <p:tgtEl>
                                          <p:spTgt spid="39945"/>
                                        </p:tgtEl>
                                        <p:attrNameLst>
                                          <p:attrName>style.visibility</p:attrName>
                                        </p:attrNameLst>
                                      </p:cBhvr>
                                      <p:to>
                                        <p:strVal val="visible"/>
                                      </p:to>
                                    </p:set>
                                    <p:animEffect transition="in" filter="blinds(horizontal)">
                                      <p:cBhvr>
                                        <p:cTn id="34" dur="500"/>
                                        <p:tgtEl>
                                          <p:spTgt spid="3994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9951"/>
                                        </p:tgtEl>
                                        <p:attrNameLst>
                                          <p:attrName>style.visibility</p:attrName>
                                        </p:attrNameLst>
                                      </p:cBhvr>
                                      <p:to>
                                        <p:strVal val="visible"/>
                                      </p:to>
                                    </p:set>
                                    <p:animEffect transition="in" filter="blinds(horizontal)">
                                      <p:cBhvr>
                                        <p:cTn id="39" dur="500"/>
                                        <p:tgtEl>
                                          <p:spTgt spid="3995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9946"/>
                                        </p:tgtEl>
                                        <p:attrNameLst>
                                          <p:attrName>style.visibility</p:attrName>
                                        </p:attrNameLst>
                                      </p:cBhvr>
                                      <p:to>
                                        <p:strVal val="visible"/>
                                      </p:to>
                                    </p:set>
                                    <p:animEffect transition="in" filter="blinds(horizontal)">
                                      <p:cBhvr>
                                        <p:cTn id="44" dur="500"/>
                                        <p:tgtEl>
                                          <p:spTgt spid="3994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9947"/>
                                        </p:tgtEl>
                                        <p:attrNameLst>
                                          <p:attrName>style.visibility</p:attrName>
                                        </p:attrNameLst>
                                      </p:cBhvr>
                                      <p:to>
                                        <p:strVal val="visible"/>
                                      </p:to>
                                    </p:set>
                                    <p:animEffect transition="in" filter="blinds(horizontal)">
                                      <p:cBhvr>
                                        <p:cTn id="47" dur="500"/>
                                        <p:tgtEl>
                                          <p:spTgt spid="3994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9948"/>
                                        </p:tgtEl>
                                        <p:attrNameLst>
                                          <p:attrName>style.visibility</p:attrName>
                                        </p:attrNameLst>
                                      </p:cBhvr>
                                      <p:to>
                                        <p:strVal val="visible"/>
                                      </p:to>
                                    </p:set>
                                    <p:animEffect transition="in" filter="blinds(horizontal)">
                                      <p:cBhvr>
                                        <p:cTn id="52" dur="500"/>
                                        <p:tgtEl>
                                          <p:spTgt spid="3994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9949"/>
                                        </p:tgtEl>
                                        <p:attrNameLst>
                                          <p:attrName>style.visibility</p:attrName>
                                        </p:attrNameLst>
                                      </p:cBhvr>
                                      <p:to>
                                        <p:strVal val="visible"/>
                                      </p:to>
                                    </p:set>
                                    <p:animEffect transition="in" filter="blinds(horizontal)">
                                      <p:cBhvr>
                                        <p:cTn id="55" dur="500"/>
                                        <p:tgtEl>
                                          <p:spTgt spid="3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4" grpId="0" animBg="1"/>
      <p:bldP spid="39955" grpId="0" animBg="1"/>
      <p:bldP spid="39956" grpId="0" animBg="1"/>
      <p:bldP spid="39957" grpId="0" animBg="1"/>
      <p:bldP spid="39958" grpId="0" animBg="1"/>
      <p:bldP spid="39946" grpId="0" animBg="1"/>
      <p:bldP spid="39947" grpId="0" animBg="1"/>
      <p:bldP spid="39948" grpId="0" animBg="1"/>
      <p:bldP spid="39949" grpId="0" animBg="1"/>
      <p:bldP spid="39950" grpId="0" animBg="1"/>
      <p:bldP spid="399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付プレースホルダ 3"/>
          <p:cNvSpPr>
            <a:spLocks noGrp="1"/>
          </p:cNvSpPr>
          <p:nvPr>
            <p:ph type="dt" sz="quarter" idx="10"/>
          </p:nvPr>
        </p:nvSpPr>
        <p:spPr>
          <a:noFill/>
        </p:spPr>
        <p:txBody>
          <a:bodyPr/>
          <a:lstStyle/>
          <a:p>
            <a:fld id="{1A84C446-8AAE-4AF1-8A92-C8DD44BDE2E9}" type="datetime1">
              <a:rPr lang="ja-JP" altLang="en-US" smtClean="0">
                <a:ea typeface="ＭＳ Ｐゴシック" charset="-128"/>
              </a:rPr>
              <a:t>2019/6/5</a:t>
            </a:fld>
            <a:endParaRPr lang="en-US" altLang="ja-JP">
              <a:ea typeface="ＭＳ Ｐゴシック" charset="-128"/>
            </a:endParaRPr>
          </a:p>
        </p:txBody>
      </p:sp>
      <p:sp>
        <p:nvSpPr>
          <p:cNvPr id="12292" name="スライド番号プレースホルダ 5"/>
          <p:cNvSpPr>
            <a:spLocks noGrp="1"/>
          </p:cNvSpPr>
          <p:nvPr>
            <p:ph type="sldNum" sz="quarter" idx="12"/>
          </p:nvPr>
        </p:nvSpPr>
        <p:spPr>
          <a:noFill/>
        </p:spPr>
        <p:txBody>
          <a:bodyPr/>
          <a:lstStyle/>
          <a:p>
            <a:fld id="{A509D53F-DB2E-4E92-95D4-D63F8E20091A}" type="slidenum">
              <a:rPr lang="en-US" altLang="ja-JP" smtClean="0">
                <a:ea typeface="ＭＳ Ｐゴシック" charset="-128"/>
              </a:rPr>
              <a:pPr/>
              <a:t>57</a:t>
            </a:fld>
            <a:endParaRPr lang="en-US" altLang="ja-JP">
              <a:ea typeface="ＭＳ Ｐゴシック" charset="-128"/>
            </a:endParaRPr>
          </a:p>
        </p:txBody>
      </p:sp>
      <p:sp>
        <p:nvSpPr>
          <p:cNvPr id="12293" name="Rectangle 3"/>
          <p:cNvSpPr>
            <a:spLocks noGrp="1" noChangeArrowheads="1"/>
          </p:cNvSpPr>
          <p:nvPr>
            <p:ph type="body" idx="1"/>
          </p:nvPr>
        </p:nvSpPr>
        <p:spPr>
          <a:xfrm>
            <a:off x="541338" y="1052513"/>
            <a:ext cx="8351837" cy="5472112"/>
          </a:xfrm>
        </p:spPr>
        <p:txBody>
          <a:bodyPr/>
          <a:lstStyle/>
          <a:p>
            <a:pPr>
              <a:lnSpc>
                <a:spcPct val="80000"/>
              </a:lnSpc>
            </a:pPr>
            <a:r>
              <a:rPr lang="ja-JP" altLang="en-US" sz="2400"/>
              <a:t>オントロジーにおける</a:t>
            </a:r>
            <a:r>
              <a:rPr lang="en-US" altLang="ja-JP" sz="2400"/>
              <a:t>is-a</a:t>
            </a:r>
            <a:r>
              <a:rPr lang="ja-JP" altLang="en-US" sz="2400"/>
              <a:t>階層の特徴</a:t>
            </a:r>
            <a:endParaRPr lang="ja-JP" altLang="en-US" sz="2400" b="0"/>
          </a:p>
          <a:p>
            <a:pPr lvl="1">
              <a:lnSpc>
                <a:spcPct val="80000"/>
              </a:lnSpc>
            </a:pPr>
            <a:r>
              <a:rPr lang="ja-JP" altLang="en-US" sz="2000"/>
              <a:t>対象世界における概念の性質をできるだけ反映したものであることがのぞまれる． </a:t>
            </a:r>
          </a:p>
          <a:p>
            <a:pPr lvl="1">
              <a:lnSpc>
                <a:spcPct val="80000"/>
              </a:lnSpc>
              <a:buFont typeface="Wingdings" pitchFamily="2" charset="2"/>
              <a:buNone/>
            </a:pPr>
            <a:r>
              <a:rPr lang="ja-JP" altLang="en-US" sz="2000"/>
              <a:t>→オントロジーにおける</a:t>
            </a:r>
            <a:r>
              <a:rPr lang="en-US" altLang="ja-JP" sz="2000"/>
              <a:t>is-a</a:t>
            </a:r>
            <a:r>
              <a:rPr lang="ja-JP" altLang="en-US" sz="2000"/>
              <a:t>階層は</a:t>
            </a:r>
            <a:r>
              <a:rPr lang="ja-JP" altLang="en-US" sz="2000" b="1" u="sng">
                <a:solidFill>
                  <a:schemeClr val="hlink"/>
                </a:solidFill>
              </a:rPr>
              <a:t>「単なる語彙分類階層（</a:t>
            </a:r>
            <a:r>
              <a:rPr lang="en-US" altLang="ja-JP" sz="2000" u="sng">
                <a:solidFill>
                  <a:schemeClr val="hlink"/>
                </a:solidFill>
              </a:rPr>
              <a:t>taxonomy</a:t>
            </a:r>
            <a:r>
              <a:rPr lang="ja-JP" altLang="en-US" sz="2000" b="1" u="sng">
                <a:solidFill>
                  <a:schemeClr val="hlink"/>
                </a:solidFill>
              </a:rPr>
              <a:t>）」ではない．</a:t>
            </a:r>
          </a:p>
          <a:p>
            <a:pPr>
              <a:lnSpc>
                <a:spcPct val="80000"/>
              </a:lnSpc>
            </a:pPr>
            <a:r>
              <a:rPr lang="en-US" altLang="ja-JP" sz="2400"/>
              <a:t>is-a</a:t>
            </a:r>
            <a:r>
              <a:rPr lang="ja-JP" altLang="en-US" sz="2400"/>
              <a:t>階層構築（クラス分類）の推奨基準</a:t>
            </a:r>
          </a:p>
          <a:p>
            <a:pPr lvl="1">
              <a:lnSpc>
                <a:spcPct val="80000"/>
              </a:lnSpc>
            </a:pPr>
            <a:r>
              <a:rPr lang="ja-JP" altLang="en-US" sz="2000" b="1"/>
              <a:t>基本的な考え方</a:t>
            </a:r>
          </a:p>
          <a:p>
            <a:pPr lvl="2">
              <a:lnSpc>
                <a:spcPct val="80000"/>
              </a:lnSpc>
            </a:pPr>
            <a:r>
              <a:rPr lang="ja-JP" altLang="en-US" sz="1800"/>
              <a:t>上位概念から「どのような性質が継承されるか？」を意識する．</a:t>
            </a:r>
          </a:p>
          <a:p>
            <a:pPr lvl="2">
              <a:lnSpc>
                <a:spcPct val="80000"/>
              </a:lnSpc>
            </a:pPr>
            <a:r>
              <a:rPr lang="ja-JP" altLang="en-US" sz="1800"/>
              <a:t>同じ上位概念を持つ下位概念同士の「違い」を明確にする．</a:t>
            </a:r>
          </a:p>
          <a:p>
            <a:pPr lvl="1">
              <a:lnSpc>
                <a:spcPct val="80000"/>
              </a:lnSpc>
            </a:pPr>
            <a:r>
              <a:rPr lang="ja-JP" altLang="en-US" sz="2000" b="1"/>
              <a:t>クラス分類基準の同一性</a:t>
            </a:r>
          </a:p>
          <a:p>
            <a:pPr lvl="2">
              <a:lnSpc>
                <a:spcPct val="80000"/>
              </a:lnSpc>
            </a:pPr>
            <a:r>
              <a:rPr lang="en-US" altLang="ja-JP" sz="1800"/>
              <a:t>is-a</a:t>
            </a:r>
            <a:r>
              <a:rPr lang="ja-JP" altLang="en-US" sz="1800"/>
              <a:t>階層を構築する（下位概念を定義する）時の基準（視点）は一定にする．</a:t>
            </a:r>
          </a:p>
          <a:p>
            <a:pPr lvl="1">
              <a:lnSpc>
                <a:spcPct val="80000"/>
              </a:lnSpc>
            </a:pPr>
            <a:r>
              <a:rPr lang="ja-JP" altLang="en-US" sz="2000" b="1"/>
              <a:t>インスタンス集合のパーティション性</a:t>
            </a:r>
          </a:p>
          <a:p>
            <a:pPr lvl="2">
              <a:lnSpc>
                <a:spcPct val="80000"/>
              </a:lnSpc>
            </a:pPr>
            <a:r>
              <a:rPr lang="ja-JP" altLang="en-US" sz="1800"/>
              <a:t>下位概念間のインスタンス集合の重なりを避ける．</a:t>
            </a:r>
          </a:p>
          <a:p>
            <a:pPr lvl="1">
              <a:lnSpc>
                <a:spcPct val="80000"/>
              </a:lnSpc>
            </a:pPr>
            <a:r>
              <a:rPr lang="ja-JP" altLang="en-US" sz="2000" b="1"/>
              <a:t>本質的な属性による分類</a:t>
            </a:r>
            <a:r>
              <a:rPr lang="ja-JP" altLang="en-US" sz="2000"/>
              <a:t>（何を本質とするかは恣意的）</a:t>
            </a:r>
          </a:p>
          <a:p>
            <a:pPr lvl="1">
              <a:lnSpc>
                <a:spcPct val="80000"/>
              </a:lnSpc>
            </a:pPr>
            <a:r>
              <a:rPr lang="ja-JP" altLang="en-US" sz="2000" b="1"/>
              <a:t>分類の上下関係</a:t>
            </a:r>
          </a:p>
          <a:p>
            <a:pPr lvl="2">
              <a:lnSpc>
                <a:spcPct val="80000"/>
              </a:lnSpc>
            </a:pPr>
            <a:r>
              <a:rPr lang="ja-JP" altLang="en-US" sz="1800"/>
              <a:t>分類観点に従属性があればそれに従う．</a:t>
            </a:r>
          </a:p>
          <a:p>
            <a:pPr lvl="2">
              <a:lnSpc>
                <a:spcPct val="80000"/>
              </a:lnSpc>
            </a:pPr>
            <a:r>
              <a:rPr lang="ja-JP" altLang="en-US" sz="1800"/>
              <a:t>一般性の高い性質は上位概念で定義する．</a:t>
            </a:r>
          </a:p>
          <a:p>
            <a:pPr lvl="2">
              <a:lnSpc>
                <a:spcPct val="80000"/>
              </a:lnSpc>
            </a:pPr>
            <a:r>
              <a:rPr lang="ja-JP" altLang="en-US" sz="1800"/>
              <a:t>多重継承の利用はできるだけ避ける．</a:t>
            </a:r>
          </a:p>
        </p:txBody>
      </p:sp>
      <p:sp>
        <p:nvSpPr>
          <p:cNvPr id="12294" name="Rectangle 76"/>
          <p:cNvSpPr>
            <a:spLocks noChangeArrowheads="1"/>
          </p:cNvSpPr>
          <p:nvPr/>
        </p:nvSpPr>
        <p:spPr bwMode="auto">
          <a:xfrm>
            <a:off x="428625" y="1000125"/>
            <a:ext cx="8391525" cy="5591175"/>
          </a:xfrm>
          <a:prstGeom prst="rect">
            <a:avLst/>
          </a:prstGeom>
          <a:solidFill>
            <a:schemeClr val="bg1"/>
          </a:solidFill>
          <a:ln w="9525">
            <a:solidFill>
              <a:schemeClr val="tx1"/>
            </a:solidFill>
            <a:miter lim="800000"/>
            <a:headEnd/>
            <a:tailEnd/>
          </a:ln>
        </p:spPr>
        <p:txBody>
          <a:bodyPr/>
          <a:lstStyle/>
          <a:p>
            <a:pPr marL="342900" indent="-342900">
              <a:spcBef>
                <a:spcPct val="20000"/>
              </a:spcBef>
              <a:buClr>
                <a:srgbClr val="008000"/>
              </a:buClr>
              <a:buSzPct val="60000"/>
              <a:buFont typeface="Wingdings" pitchFamily="2" charset="2"/>
              <a:buChar char="n"/>
            </a:pPr>
            <a:r>
              <a:rPr lang="ja-JP" altLang="en-US" sz="2800" u="sng"/>
              <a:t>インスタンス集合のパーティション性</a:t>
            </a:r>
            <a:endParaRPr lang="en-US" altLang="ja-JP" sz="2800" u="sng"/>
          </a:p>
          <a:p>
            <a:pPr marL="342900" lvl="2" indent="-342900">
              <a:buClr>
                <a:srgbClr val="008000"/>
              </a:buClr>
              <a:buSzPct val="60000"/>
            </a:pPr>
            <a:r>
              <a:rPr lang="en-US" altLang="ja-JP" sz="2000"/>
              <a:t>	</a:t>
            </a:r>
            <a:r>
              <a:rPr lang="ja-JP" altLang="en-US" sz="2000"/>
              <a:t>　　下位概念間のインスタンス集合の重なりを避ける</a:t>
            </a:r>
            <a:r>
              <a:rPr lang="ja-JP" altLang="en-US" sz="2400"/>
              <a:t>．</a:t>
            </a:r>
          </a:p>
          <a:p>
            <a:pPr marL="342900" indent="-342900">
              <a:spcBef>
                <a:spcPct val="20000"/>
              </a:spcBef>
              <a:buClr>
                <a:srgbClr val="008000"/>
              </a:buClr>
              <a:buSzPct val="60000"/>
            </a:pPr>
            <a:endParaRPr lang="ja-JP" altLang="en-US" sz="3200" u="sng"/>
          </a:p>
        </p:txBody>
      </p:sp>
      <p:pic>
        <p:nvPicPr>
          <p:cNvPr id="174194" name="Picture 114"/>
          <p:cNvPicPr>
            <a:picLocks noChangeAspect="1" noChangeArrowheads="1"/>
          </p:cNvPicPr>
          <p:nvPr/>
        </p:nvPicPr>
        <p:blipFill>
          <a:blip r:embed="rId3"/>
          <a:srcRect b="8678"/>
          <a:stretch>
            <a:fillRect/>
          </a:stretch>
        </p:blipFill>
        <p:spPr bwMode="auto">
          <a:xfrm>
            <a:off x="899592" y="4748931"/>
            <a:ext cx="2881313" cy="1754188"/>
          </a:xfrm>
          <a:prstGeom prst="rect">
            <a:avLst/>
          </a:prstGeom>
          <a:noFill/>
          <a:ln w="9525" algn="ctr">
            <a:noFill/>
            <a:miter lim="800000"/>
            <a:headEnd/>
            <a:tailEnd/>
          </a:ln>
        </p:spPr>
      </p:pic>
      <p:grpSp>
        <p:nvGrpSpPr>
          <p:cNvPr id="2" name="グループ化 69"/>
          <p:cNvGrpSpPr>
            <a:grpSpLocks/>
          </p:cNvGrpSpPr>
          <p:nvPr/>
        </p:nvGrpSpPr>
        <p:grpSpPr bwMode="auto">
          <a:xfrm>
            <a:off x="468313" y="1785938"/>
            <a:ext cx="8351837" cy="2663824"/>
            <a:chOff x="468313" y="1622431"/>
            <a:chExt cx="8351837" cy="2663825"/>
          </a:xfrm>
        </p:grpSpPr>
        <p:grpSp>
          <p:nvGrpSpPr>
            <p:cNvPr id="3" name="Group 77"/>
            <p:cNvGrpSpPr>
              <a:grpSpLocks/>
            </p:cNvGrpSpPr>
            <p:nvPr/>
          </p:nvGrpSpPr>
          <p:grpSpPr bwMode="auto">
            <a:xfrm>
              <a:off x="468313" y="1622431"/>
              <a:ext cx="8351837" cy="2663825"/>
              <a:chOff x="295" y="1026"/>
              <a:chExt cx="5261" cy="1678"/>
            </a:xfrm>
          </p:grpSpPr>
          <p:sp>
            <p:nvSpPr>
              <p:cNvPr id="12336" name="Text Box 78"/>
              <p:cNvSpPr txBox="1">
                <a:spLocks noChangeArrowheads="1"/>
              </p:cNvSpPr>
              <p:nvPr/>
            </p:nvSpPr>
            <p:spPr bwMode="auto">
              <a:xfrm>
                <a:off x="1068" y="1363"/>
                <a:ext cx="723" cy="207"/>
              </a:xfrm>
              <a:prstGeom prst="rect">
                <a:avLst/>
              </a:prstGeom>
              <a:noFill/>
              <a:ln w="9525">
                <a:noFill/>
                <a:miter lim="800000"/>
                <a:headEnd/>
                <a:tailEnd/>
              </a:ln>
            </p:spPr>
            <p:txBody>
              <a:bodyPr lIns="74295" tIns="8890" rIns="74295" bIns="8890"/>
              <a:lstStyle/>
              <a:p>
                <a:pPr algn="just"/>
                <a:r>
                  <a:rPr lang="ja-JP" altLang="en-US">
                    <a:solidFill>
                      <a:srgbClr val="008000"/>
                    </a:solidFill>
                    <a:latin typeface="Century" pitchFamily="18" charset="0"/>
                    <a:ea typeface="ＭＳ 明朝" pitchFamily="17" charset="-128"/>
                  </a:rPr>
                  <a:t>クラス</a:t>
                </a:r>
                <a:r>
                  <a:rPr lang="en-US" altLang="ja-JP">
                    <a:solidFill>
                      <a:srgbClr val="008000"/>
                    </a:solidFill>
                    <a:latin typeface="Century" pitchFamily="18" charset="0"/>
                    <a:ea typeface="ＭＳ 明朝" pitchFamily="17" charset="-128"/>
                  </a:rPr>
                  <a:t>C1</a:t>
                </a:r>
                <a:endParaRPr lang="en-US" altLang="ja-JP">
                  <a:solidFill>
                    <a:srgbClr val="008000"/>
                  </a:solidFill>
                </a:endParaRPr>
              </a:p>
            </p:txBody>
          </p:sp>
          <p:sp>
            <p:nvSpPr>
              <p:cNvPr id="12337" name="Text Box 79"/>
              <p:cNvSpPr txBox="1">
                <a:spLocks noChangeArrowheads="1"/>
              </p:cNvSpPr>
              <p:nvPr/>
            </p:nvSpPr>
            <p:spPr bwMode="auto">
              <a:xfrm>
                <a:off x="795" y="1615"/>
                <a:ext cx="821" cy="172"/>
              </a:xfrm>
              <a:prstGeom prst="rect">
                <a:avLst/>
              </a:prstGeom>
              <a:noFill/>
              <a:ln w="9525">
                <a:noFill/>
                <a:miter lim="800000"/>
                <a:headEnd/>
                <a:tailEnd/>
              </a:ln>
            </p:spPr>
            <p:txBody>
              <a:bodyPr lIns="74295" tIns="8890" rIns="74295" bIns="8890"/>
              <a:lstStyle/>
              <a:p>
                <a:pPr algn="just"/>
                <a:r>
                  <a:rPr lang="ja-JP" altLang="en-US">
                    <a:solidFill>
                      <a:schemeClr val="hlink"/>
                    </a:solidFill>
                    <a:latin typeface="Century" pitchFamily="18" charset="0"/>
                    <a:ea typeface="ＭＳ 明朝" pitchFamily="17" charset="-128"/>
                  </a:rPr>
                  <a:t>クラス</a:t>
                </a:r>
                <a:r>
                  <a:rPr lang="en-US" altLang="ja-JP">
                    <a:solidFill>
                      <a:schemeClr val="hlink"/>
                    </a:solidFill>
                    <a:latin typeface="Century" pitchFamily="18" charset="0"/>
                    <a:ea typeface="ＭＳ 明朝" pitchFamily="17" charset="-128"/>
                  </a:rPr>
                  <a:t>C2</a:t>
                </a:r>
                <a:endParaRPr lang="en-US" altLang="ja-JP">
                  <a:solidFill>
                    <a:schemeClr val="hlink"/>
                  </a:solidFill>
                </a:endParaRPr>
              </a:p>
            </p:txBody>
          </p:sp>
          <p:sp>
            <p:nvSpPr>
              <p:cNvPr id="12338" name="Text Box 80"/>
              <p:cNvSpPr txBox="1">
                <a:spLocks noChangeArrowheads="1"/>
              </p:cNvSpPr>
              <p:nvPr/>
            </p:nvSpPr>
            <p:spPr bwMode="auto">
              <a:xfrm>
                <a:off x="295" y="2115"/>
                <a:ext cx="1496" cy="589"/>
              </a:xfrm>
              <a:prstGeom prst="rect">
                <a:avLst/>
              </a:prstGeom>
              <a:noFill/>
              <a:ln w="9525">
                <a:noFill/>
                <a:miter lim="800000"/>
                <a:headEnd/>
                <a:tailEnd/>
              </a:ln>
            </p:spPr>
            <p:txBody>
              <a:bodyPr lIns="74295" tIns="8890" rIns="74295" bIns="8890"/>
              <a:lstStyle/>
              <a:p>
                <a:pPr algn="just"/>
                <a:r>
                  <a:rPr lang="ja-JP" altLang="en-US">
                    <a:latin typeface="Century" pitchFamily="18" charset="0"/>
                    <a:ea typeface="ＭＳ 明朝" pitchFamily="17" charset="-128"/>
                  </a:rPr>
                  <a:t>サブクラス</a:t>
                </a:r>
                <a:r>
                  <a:rPr lang="en-US" altLang="ja-JP">
                    <a:latin typeface="Century" pitchFamily="18" charset="0"/>
                    <a:ea typeface="ＭＳ 明朝" pitchFamily="17" charset="-128"/>
                  </a:rPr>
                  <a:t>C2, C3 </a:t>
                </a:r>
                <a:r>
                  <a:rPr lang="ja-JP" altLang="en-US">
                    <a:latin typeface="Century" pitchFamily="18" charset="0"/>
                    <a:ea typeface="ＭＳ 明朝" pitchFamily="17" charset="-128"/>
                  </a:rPr>
                  <a:t>のどちらにも属さない</a:t>
                </a:r>
                <a:r>
                  <a:rPr lang="en-US" altLang="ja-JP">
                    <a:latin typeface="Century" pitchFamily="18" charset="0"/>
                    <a:ea typeface="ＭＳ 明朝" pitchFamily="17" charset="-128"/>
                  </a:rPr>
                  <a:t>C1</a:t>
                </a:r>
                <a:r>
                  <a:rPr lang="ja-JP" altLang="en-US">
                    <a:latin typeface="Century" pitchFamily="18" charset="0"/>
                    <a:ea typeface="ＭＳ 明朝" pitchFamily="17" charset="-128"/>
                  </a:rPr>
                  <a:t>のインスタンス</a:t>
                </a:r>
                <a:endParaRPr lang="ja-JP" altLang="en-US"/>
              </a:p>
            </p:txBody>
          </p:sp>
          <p:sp>
            <p:nvSpPr>
              <p:cNvPr id="12339" name="Text Box 81"/>
              <p:cNvSpPr txBox="1">
                <a:spLocks noChangeArrowheads="1"/>
              </p:cNvSpPr>
              <p:nvPr/>
            </p:nvSpPr>
            <p:spPr bwMode="auto">
              <a:xfrm>
                <a:off x="4472" y="1434"/>
                <a:ext cx="1084" cy="186"/>
              </a:xfrm>
              <a:prstGeom prst="rect">
                <a:avLst/>
              </a:prstGeom>
              <a:noFill/>
              <a:ln w="9525">
                <a:noFill/>
                <a:miter lim="800000"/>
                <a:headEnd/>
                <a:tailEnd/>
              </a:ln>
            </p:spPr>
            <p:txBody>
              <a:bodyPr lIns="74295" tIns="8890" rIns="74295" bIns="8890"/>
              <a:lstStyle/>
              <a:p>
                <a:pPr algn="just"/>
                <a:r>
                  <a:rPr lang="ja-JP" altLang="en-US">
                    <a:solidFill>
                      <a:srgbClr val="0000FF"/>
                    </a:solidFill>
                    <a:latin typeface="Century" pitchFamily="18" charset="0"/>
                    <a:ea typeface="ＭＳ 明朝" pitchFamily="17" charset="-128"/>
                  </a:rPr>
                  <a:t>サブクラス</a:t>
                </a:r>
                <a:r>
                  <a:rPr lang="en-US" altLang="ja-JP">
                    <a:solidFill>
                      <a:srgbClr val="0000FF"/>
                    </a:solidFill>
                    <a:latin typeface="Century" pitchFamily="18" charset="0"/>
                    <a:ea typeface="ＭＳ 明朝" pitchFamily="17" charset="-128"/>
                  </a:rPr>
                  <a:t>C3</a:t>
                </a:r>
                <a:endParaRPr lang="en-US" altLang="ja-JP">
                  <a:solidFill>
                    <a:srgbClr val="0000FF"/>
                  </a:solidFill>
                </a:endParaRPr>
              </a:p>
            </p:txBody>
          </p:sp>
          <p:sp>
            <p:nvSpPr>
              <p:cNvPr id="12340" name="Text Box 82"/>
              <p:cNvSpPr txBox="1">
                <a:spLocks noChangeArrowheads="1"/>
              </p:cNvSpPr>
              <p:nvPr/>
            </p:nvSpPr>
            <p:spPr bwMode="auto">
              <a:xfrm>
                <a:off x="521" y="1026"/>
                <a:ext cx="2041" cy="227"/>
              </a:xfrm>
              <a:prstGeom prst="rect">
                <a:avLst/>
              </a:prstGeom>
              <a:noFill/>
              <a:ln w="9525">
                <a:noFill/>
                <a:miter lim="800000"/>
                <a:headEnd/>
                <a:tailEnd/>
              </a:ln>
            </p:spPr>
            <p:txBody>
              <a:bodyPr lIns="74295" tIns="8890" rIns="74295" bIns="8890"/>
              <a:lstStyle/>
              <a:p>
                <a:pPr algn="just"/>
                <a:r>
                  <a:rPr lang="ja-JP" altLang="en-US" sz="2000" b="1" u="sng">
                    <a:solidFill>
                      <a:srgbClr val="008000"/>
                    </a:solidFill>
                    <a:latin typeface="Century" pitchFamily="18" charset="0"/>
                  </a:rPr>
                  <a:t>パーティションではない場合</a:t>
                </a:r>
                <a:endParaRPr lang="ja-JP" altLang="en-US" sz="2000" b="1" u="sng">
                  <a:solidFill>
                    <a:srgbClr val="008000"/>
                  </a:solidFill>
                </a:endParaRPr>
              </a:p>
            </p:txBody>
          </p:sp>
          <p:sp>
            <p:nvSpPr>
              <p:cNvPr id="12341" name="Text Box 83"/>
              <p:cNvSpPr txBox="1">
                <a:spLocks noChangeArrowheads="1"/>
              </p:cNvSpPr>
              <p:nvPr/>
            </p:nvSpPr>
            <p:spPr bwMode="auto">
              <a:xfrm>
                <a:off x="3158" y="1026"/>
                <a:ext cx="1950" cy="227"/>
              </a:xfrm>
              <a:prstGeom prst="rect">
                <a:avLst/>
              </a:prstGeom>
              <a:noFill/>
              <a:ln w="9525">
                <a:noFill/>
                <a:miter lim="800000"/>
                <a:headEnd/>
                <a:tailEnd/>
              </a:ln>
            </p:spPr>
            <p:txBody>
              <a:bodyPr lIns="74295" tIns="8890" rIns="74295" bIns="8890"/>
              <a:lstStyle/>
              <a:p>
                <a:pPr algn="just"/>
                <a:r>
                  <a:rPr lang="ja-JP" altLang="en-US" sz="2000" b="1" u="sng">
                    <a:solidFill>
                      <a:srgbClr val="008000"/>
                    </a:solidFill>
                    <a:latin typeface="Century" pitchFamily="18" charset="0"/>
                  </a:rPr>
                  <a:t>パーティションである場合</a:t>
                </a:r>
                <a:endParaRPr lang="ja-JP" altLang="en-US" sz="2000" b="1" u="sng">
                  <a:solidFill>
                    <a:srgbClr val="008000"/>
                  </a:solidFill>
                </a:endParaRPr>
              </a:p>
            </p:txBody>
          </p:sp>
          <p:sp>
            <p:nvSpPr>
              <p:cNvPr id="12342" name="Text Box 84"/>
              <p:cNvSpPr txBox="1">
                <a:spLocks noChangeArrowheads="1"/>
              </p:cNvSpPr>
              <p:nvPr/>
            </p:nvSpPr>
            <p:spPr bwMode="auto">
              <a:xfrm>
                <a:off x="1973" y="2152"/>
                <a:ext cx="1315" cy="544"/>
              </a:xfrm>
              <a:prstGeom prst="rect">
                <a:avLst/>
              </a:prstGeom>
              <a:noFill/>
              <a:ln w="9525">
                <a:noFill/>
                <a:miter lim="800000"/>
                <a:headEnd/>
                <a:tailEnd/>
              </a:ln>
            </p:spPr>
            <p:txBody>
              <a:bodyPr lIns="74295" tIns="8890" rIns="74295" bIns="8890"/>
              <a:lstStyle/>
              <a:p>
                <a:pPr algn="just"/>
                <a:r>
                  <a:rPr lang="ja-JP" altLang="en-US" dirty="0">
                    <a:latin typeface="Century" pitchFamily="18" charset="0"/>
                    <a:ea typeface="ＭＳ 明朝" pitchFamily="17" charset="-128"/>
                  </a:rPr>
                  <a:t>サブクラス</a:t>
                </a:r>
                <a:r>
                  <a:rPr lang="en-US" altLang="ja-JP" dirty="0">
                    <a:latin typeface="Century" pitchFamily="18" charset="0"/>
                    <a:ea typeface="ＭＳ 明朝" pitchFamily="17" charset="-128"/>
                  </a:rPr>
                  <a:t>C2, C3 </a:t>
                </a:r>
                <a:r>
                  <a:rPr lang="ja-JP" altLang="en-US" dirty="0">
                    <a:latin typeface="Century" pitchFamily="18" charset="0"/>
                    <a:ea typeface="ＭＳ 明朝" pitchFamily="17" charset="-128"/>
                  </a:rPr>
                  <a:t>の両方に属するインスタンス</a:t>
                </a:r>
                <a:endParaRPr lang="ja-JP" altLang="en-US" dirty="0"/>
              </a:p>
            </p:txBody>
          </p:sp>
        </p:grpSp>
        <p:grpSp>
          <p:nvGrpSpPr>
            <p:cNvPr id="4" name="Group 85"/>
            <p:cNvGrpSpPr>
              <a:grpSpLocks/>
            </p:cNvGrpSpPr>
            <p:nvPr/>
          </p:nvGrpSpPr>
          <p:grpSpPr bwMode="auto">
            <a:xfrm>
              <a:off x="2339975" y="1989138"/>
              <a:ext cx="4975225" cy="1655762"/>
              <a:chOff x="1474" y="1253"/>
              <a:chExt cx="3134" cy="1043"/>
            </a:xfrm>
          </p:grpSpPr>
          <p:sp>
            <p:nvSpPr>
              <p:cNvPr id="12308" name="Oval 86"/>
              <p:cNvSpPr>
                <a:spLocks noChangeArrowheads="1"/>
              </p:cNvSpPr>
              <p:nvPr/>
            </p:nvSpPr>
            <p:spPr bwMode="auto">
              <a:xfrm>
                <a:off x="1519" y="1478"/>
                <a:ext cx="1113" cy="659"/>
              </a:xfrm>
              <a:prstGeom prst="ellipse">
                <a:avLst/>
              </a:prstGeom>
              <a:solidFill>
                <a:srgbClr val="FFFFFF"/>
              </a:solidFill>
              <a:ln w="19050">
                <a:solidFill>
                  <a:srgbClr val="008000"/>
                </a:solidFill>
                <a:round/>
                <a:headEnd/>
                <a:tailEnd/>
              </a:ln>
            </p:spPr>
            <p:txBody>
              <a:bodyPr lIns="74295" tIns="8890" rIns="74295" bIns="8890"/>
              <a:lstStyle/>
              <a:p>
                <a:endParaRPr lang="ja-JP" altLang="en-US"/>
              </a:p>
            </p:txBody>
          </p:sp>
          <p:sp>
            <p:nvSpPr>
              <p:cNvPr id="12309" name="Oval 87"/>
              <p:cNvSpPr>
                <a:spLocks noChangeArrowheads="1"/>
              </p:cNvSpPr>
              <p:nvPr/>
            </p:nvSpPr>
            <p:spPr bwMode="auto">
              <a:xfrm>
                <a:off x="1655" y="1680"/>
                <a:ext cx="462" cy="279"/>
              </a:xfrm>
              <a:prstGeom prst="ellipse">
                <a:avLst/>
              </a:prstGeom>
              <a:solidFill>
                <a:srgbClr val="FFFFFF"/>
              </a:solidFill>
              <a:ln w="19050">
                <a:solidFill>
                  <a:schemeClr val="hlink"/>
                </a:solidFill>
                <a:round/>
                <a:headEnd/>
                <a:tailEnd/>
              </a:ln>
            </p:spPr>
            <p:txBody>
              <a:bodyPr lIns="74295" tIns="8890" rIns="74295" bIns="8890"/>
              <a:lstStyle/>
              <a:p>
                <a:endParaRPr lang="ja-JP" altLang="en-US"/>
              </a:p>
            </p:txBody>
          </p:sp>
          <p:sp>
            <p:nvSpPr>
              <p:cNvPr id="12310" name="Text Box 88"/>
              <p:cNvSpPr txBox="1">
                <a:spLocks noChangeArrowheads="1"/>
              </p:cNvSpPr>
              <p:nvPr/>
            </p:nvSpPr>
            <p:spPr bwMode="auto">
              <a:xfrm>
                <a:off x="2239" y="1344"/>
                <a:ext cx="822" cy="171"/>
              </a:xfrm>
              <a:prstGeom prst="rect">
                <a:avLst/>
              </a:prstGeom>
              <a:noFill/>
              <a:ln w="9525">
                <a:noFill/>
                <a:miter lim="800000"/>
                <a:headEnd/>
                <a:tailEnd/>
              </a:ln>
            </p:spPr>
            <p:txBody>
              <a:bodyPr lIns="74295" tIns="8890" rIns="74295" bIns="8890"/>
              <a:lstStyle/>
              <a:p>
                <a:pPr algn="just"/>
                <a:r>
                  <a:rPr lang="ja-JP" altLang="en-US">
                    <a:solidFill>
                      <a:srgbClr val="0000FF"/>
                    </a:solidFill>
                    <a:latin typeface="Century" pitchFamily="18" charset="0"/>
                    <a:ea typeface="ＭＳ 明朝" pitchFamily="17" charset="-128"/>
                  </a:rPr>
                  <a:t>クラス</a:t>
                </a:r>
                <a:r>
                  <a:rPr lang="en-US" altLang="ja-JP">
                    <a:solidFill>
                      <a:srgbClr val="0000FF"/>
                    </a:solidFill>
                    <a:latin typeface="Century" pitchFamily="18" charset="0"/>
                    <a:ea typeface="ＭＳ 明朝" pitchFamily="17" charset="-128"/>
                  </a:rPr>
                  <a:t>C3</a:t>
                </a:r>
                <a:endParaRPr lang="en-US" altLang="ja-JP">
                  <a:solidFill>
                    <a:srgbClr val="0000FF"/>
                  </a:solidFill>
                </a:endParaRPr>
              </a:p>
            </p:txBody>
          </p:sp>
          <p:sp>
            <p:nvSpPr>
              <p:cNvPr id="12311" name="AutoShape 89"/>
              <p:cNvSpPr>
                <a:spLocks noChangeArrowheads="1"/>
              </p:cNvSpPr>
              <p:nvPr/>
            </p:nvSpPr>
            <p:spPr bwMode="auto">
              <a:xfrm>
                <a:off x="1790" y="1762"/>
                <a:ext cx="54" cy="50"/>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2" name="AutoShape 90"/>
              <p:cNvSpPr>
                <a:spLocks noChangeArrowheads="1"/>
              </p:cNvSpPr>
              <p:nvPr/>
            </p:nvSpPr>
            <p:spPr bwMode="auto">
              <a:xfrm>
                <a:off x="1879" y="1854"/>
                <a:ext cx="55" cy="50"/>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3" name="AutoShape 91"/>
              <p:cNvSpPr>
                <a:spLocks noChangeArrowheads="1"/>
              </p:cNvSpPr>
              <p:nvPr/>
            </p:nvSpPr>
            <p:spPr bwMode="auto">
              <a:xfrm>
                <a:off x="1973" y="1760"/>
                <a:ext cx="54" cy="50"/>
              </a:xfrm>
              <a:prstGeom prst="diamond">
                <a:avLst/>
              </a:prstGeom>
              <a:solidFill>
                <a:schemeClr val="accent2"/>
              </a:solidFill>
              <a:ln w="9525">
                <a:solidFill>
                  <a:srgbClr val="000000"/>
                </a:solidFill>
                <a:miter lim="800000"/>
                <a:headEnd/>
                <a:tailEnd/>
              </a:ln>
            </p:spPr>
            <p:txBody>
              <a:bodyPr lIns="74295" tIns="8890" rIns="74295" bIns="8890"/>
              <a:lstStyle/>
              <a:p>
                <a:endParaRPr lang="ja-JP" altLang="ja-JP">
                  <a:solidFill>
                    <a:schemeClr val="hlink"/>
                  </a:solidFill>
                </a:endParaRPr>
              </a:p>
            </p:txBody>
          </p:sp>
          <p:sp>
            <p:nvSpPr>
              <p:cNvPr id="12314" name="Oval 92"/>
              <p:cNvSpPr>
                <a:spLocks noChangeArrowheads="1"/>
              </p:cNvSpPr>
              <p:nvPr/>
            </p:nvSpPr>
            <p:spPr bwMode="auto">
              <a:xfrm>
                <a:off x="1941" y="1667"/>
                <a:ext cx="462" cy="279"/>
              </a:xfrm>
              <a:prstGeom prst="ellipse">
                <a:avLst/>
              </a:prstGeom>
              <a:noFill/>
              <a:ln w="19050">
                <a:solidFill>
                  <a:srgbClr val="0000FF"/>
                </a:solidFill>
                <a:round/>
                <a:headEnd/>
                <a:tailEnd/>
              </a:ln>
            </p:spPr>
            <p:txBody>
              <a:bodyPr lIns="74295" tIns="8890" rIns="74295" bIns="8890"/>
              <a:lstStyle/>
              <a:p>
                <a:endParaRPr lang="ja-JP" altLang="en-US"/>
              </a:p>
            </p:txBody>
          </p:sp>
          <p:sp>
            <p:nvSpPr>
              <p:cNvPr id="12315" name="AutoShape 93"/>
              <p:cNvSpPr>
                <a:spLocks noChangeArrowheads="1"/>
              </p:cNvSpPr>
              <p:nvPr/>
            </p:nvSpPr>
            <p:spPr bwMode="auto">
              <a:xfrm>
                <a:off x="2134" y="1753"/>
                <a:ext cx="55" cy="48"/>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6" name="AutoShape 94"/>
              <p:cNvSpPr>
                <a:spLocks noChangeArrowheads="1"/>
              </p:cNvSpPr>
              <p:nvPr/>
            </p:nvSpPr>
            <p:spPr bwMode="auto">
              <a:xfrm>
                <a:off x="2224" y="1845"/>
                <a:ext cx="55"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7" name="AutoShape 95"/>
              <p:cNvSpPr>
                <a:spLocks noChangeArrowheads="1"/>
              </p:cNvSpPr>
              <p:nvPr/>
            </p:nvSpPr>
            <p:spPr bwMode="auto">
              <a:xfrm>
                <a:off x="2317" y="1751"/>
                <a:ext cx="55"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8" name="AutoShape 96"/>
              <p:cNvSpPr>
                <a:spLocks noChangeArrowheads="1"/>
              </p:cNvSpPr>
              <p:nvPr/>
            </p:nvSpPr>
            <p:spPr bwMode="auto">
              <a:xfrm>
                <a:off x="2115" y="1884"/>
                <a:ext cx="54"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19" name="AutoShape 97"/>
              <p:cNvSpPr>
                <a:spLocks noChangeArrowheads="1"/>
              </p:cNvSpPr>
              <p:nvPr/>
            </p:nvSpPr>
            <p:spPr bwMode="auto">
              <a:xfrm>
                <a:off x="1740" y="1967"/>
                <a:ext cx="54" cy="50"/>
              </a:xfrm>
              <a:prstGeom prst="diamond">
                <a:avLst/>
              </a:prstGeom>
              <a:solidFill>
                <a:srgbClr val="CC0099"/>
              </a:solidFill>
              <a:ln w="9525">
                <a:solidFill>
                  <a:srgbClr val="000000"/>
                </a:solidFill>
                <a:miter lim="800000"/>
                <a:headEnd/>
                <a:tailEnd/>
              </a:ln>
            </p:spPr>
            <p:txBody>
              <a:bodyPr lIns="74295" tIns="8890" rIns="74295" bIns="8890"/>
              <a:lstStyle/>
              <a:p>
                <a:endParaRPr lang="ja-JP" altLang="en-US"/>
              </a:p>
            </p:txBody>
          </p:sp>
          <p:sp>
            <p:nvSpPr>
              <p:cNvPr id="12320" name="AutoShape 98"/>
              <p:cNvSpPr>
                <a:spLocks noChangeArrowheads="1"/>
              </p:cNvSpPr>
              <p:nvPr/>
            </p:nvSpPr>
            <p:spPr bwMode="auto">
              <a:xfrm>
                <a:off x="1946" y="1987"/>
                <a:ext cx="54" cy="48"/>
              </a:xfrm>
              <a:prstGeom prst="diamond">
                <a:avLst/>
              </a:prstGeom>
              <a:solidFill>
                <a:srgbClr val="CC0099"/>
              </a:solidFill>
              <a:ln w="9525">
                <a:solidFill>
                  <a:srgbClr val="000000"/>
                </a:solidFill>
                <a:miter lim="800000"/>
                <a:headEnd/>
                <a:tailEnd/>
              </a:ln>
            </p:spPr>
            <p:txBody>
              <a:bodyPr lIns="74295" tIns="8890" rIns="74295" bIns="8890"/>
              <a:lstStyle/>
              <a:p>
                <a:endParaRPr lang="ja-JP" altLang="en-US"/>
              </a:p>
            </p:txBody>
          </p:sp>
          <p:sp>
            <p:nvSpPr>
              <p:cNvPr id="12321" name="Line 99"/>
              <p:cNvSpPr>
                <a:spLocks noChangeShapeType="1"/>
              </p:cNvSpPr>
              <p:nvPr/>
            </p:nvSpPr>
            <p:spPr bwMode="auto">
              <a:xfrm flipH="1">
                <a:off x="1474" y="2024"/>
                <a:ext cx="272" cy="136"/>
              </a:xfrm>
              <a:prstGeom prst="line">
                <a:avLst/>
              </a:prstGeom>
              <a:noFill/>
              <a:ln w="9525">
                <a:solidFill>
                  <a:srgbClr val="000000"/>
                </a:solidFill>
                <a:round/>
                <a:headEnd/>
                <a:tailEnd/>
              </a:ln>
            </p:spPr>
            <p:txBody>
              <a:bodyPr lIns="74295" tIns="8890" rIns="74295" bIns="8890"/>
              <a:lstStyle/>
              <a:p>
                <a:endParaRPr lang="ja-JP" altLang="en-US"/>
              </a:p>
            </p:txBody>
          </p:sp>
          <p:sp>
            <p:nvSpPr>
              <p:cNvPr id="12322" name="Oval 100"/>
              <p:cNvSpPr>
                <a:spLocks noChangeArrowheads="1"/>
              </p:cNvSpPr>
              <p:nvPr/>
            </p:nvSpPr>
            <p:spPr bwMode="auto">
              <a:xfrm>
                <a:off x="3496" y="1429"/>
                <a:ext cx="1112" cy="672"/>
              </a:xfrm>
              <a:prstGeom prst="ellipse">
                <a:avLst/>
              </a:prstGeom>
              <a:solidFill>
                <a:srgbClr val="FFFFFF"/>
              </a:solidFill>
              <a:ln w="19050">
                <a:solidFill>
                  <a:srgbClr val="008000"/>
                </a:solidFill>
                <a:round/>
                <a:headEnd/>
                <a:tailEnd/>
              </a:ln>
            </p:spPr>
            <p:txBody>
              <a:bodyPr lIns="74295" tIns="8890" rIns="74295" bIns="8890"/>
              <a:lstStyle/>
              <a:p>
                <a:endParaRPr lang="ja-JP" altLang="en-US"/>
              </a:p>
            </p:txBody>
          </p:sp>
          <p:sp>
            <p:nvSpPr>
              <p:cNvPr id="12323" name="Text Box 101"/>
              <p:cNvSpPr txBox="1">
                <a:spLocks noChangeArrowheads="1"/>
              </p:cNvSpPr>
              <p:nvPr/>
            </p:nvSpPr>
            <p:spPr bwMode="auto">
              <a:xfrm>
                <a:off x="3706" y="1253"/>
                <a:ext cx="869" cy="181"/>
              </a:xfrm>
              <a:prstGeom prst="rect">
                <a:avLst/>
              </a:prstGeom>
              <a:noFill/>
              <a:ln w="9525">
                <a:noFill/>
                <a:miter lim="800000"/>
                <a:headEnd/>
                <a:tailEnd/>
              </a:ln>
            </p:spPr>
            <p:txBody>
              <a:bodyPr lIns="74295" tIns="8890" rIns="74295" bIns="8890"/>
              <a:lstStyle/>
              <a:p>
                <a:pPr algn="just"/>
                <a:r>
                  <a:rPr lang="ja-JP" altLang="en-US">
                    <a:solidFill>
                      <a:srgbClr val="008000"/>
                    </a:solidFill>
                    <a:latin typeface="Century" pitchFamily="18" charset="0"/>
                    <a:ea typeface="ＭＳ 明朝" pitchFamily="17" charset="-128"/>
                  </a:rPr>
                  <a:t>クラス</a:t>
                </a:r>
                <a:r>
                  <a:rPr lang="en-US" altLang="ja-JP">
                    <a:solidFill>
                      <a:srgbClr val="008000"/>
                    </a:solidFill>
                    <a:latin typeface="Century" pitchFamily="18" charset="0"/>
                    <a:ea typeface="ＭＳ 明朝" pitchFamily="17" charset="-128"/>
                  </a:rPr>
                  <a:t>C1</a:t>
                </a:r>
                <a:endParaRPr lang="en-US" altLang="ja-JP">
                  <a:solidFill>
                    <a:srgbClr val="008000"/>
                  </a:solidFill>
                </a:endParaRPr>
              </a:p>
            </p:txBody>
          </p:sp>
          <p:sp>
            <p:nvSpPr>
              <p:cNvPr id="12324" name="AutoShape 102"/>
              <p:cNvSpPr>
                <a:spLocks noChangeArrowheads="1"/>
              </p:cNvSpPr>
              <p:nvPr/>
            </p:nvSpPr>
            <p:spPr bwMode="auto">
              <a:xfrm>
                <a:off x="3605" y="1697"/>
                <a:ext cx="55" cy="50"/>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25" name="AutoShape 103"/>
              <p:cNvSpPr>
                <a:spLocks noChangeArrowheads="1"/>
              </p:cNvSpPr>
              <p:nvPr/>
            </p:nvSpPr>
            <p:spPr bwMode="auto">
              <a:xfrm>
                <a:off x="3694" y="1789"/>
                <a:ext cx="56" cy="50"/>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26" name="AutoShape 104"/>
              <p:cNvSpPr>
                <a:spLocks noChangeArrowheads="1"/>
              </p:cNvSpPr>
              <p:nvPr/>
            </p:nvSpPr>
            <p:spPr bwMode="auto">
              <a:xfrm>
                <a:off x="3788" y="1695"/>
                <a:ext cx="54" cy="50"/>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27" name="AutoShape 105"/>
              <p:cNvSpPr>
                <a:spLocks noChangeArrowheads="1"/>
              </p:cNvSpPr>
              <p:nvPr/>
            </p:nvSpPr>
            <p:spPr bwMode="auto">
              <a:xfrm>
                <a:off x="4198" y="1747"/>
                <a:ext cx="54"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28" name="AutoShape 106"/>
              <p:cNvSpPr>
                <a:spLocks noChangeArrowheads="1"/>
              </p:cNvSpPr>
              <p:nvPr/>
            </p:nvSpPr>
            <p:spPr bwMode="auto">
              <a:xfrm>
                <a:off x="4287" y="1839"/>
                <a:ext cx="55"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29" name="AutoShape 107"/>
              <p:cNvSpPr>
                <a:spLocks noChangeArrowheads="1"/>
              </p:cNvSpPr>
              <p:nvPr/>
            </p:nvSpPr>
            <p:spPr bwMode="auto">
              <a:xfrm>
                <a:off x="4381" y="1745"/>
                <a:ext cx="54"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30" name="AutoShape 108"/>
              <p:cNvSpPr>
                <a:spLocks noChangeArrowheads="1"/>
              </p:cNvSpPr>
              <p:nvPr/>
            </p:nvSpPr>
            <p:spPr bwMode="auto">
              <a:xfrm>
                <a:off x="3863" y="1888"/>
                <a:ext cx="55"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31" name="AutoShape 109"/>
              <p:cNvSpPr>
                <a:spLocks noChangeArrowheads="1"/>
              </p:cNvSpPr>
              <p:nvPr/>
            </p:nvSpPr>
            <p:spPr bwMode="auto">
              <a:xfrm>
                <a:off x="3953" y="1981"/>
                <a:ext cx="55"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32" name="AutoShape 110"/>
              <p:cNvSpPr>
                <a:spLocks noChangeArrowheads="1"/>
              </p:cNvSpPr>
              <p:nvPr/>
            </p:nvSpPr>
            <p:spPr bwMode="auto">
              <a:xfrm>
                <a:off x="4047" y="1887"/>
                <a:ext cx="53" cy="49"/>
              </a:xfrm>
              <a:prstGeom prst="diamond">
                <a:avLst/>
              </a:prstGeom>
              <a:solidFill>
                <a:srgbClr val="FFFFFF"/>
              </a:solidFill>
              <a:ln w="9525">
                <a:solidFill>
                  <a:srgbClr val="000000"/>
                </a:solidFill>
                <a:miter lim="800000"/>
                <a:headEnd/>
                <a:tailEnd/>
              </a:ln>
            </p:spPr>
            <p:txBody>
              <a:bodyPr lIns="74295" tIns="8890" rIns="74295" bIns="8890"/>
              <a:lstStyle/>
              <a:p>
                <a:endParaRPr lang="ja-JP" altLang="en-US"/>
              </a:p>
            </p:txBody>
          </p:sp>
          <p:sp>
            <p:nvSpPr>
              <p:cNvPr id="12333" name="Text Box 111"/>
              <p:cNvSpPr txBox="1">
                <a:spLocks noChangeArrowheads="1"/>
              </p:cNvSpPr>
              <p:nvPr/>
            </p:nvSpPr>
            <p:spPr bwMode="auto">
              <a:xfrm>
                <a:off x="3201" y="2069"/>
                <a:ext cx="1044" cy="227"/>
              </a:xfrm>
              <a:prstGeom prst="rect">
                <a:avLst/>
              </a:prstGeom>
              <a:noFill/>
              <a:ln w="9525">
                <a:noFill/>
                <a:miter lim="800000"/>
                <a:headEnd/>
                <a:tailEnd/>
              </a:ln>
            </p:spPr>
            <p:txBody>
              <a:bodyPr lIns="74295" tIns="8890" rIns="74295" bIns="8890"/>
              <a:lstStyle/>
              <a:p>
                <a:pPr algn="just"/>
                <a:r>
                  <a:rPr lang="ja-JP" altLang="en-US">
                    <a:solidFill>
                      <a:schemeClr val="hlink"/>
                    </a:solidFill>
                    <a:latin typeface="Century" pitchFamily="18" charset="0"/>
                    <a:ea typeface="ＭＳ 明朝" pitchFamily="17" charset="-128"/>
                  </a:rPr>
                  <a:t>サブクラス</a:t>
                </a:r>
                <a:r>
                  <a:rPr lang="en-US" altLang="ja-JP">
                    <a:solidFill>
                      <a:schemeClr val="hlink"/>
                    </a:solidFill>
                    <a:latin typeface="Century" pitchFamily="18" charset="0"/>
                    <a:ea typeface="ＭＳ 明朝" pitchFamily="17" charset="-128"/>
                  </a:rPr>
                  <a:t>C2</a:t>
                </a:r>
                <a:endParaRPr lang="en-US" altLang="ja-JP">
                  <a:solidFill>
                    <a:schemeClr val="hlink"/>
                  </a:solidFill>
                </a:endParaRPr>
              </a:p>
            </p:txBody>
          </p:sp>
          <p:sp>
            <p:nvSpPr>
              <p:cNvPr id="12334" name="Freeform 112"/>
              <p:cNvSpPr>
                <a:spLocks/>
              </p:cNvSpPr>
              <p:nvPr/>
            </p:nvSpPr>
            <p:spPr bwMode="auto">
              <a:xfrm>
                <a:off x="3819" y="1455"/>
                <a:ext cx="348" cy="630"/>
              </a:xfrm>
              <a:custGeom>
                <a:avLst/>
                <a:gdLst>
                  <a:gd name="T0" fmla="*/ 0 w 903"/>
                  <a:gd name="T1" fmla="*/ 0 h 1842"/>
                  <a:gd name="T2" fmla="*/ 0 w 903"/>
                  <a:gd name="T3" fmla="*/ 0 h 1842"/>
                  <a:gd name="T4" fmla="*/ 0 w 903"/>
                  <a:gd name="T5" fmla="*/ 0 h 1842"/>
                  <a:gd name="T6" fmla="*/ 0 w 903"/>
                  <a:gd name="T7" fmla="*/ 0 h 1842"/>
                  <a:gd name="T8" fmla="*/ 0 60000 65536"/>
                  <a:gd name="T9" fmla="*/ 0 60000 65536"/>
                  <a:gd name="T10" fmla="*/ 0 60000 65536"/>
                  <a:gd name="T11" fmla="*/ 0 60000 65536"/>
                  <a:gd name="T12" fmla="*/ 0 w 903"/>
                  <a:gd name="T13" fmla="*/ 0 h 1842"/>
                  <a:gd name="T14" fmla="*/ 903 w 903"/>
                  <a:gd name="T15" fmla="*/ 1842 h 1842"/>
                </a:gdLst>
                <a:ahLst/>
                <a:cxnLst>
                  <a:cxn ang="T8">
                    <a:pos x="T0" y="T1"/>
                  </a:cxn>
                  <a:cxn ang="T9">
                    <a:pos x="T2" y="T3"/>
                  </a:cxn>
                  <a:cxn ang="T10">
                    <a:pos x="T4" y="T5"/>
                  </a:cxn>
                  <a:cxn ang="T11">
                    <a:pos x="T6" y="T7"/>
                  </a:cxn>
                </a:cxnLst>
                <a:rect l="T12" t="T13" r="T14" b="T15"/>
                <a:pathLst>
                  <a:path w="903" h="1842">
                    <a:moveTo>
                      <a:pt x="0" y="0"/>
                    </a:moveTo>
                    <a:cubicBezTo>
                      <a:pt x="171" y="178"/>
                      <a:pt x="342" y="357"/>
                      <a:pt x="385" y="527"/>
                    </a:cubicBezTo>
                    <a:cubicBezTo>
                      <a:pt x="428" y="697"/>
                      <a:pt x="173" y="800"/>
                      <a:pt x="259" y="1019"/>
                    </a:cubicBezTo>
                    <a:cubicBezTo>
                      <a:pt x="345" y="1238"/>
                      <a:pt x="624" y="1540"/>
                      <a:pt x="903" y="1842"/>
                    </a:cubicBezTo>
                  </a:path>
                </a:pathLst>
              </a:custGeom>
              <a:noFill/>
              <a:ln w="9525">
                <a:solidFill>
                  <a:srgbClr val="000000"/>
                </a:solidFill>
                <a:round/>
                <a:headEnd/>
                <a:tailEnd/>
              </a:ln>
            </p:spPr>
            <p:txBody>
              <a:bodyPr lIns="74295" tIns="8890" rIns="74295" bIns="8890"/>
              <a:lstStyle/>
              <a:p>
                <a:endParaRPr lang="ja-JP" altLang="en-US"/>
              </a:p>
            </p:txBody>
          </p:sp>
          <p:sp>
            <p:nvSpPr>
              <p:cNvPr id="12335" name="Line 113"/>
              <p:cNvSpPr>
                <a:spLocks noChangeShapeType="1"/>
              </p:cNvSpPr>
              <p:nvPr/>
            </p:nvSpPr>
            <p:spPr bwMode="auto">
              <a:xfrm>
                <a:off x="2034" y="1804"/>
                <a:ext cx="166" cy="401"/>
              </a:xfrm>
              <a:prstGeom prst="line">
                <a:avLst/>
              </a:prstGeom>
              <a:noFill/>
              <a:ln w="9525">
                <a:solidFill>
                  <a:srgbClr val="000000"/>
                </a:solidFill>
                <a:round/>
                <a:headEnd/>
                <a:tailEnd/>
              </a:ln>
            </p:spPr>
            <p:txBody>
              <a:bodyPr lIns="74295" tIns="8890" rIns="74295" bIns="8890"/>
              <a:lstStyle/>
              <a:p>
                <a:endParaRPr lang="ja-JP" altLang="en-US"/>
              </a:p>
            </p:txBody>
          </p:sp>
        </p:grpSp>
        <p:sp>
          <p:nvSpPr>
            <p:cNvPr id="12305" name="Line 115"/>
            <p:cNvSpPr>
              <a:spLocks noChangeShapeType="1"/>
            </p:cNvSpPr>
            <p:nvPr/>
          </p:nvSpPr>
          <p:spPr bwMode="auto">
            <a:xfrm>
              <a:off x="2268538" y="2781300"/>
              <a:ext cx="358775" cy="71438"/>
            </a:xfrm>
            <a:prstGeom prst="line">
              <a:avLst/>
            </a:prstGeom>
            <a:noFill/>
            <a:ln w="9525">
              <a:solidFill>
                <a:schemeClr val="hlink"/>
              </a:solidFill>
              <a:round/>
              <a:headEnd/>
              <a:tailEnd/>
            </a:ln>
          </p:spPr>
          <p:txBody>
            <a:bodyPr anchor="ctr">
              <a:spAutoFit/>
            </a:bodyPr>
            <a:lstStyle/>
            <a:p>
              <a:endParaRPr lang="ja-JP" altLang="en-US"/>
            </a:p>
          </p:txBody>
        </p:sp>
        <p:sp>
          <p:nvSpPr>
            <p:cNvPr id="12306" name="Line 116"/>
            <p:cNvSpPr>
              <a:spLocks noChangeShapeType="1"/>
            </p:cNvSpPr>
            <p:nvPr/>
          </p:nvSpPr>
          <p:spPr bwMode="auto">
            <a:xfrm flipV="1">
              <a:off x="3622675" y="2362200"/>
              <a:ext cx="215900" cy="287338"/>
            </a:xfrm>
            <a:prstGeom prst="line">
              <a:avLst/>
            </a:prstGeom>
            <a:noFill/>
            <a:ln w="9525">
              <a:solidFill>
                <a:srgbClr val="0000FF"/>
              </a:solidFill>
              <a:round/>
              <a:headEnd/>
              <a:tailEnd/>
            </a:ln>
          </p:spPr>
          <p:txBody>
            <a:bodyPr anchor="ctr">
              <a:spAutoFit/>
            </a:bodyPr>
            <a:lstStyle/>
            <a:p>
              <a:endParaRPr lang="ja-JP" altLang="en-US"/>
            </a:p>
          </p:txBody>
        </p:sp>
        <p:sp>
          <p:nvSpPr>
            <p:cNvPr id="12307" name="Line 117"/>
            <p:cNvSpPr>
              <a:spLocks noChangeShapeType="1"/>
            </p:cNvSpPr>
            <p:nvPr/>
          </p:nvSpPr>
          <p:spPr bwMode="auto">
            <a:xfrm flipV="1">
              <a:off x="5730875" y="3068638"/>
              <a:ext cx="142875" cy="288925"/>
            </a:xfrm>
            <a:prstGeom prst="line">
              <a:avLst/>
            </a:prstGeom>
            <a:noFill/>
            <a:ln w="9525">
              <a:solidFill>
                <a:schemeClr val="hlink"/>
              </a:solidFill>
              <a:round/>
              <a:headEnd/>
              <a:tailEnd/>
            </a:ln>
          </p:spPr>
          <p:txBody>
            <a:bodyPr anchor="ctr">
              <a:spAutoFit/>
            </a:bodyPr>
            <a:lstStyle/>
            <a:p>
              <a:endParaRPr lang="ja-JP" altLang="en-US"/>
            </a:p>
          </p:txBody>
        </p:sp>
      </p:grpSp>
      <p:sp>
        <p:nvSpPr>
          <p:cNvPr id="174198" name="AutoShape 118"/>
          <p:cNvSpPr>
            <a:spLocks/>
          </p:cNvSpPr>
          <p:nvPr/>
        </p:nvSpPr>
        <p:spPr bwMode="auto">
          <a:xfrm>
            <a:off x="3636442" y="4796556"/>
            <a:ext cx="215900" cy="1008063"/>
          </a:xfrm>
          <a:prstGeom prst="rightBrace">
            <a:avLst>
              <a:gd name="adj1" fmla="val 38909"/>
              <a:gd name="adj2" fmla="val 50000"/>
            </a:avLst>
          </a:prstGeom>
          <a:noFill/>
          <a:ln w="19050">
            <a:solidFill>
              <a:srgbClr val="0000FF"/>
            </a:solidFill>
            <a:round/>
            <a:headEnd/>
            <a:tailEnd/>
          </a:ln>
        </p:spPr>
        <p:txBody>
          <a:bodyPr anchor="ctr">
            <a:spAutoFit/>
          </a:bodyPr>
          <a:lstStyle/>
          <a:p>
            <a:endParaRPr lang="ja-JP" altLang="en-US"/>
          </a:p>
        </p:txBody>
      </p:sp>
      <p:sp>
        <p:nvSpPr>
          <p:cNvPr id="174199" name="Text Box 119"/>
          <p:cNvSpPr txBox="1">
            <a:spLocks noChangeArrowheads="1"/>
          </p:cNvSpPr>
          <p:nvPr/>
        </p:nvSpPr>
        <p:spPr bwMode="auto">
          <a:xfrm>
            <a:off x="3984105" y="5141044"/>
            <a:ext cx="1957387" cy="376237"/>
          </a:xfrm>
          <a:prstGeom prst="rect">
            <a:avLst/>
          </a:prstGeom>
          <a:solidFill>
            <a:srgbClr val="CCFFFF"/>
          </a:solidFill>
          <a:ln w="9525" algn="ctr">
            <a:solidFill>
              <a:srgbClr val="0000FF"/>
            </a:solidFill>
            <a:miter lim="800000"/>
            <a:headEnd/>
            <a:tailEnd/>
          </a:ln>
        </p:spPr>
        <p:txBody>
          <a:bodyPr wrap="none">
            <a:spAutoFit/>
          </a:bodyPr>
          <a:lstStyle/>
          <a:p>
            <a:r>
              <a:rPr lang="ja-JP" altLang="en-US">
                <a:solidFill>
                  <a:srgbClr val="0000FF"/>
                </a:solidFill>
              </a:rPr>
              <a:t>排気量による分類</a:t>
            </a:r>
          </a:p>
        </p:txBody>
      </p:sp>
      <p:sp>
        <p:nvSpPr>
          <p:cNvPr id="174200" name="AutoShape 120"/>
          <p:cNvSpPr>
            <a:spLocks/>
          </p:cNvSpPr>
          <p:nvPr/>
        </p:nvSpPr>
        <p:spPr bwMode="auto">
          <a:xfrm>
            <a:off x="3780905" y="4796556"/>
            <a:ext cx="215900" cy="1728788"/>
          </a:xfrm>
          <a:prstGeom prst="rightBrace">
            <a:avLst>
              <a:gd name="adj1" fmla="val 66728"/>
              <a:gd name="adj2" fmla="val 50000"/>
            </a:avLst>
          </a:prstGeom>
          <a:noFill/>
          <a:ln w="19050">
            <a:solidFill>
              <a:schemeClr val="hlink"/>
            </a:solidFill>
            <a:round/>
            <a:headEnd/>
            <a:tailEnd/>
          </a:ln>
        </p:spPr>
        <p:txBody>
          <a:bodyPr anchor="ctr">
            <a:spAutoFit/>
          </a:bodyPr>
          <a:lstStyle/>
          <a:p>
            <a:endParaRPr lang="ja-JP" altLang="en-US"/>
          </a:p>
        </p:txBody>
      </p:sp>
      <p:sp>
        <p:nvSpPr>
          <p:cNvPr id="174201" name="Text Box 121"/>
          <p:cNvSpPr txBox="1">
            <a:spLocks noChangeArrowheads="1"/>
          </p:cNvSpPr>
          <p:nvPr/>
        </p:nvSpPr>
        <p:spPr bwMode="auto">
          <a:xfrm>
            <a:off x="4055542" y="5790331"/>
            <a:ext cx="1727200" cy="376238"/>
          </a:xfrm>
          <a:prstGeom prst="rect">
            <a:avLst/>
          </a:prstGeom>
          <a:solidFill>
            <a:srgbClr val="FFCCFF"/>
          </a:solidFill>
          <a:ln w="9525" algn="ctr">
            <a:solidFill>
              <a:schemeClr val="hlink"/>
            </a:solidFill>
            <a:miter lim="800000"/>
            <a:headEnd/>
            <a:tailEnd/>
          </a:ln>
        </p:spPr>
        <p:txBody>
          <a:bodyPr wrap="none">
            <a:spAutoFit/>
          </a:bodyPr>
          <a:lstStyle/>
          <a:p>
            <a:r>
              <a:rPr lang="ja-JP" altLang="en-US">
                <a:solidFill>
                  <a:schemeClr val="hlink"/>
                </a:solidFill>
              </a:rPr>
              <a:t>用途による分類</a:t>
            </a:r>
          </a:p>
        </p:txBody>
      </p:sp>
      <p:sp>
        <p:nvSpPr>
          <p:cNvPr id="174202" name="Text Box 122"/>
          <p:cNvSpPr txBox="1">
            <a:spLocks noChangeArrowheads="1"/>
          </p:cNvSpPr>
          <p:nvPr/>
        </p:nvSpPr>
        <p:spPr bwMode="auto">
          <a:xfrm>
            <a:off x="611560" y="4437112"/>
            <a:ext cx="4103688" cy="360362"/>
          </a:xfrm>
          <a:prstGeom prst="rect">
            <a:avLst/>
          </a:prstGeom>
          <a:solidFill>
            <a:srgbClr val="CCFF99"/>
          </a:solidFill>
          <a:ln w="9525">
            <a:solidFill>
              <a:srgbClr val="008000"/>
            </a:solidFill>
            <a:miter lim="800000"/>
            <a:headEnd/>
            <a:tailEnd/>
          </a:ln>
        </p:spPr>
        <p:txBody>
          <a:bodyPr lIns="74295" tIns="8890" rIns="74295" bIns="8890"/>
          <a:lstStyle/>
          <a:p>
            <a:pPr algn="just"/>
            <a:r>
              <a:rPr lang="ja-JP" altLang="en-US" sz="2000" u="sng" dirty="0">
                <a:solidFill>
                  <a:srgbClr val="008000"/>
                </a:solidFill>
                <a:latin typeface="Century" pitchFamily="18" charset="0"/>
              </a:rPr>
              <a:t>パーティションではない</a:t>
            </a:r>
            <a:r>
              <a:rPr lang="en-US" altLang="ja-JP" sz="2000" u="sng" dirty="0">
                <a:solidFill>
                  <a:srgbClr val="008000"/>
                </a:solidFill>
                <a:latin typeface="Century" pitchFamily="18" charset="0"/>
              </a:rPr>
              <a:t>is-a</a:t>
            </a:r>
            <a:r>
              <a:rPr lang="ja-JP" altLang="en-US" sz="2000" u="sng" dirty="0">
                <a:solidFill>
                  <a:srgbClr val="008000"/>
                </a:solidFill>
                <a:latin typeface="Century" pitchFamily="18" charset="0"/>
              </a:rPr>
              <a:t>階層の例</a:t>
            </a:r>
          </a:p>
        </p:txBody>
      </p:sp>
      <p:sp>
        <p:nvSpPr>
          <p:cNvPr id="55" name="四角形吹き出し 54"/>
          <p:cNvSpPr/>
          <p:nvPr/>
        </p:nvSpPr>
        <p:spPr>
          <a:xfrm>
            <a:off x="6084168" y="4581128"/>
            <a:ext cx="2808312" cy="1800200"/>
          </a:xfrm>
          <a:prstGeom prst="wedgeRectCallout">
            <a:avLst>
              <a:gd name="adj1" fmla="val -62747"/>
              <a:gd name="adj2" fmla="val 29878"/>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solidFill>
                  <a:schemeClr val="tx1"/>
                </a:solidFill>
              </a:rPr>
              <a:t>修正例）</a:t>
            </a:r>
            <a:endParaRPr kumimoji="1" lang="en-US" altLang="ja-JP" sz="1600" dirty="0">
              <a:solidFill>
                <a:schemeClr val="tx1"/>
              </a:solidFill>
            </a:endParaRPr>
          </a:p>
          <a:p>
            <a:r>
              <a:rPr kumimoji="1" lang="ja-JP" altLang="en-US" sz="1600" dirty="0">
                <a:solidFill>
                  <a:schemeClr val="tx1"/>
                </a:solidFill>
              </a:rPr>
              <a:t>・「貨物車</a:t>
            </a:r>
            <a:r>
              <a:rPr lang="ja-JP" altLang="en-US" sz="1600" dirty="0">
                <a:solidFill>
                  <a:schemeClr val="tx1"/>
                </a:solidFill>
              </a:rPr>
              <a:t>」を「普通貨物車」と</a:t>
            </a:r>
            <a:endParaRPr lang="en-US" altLang="ja-JP" sz="1600" dirty="0">
              <a:solidFill>
                <a:schemeClr val="tx1"/>
              </a:solidFill>
            </a:endParaRPr>
          </a:p>
          <a:p>
            <a:r>
              <a:rPr lang="ja-JP" altLang="en-US" sz="1600" dirty="0">
                <a:solidFill>
                  <a:schemeClr val="tx1"/>
                </a:solidFill>
              </a:rPr>
              <a:t>　「軽貨物車」に分けて，それ</a:t>
            </a:r>
            <a:endParaRPr lang="en-US" altLang="ja-JP" sz="1600" dirty="0">
              <a:solidFill>
                <a:schemeClr val="tx1"/>
              </a:solidFill>
            </a:endParaRPr>
          </a:p>
          <a:p>
            <a:r>
              <a:rPr lang="ja-JP" altLang="en-US" sz="1600" dirty="0">
                <a:solidFill>
                  <a:schemeClr val="tx1"/>
                </a:solidFill>
              </a:rPr>
              <a:t>　ぞれ「普通車」，「貨物車」の</a:t>
            </a:r>
            <a:endParaRPr lang="en-US" altLang="ja-JP" sz="1600" dirty="0">
              <a:solidFill>
                <a:schemeClr val="tx1"/>
              </a:solidFill>
            </a:endParaRPr>
          </a:p>
          <a:p>
            <a:r>
              <a:rPr lang="ja-JP" altLang="en-US" sz="1600" dirty="0">
                <a:solidFill>
                  <a:schemeClr val="tx1"/>
                </a:solidFill>
              </a:rPr>
              <a:t>　下位概念とする．</a:t>
            </a:r>
            <a:endParaRPr lang="en-US" altLang="ja-JP" sz="1600" dirty="0">
              <a:solidFill>
                <a:schemeClr val="tx1"/>
              </a:solidFill>
            </a:endParaRPr>
          </a:p>
          <a:p>
            <a:r>
              <a:rPr kumimoji="1" lang="ja-JP" altLang="en-US" sz="1600" dirty="0">
                <a:solidFill>
                  <a:schemeClr val="tx1"/>
                </a:solidFill>
              </a:rPr>
              <a:t>・「貨物車」をロール概念として</a:t>
            </a:r>
            <a:endParaRPr kumimoji="1" lang="en-US" altLang="ja-JP" sz="1600" dirty="0">
              <a:solidFill>
                <a:schemeClr val="tx1"/>
              </a:solidFill>
            </a:endParaRPr>
          </a:p>
          <a:p>
            <a:r>
              <a:rPr lang="ja-JP" altLang="en-US" sz="1600" dirty="0">
                <a:solidFill>
                  <a:schemeClr val="tx1"/>
                </a:solidFill>
              </a:rPr>
              <a:t>　</a:t>
            </a:r>
            <a:r>
              <a:rPr kumimoji="1" lang="ja-JP" altLang="en-US" sz="1600" dirty="0">
                <a:solidFill>
                  <a:schemeClr val="tx1"/>
                </a:solidFill>
              </a:rPr>
              <a:t>定義する</a:t>
            </a:r>
          </a:p>
        </p:txBody>
      </p:sp>
      <p:sp>
        <p:nvSpPr>
          <p:cNvPr id="57" name="タイトル 22"/>
          <p:cNvSpPr>
            <a:spLocks noGrp="1"/>
          </p:cNvSpPr>
          <p:nvPr>
            <p:ph type="title"/>
          </p:nvPr>
        </p:nvSpPr>
        <p:spPr>
          <a:xfrm>
            <a:off x="325438" y="146050"/>
            <a:ext cx="5975350" cy="762000"/>
          </a:xfrm>
        </p:spPr>
        <p:txBody>
          <a:bodyPr/>
          <a:lstStyle/>
          <a:p>
            <a:r>
              <a:rPr lang="ja-JP" altLang="en-US" sz="2800" dirty="0">
                <a:solidFill>
                  <a:srgbClr val="FF0000"/>
                </a:solidFill>
              </a:rPr>
              <a:t>概念の分類視点</a:t>
            </a:r>
            <a:r>
              <a:rPr lang="ja-JP" altLang="ja-JP" sz="2800" dirty="0">
                <a:solidFill>
                  <a:srgbClr val="FF0000"/>
                </a:solidFill>
              </a:rPr>
              <a:t>の明確化</a:t>
            </a:r>
            <a:br>
              <a:rPr lang="en-US" altLang="ja-JP" dirty="0">
                <a:solidFill>
                  <a:srgbClr val="FF0000"/>
                </a:solidFill>
              </a:rPr>
            </a:br>
            <a:r>
              <a:rPr lang="ja-JP" altLang="en-US" dirty="0">
                <a:solidFill>
                  <a:srgbClr val="FF0000"/>
                </a:solidFill>
              </a:rPr>
              <a:t>　</a:t>
            </a:r>
            <a:r>
              <a:rPr lang="en-US" altLang="ja-JP" dirty="0"/>
              <a:t>is-a</a:t>
            </a:r>
            <a:r>
              <a:rPr lang="ja-JP" altLang="en-US" dirty="0"/>
              <a:t>階層構築の基礎的指針</a:t>
            </a:r>
            <a:endParaRPr lang="ja-JP" altLang="en-US" sz="4000" dirty="0"/>
          </a:p>
        </p:txBody>
      </p:sp>
    </p:spTree>
    <p:extLst>
      <p:ext uri="{BB962C8B-B14F-4D97-AF65-F5344CB8AC3E}">
        <p14:creationId xmlns:p14="http://schemas.microsoft.com/office/powerpoint/2010/main" val="60824518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202"/>
                                        </p:tgtEl>
                                        <p:attrNameLst>
                                          <p:attrName>style.visibility</p:attrName>
                                        </p:attrNameLst>
                                      </p:cBhvr>
                                      <p:to>
                                        <p:strVal val="visible"/>
                                      </p:to>
                                    </p:set>
                                    <p:animEffect transition="in" filter="blinds(horizontal)">
                                      <p:cBhvr>
                                        <p:cTn id="7" dur="500"/>
                                        <p:tgtEl>
                                          <p:spTgt spid="174202"/>
                                        </p:tgtEl>
                                      </p:cBhvr>
                                    </p:animEffect>
                                  </p:childTnLst>
                                </p:cTn>
                              </p:par>
                              <p:par>
                                <p:cTn id="8" presetID="3" presetClass="entr" presetSubtype="10" fill="hold" nodeType="withEffect">
                                  <p:stCondLst>
                                    <p:cond delay="0"/>
                                  </p:stCondLst>
                                  <p:childTnLst>
                                    <p:set>
                                      <p:cBhvr>
                                        <p:cTn id="9" dur="1" fill="hold">
                                          <p:stCondLst>
                                            <p:cond delay="0"/>
                                          </p:stCondLst>
                                        </p:cTn>
                                        <p:tgtEl>
                                          <p:spTgt spid="174194"/>
                                        </p:tgtEl>
                                        <p:attrNameLst>
                                          <p:attrName>style.visibility</p:attrName>
                                        </p:attrNameLst>
                                      </p:cBhvr>
                                      <p:to>
                                        <p:strVal val="visible"/>
                                      </p:to>
                                    </p:set>
                                    <p:animEffect transition="in" filter="blinds(horizontal)">
                                      <p:cBhvr>
                                        <p:cTn id="10" dur="500"/>
                                        <p:tgtEl>
                                          <p:spTgt spid="17419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98"/>
                                        </p:tgtEl>
                                        <p:attrNameLst>
                                          <p:attrName>style.visibility</p:attrName>
                                        </p:attrNameLst>
                                      </p:cBhvr>
                                      <p:to>
                                        <p:strVal val="visible"/>
                                      </p:to>
                                    </p:set>
                                    <p:animEffect transition="in" filter="blinds(horizontal)">
                                      <p:cBhvr>
                                        <p:cTn id="15" dur="500"/>
                                        <p:tgtEl>
                                          <p:spTgt spid="17419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199"/>
                                        </p:tgtEl>
                                        <p:attrNameLst>
                                          <p:attrName>style.visibility</p:attrName>
                                        </p:attrNameLst>
                                      </p:cBhvr>
                                      <p:to>
                                        <p:strVal val="visible"/>
                                      </p:to>
                                    </p:set>
                                    <p:animEffect transition="in" filter="blinds(horizontal)">
                                      <p:cBhvr>
                                        <p:cTn id="18" dur="500"/>
                                        <p:tgtEl>
                                          <p:spTgt spid="17419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4200"/>
                                        </p:tgtEl>
                                        <p:attrNameLst>
                                          <p:attrName>style.visibility</p:attrName>
                                        </p:attrNameLst>
                                      </p:cBhvr>
                                      <p:to>
                                        <p:strVal val="visible"/>
                                      </p:to>
                                    </p:set>
                                    <p:animEffect transition="in" filter="blinds(horizontal)">
                                      <p:cBhvr>
                                        <p:cTn id="23" dur="500"/>
                                        <p:tgtEl>
                                          <p:spTgt spid="17420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4201"/>
                                        </p:tgtEl>
                                        <p:attrNameLst>
                                          <p:attrName>style.visibility</p:attrName>
                                        </p:attrNameLst>
                                      </p:cBhvr>
                                      <p:to>
                                        <p:strVal val="visible"/>
                                      </p:to>
                                    </p:set>
                                    <p:animEffect transition="in" filter="blinds(horizontal)">
                                      <p:cBhvr>
                                        <p:cTn id="26" dur="500"/>
                                        <p:tgtEl>
                                          <p:spTgt spid="17420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blinds(horizontal)">
                                      <p:cBhvr>
                                        <p:cTn id="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8" grpId="0" animBg="1"/>
      <p:bldP spid="174199" grpId="0" animBg="1"/>
      <p:bldP spid="174200" grpId="0" animBg="1"/>
      <p:bldP spid="174201" grpId="0" animBg="1"/>
      <p:bldP spid="174202" grpId="0" animBg="1"/>
      <p:bldP spid="5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800" b="1" dirty="0">
                <a:solidFill>
                  <a:srgbClr val="0000CC"/>
                </a:solidFill>
              </a:rPr>
              <a:t>補足説明：</a:t>
            </a:r>
            <a:br>
              <a:rPr kumimoji="1" lang="en-US" altLang="ja-JP" dirty="0"/>
            </a:br>
            <a:r>
              <a:rPr kumimoji="1" lang="en-US" altLang="ja-JP" dirty="0"/>
              <a:t>is-a</a:t>
            </a:r>
            <a:r>
              <a:rPr kumimoji="1" lang="ja-JP" altLang="en-US" dirty="0"/>
              <a:t>階層の構築・修正の操作</a:t>
            </a:r>
          </a:p>
        </p:txBody>
      </p:sp>
      <p:sp>
        <p:nvSpPr>
          <p:cNvPr id="3" name="コンテンツ プレースホルダ 2"/>
          <p:cNvSpPr>
            <a:spLocks noGrp="1"/>
          </p:cNvSpPr>
          <p:nvPr>
            <p:ph idx="1"/>
          </p:nvPr>
        </p:nvSpPr>
        <p:spPr>
          <a:xfrm>
            <a:off x="179512" y="980728"/>
            <a:ext cx="6192688" cy="5472608"/>
          </a:xfrm>
        </p:spPr>
        <p:txBody>
          <a:bodyPr>
            <a:noAutofit/>
          </a:bodyPr>
          <a:lstStyle/>
          <a:p>
            <a:pPr>
              <a:spcBef>
                <a:spcPts val="0"/>
              </a:spcBef>
            </a:pPr>
            <a:r>
              <a:rPr kumimoji="1" lang="ja-JP" altLang="en-US" sz="2400" dirty="0">
                <a:solidFill>
                  <a:srgbClr val="008000"/>
                </a:solidFill>
              </a:rPr>
              <a:t>複数の</a:t>
            </a:r>
            <a:r>
              <a:rPr kumimoji="1" lang="en-US" altLang="ja-JP" sz="2400" dirty="0">
                <a:solidFill>
                  <a:srgbClr val="008000"/>
                </a:solidFill>
              </a:rPr>
              <a:t>is-a</a:t>
            </a:r>
            <a:r>
              <a:rPr kumimoji="1" lang="ja-JP" altLang="en-US" sz="2400" dirty="0">
                <a:solidFill>
                  <a:srgbClr val="008000"/>
                </a:solidFill>
              </a:rPr>
              <a:t>関係の同時追加</a:t>
            </a:r>
            <a:endParaRPr kumimoji="1" lang="en-US" altLang="ja-JP" sz="2400" dirty="0">
              <a:solidFill>
                <a:srgbClr val="008000"/>
              </a:solidFill>
            </a:endParaRPr>
          </a:p>
          <a:p>
            <a:pPr lvl="1">
              <a:spcBef>
                <a:spcPts val="0"/>
              </a:spcBef>
            </a:pPr>
            <a:r>
              <a:rPr kumimoji="1" lang="ja-JP" altLang="en-US" sz="2000" dirty="0">
                <a:solidFill>
                  <a:srgbClr val="0000CC"/>
                </a:solidFill>
              </a:rPr>
              <a:t>３つ以上のノード</a:t>
            </a:r>
            <a:r>
              <a:rPr kumimoji="1" lang="en-US" altLang="ja-JP" sz="2000" dirty="0">
                <a:solidFill>
                  <a:srgbClr val="0000CC"/>
                </a:solidFill>
              </a:rPr>
              <a:t>(</a:t>
            </a:r>
            <a:r>
              <a:rPr kumimoji="1" lang="ja-JP" altLang="en-US" sz="2000" dirty="0">
                <a:solidFill>
                  <a:srgbClr val="0000CC"/>
                </a:solidFill>
              </a:rPr>
              <a:t>概念</a:t>
            </a:r>
            <a:r>
              <a:rPr kumimoji="1" lang="en-US" altLang="ja-JP" sz="2000" dirty="0">
                <a:solidFill>
                  <a:srgbClr val="0000CC"/>
                </a:solidFill>
              </a:rPr>
              <a:t>)</a:t>
            </a:r>
            <a:r>
              <a:rPr kumimoji="1" lang="ja-JP" altLang="en-US" sz="2000" dirty="0">
                <a:solidFill>
                  <a:srgbClr val="0000CC"/>
                </a:solidFill>
              </a:rPr>
              <a:t>を</a:t>
            </a:r>
            <a:r>
              <a:rPr lang="ja-JP" altLang="en-US" sz="2000" dirty="0">
                <a:solidFill>
                  <a:srgbClr val="0000CC"/>
                </a:solidFill>
              </a:rPr>
              <a:t>選択した状態</a:t>
            </a:r>
            <a:r>
              <a:rPr lang="ja-JP" altLang="en-US" sz="2000" dirty="0"/>
              <a:t>で</a:t>
            </a:r>
            <a:endParaRPr lang="en-US" altLang="ja-JP" sz="2000" dirty="0"/>
          </a:p>
          <a:p>
            <a:pPr lvl="1">
              <a:spcBef>
                <a:spcPts val="0"/>
              </a:spcBef>
              <a:buNone/>
            </a:pPr>
            <a:r>
              <a:rPr lang="ja-JP" altLang="en-US" sz="2000" dirty="0"/>
              <a:t>　　　　</a:t>
            </a:r>
            <a:r>
              <a:rPr lang="en-US" altLang="ja-JP" sz="2000" dirty="0">
                <a:solidFill>
                  <a:srgbClr val="FF0000"/>
                </a:solidFill>
              </a:rPr>
              <a:t>[is-a</a:t>
            </a:r>
            <a:r>
              <a:rPr lang="ja-JP" altLang="en-US" sz="2000" dirty="0">
                <a:solidFill>
                  <a:srgbClr val="FF0000"/>
                </a:solidFill>
              </a:rPr>
              <a:t>リンクの追加</a:t>
            </a:r>
            <a:r>
              <a:rPr lang="en-US" altLang="ja-JP" sz="2000" dirty="0">
                <a:solidFill>
                  <a:srgbClr val="FF0000"/>
                </a:solidFill>
              </a:rPr>
              <a:t>]</a:t>
            </a:r>
            <a:r>
              <a:rPr lang="ja-JP" altLang="en-US" sz="2000" dirty="0"/>
              <a:t>を実行すると，</a:t>
            </a:r>
            <a:endParaRPr lang="en-US" altLang="ja-JP" sz="2000" dirty="0"/>
          </a:p>
          <a:p>
            <a:pPr lvl="2">
              <a:spcBef>
                <a:spcPts val="0"/>
              </a:spcBef>
            </a:pPr>
            <a:r>
              <a:rPr lang="ja-JP" altLang="en-US" sz="2000" dirty="0"/>
              <a:t>最初に選択したノードを上位概念</a:t>
            </a:r>
            <a:endParaRPr lang="en-US" altLang="ja-JP" sz="2000" dirty="0"/>
          </a:p>
          <a:p>
            <a:pPr lvl="2">
              <a:spcBef>
                <a:spcPts val="0"/>
              </a:spcBef>
            </a:pPr>
            <a:r>
              <a:rPr lang="ja-JP" altLang="en-US" sz="2000" dirty="0"/>
              <a:t>残りすべての選択中のノードを下位概念</a:t>
            </a:r>
            <a:endParaRPr lang="en-US" altLang="ja-JP" sz="2000" dirty="0"/>
          </a:p>
          <a:p>
            <a:pPr lvl="1">
              <a:spcBef>
                <a:spcPts val="0"/>
              </a:spcBef>
              <a:buNone/>
            </a:pPr>
            <a:r>
              <a:rPr lang="ja-JP" altLang="en-US" sz="2000" dirty="0"/>
              <a:t>　とした</a:t>
            </a:r>
            <a:r>
              <a:rPr lang="ja-JP" altLang="en-US" sz="2000" dirty="0">
                <a:solidFill>
                  <a:srgbClr val="FF0000"/>
                </a:solidFill>
              </a:rPr>
              <a:t>「複数の</a:t>
            </a:r>
            <a:r>
              <a:rPr lang="en-US" altLang="ja-JP" sz="2000" dirty="0">
                <a:solidFill>
                  <a:srgbClr val="FF0000"/>
                </a:solidFill>
              </a:rPr>
              <a:t>is-a</a:t>
            </a:r>
            <a:r>
              <a:rPr lang="ja-JP" altLang="en-US" sz="2000" dirty="0">
                <a:solidFill>
                  <a:srgbClr val="FF0000"/>
                </a:solidFill>
              </a:rPr>
              <a:t>関係」</a:t>
            </a:r>
            <a:r>
              <a:rPr lang="ja-JP" altLang="en-US" sz="2000" dirty="0"/>
              <a:t>を同時に追加できる．</a:t>
            </a:r>
            <a:endParaRPr lang="en-US" altLang="ja-JP" sz="2000" dirty="0"/>
          </a:p>
          <a:p>
            <a:pPr lvl="1">
              <a:spcBef>
                <a:spcPts val="0"/>
              </a:spcBef>
              <a:buNone/>
            </a:pPr>
            <a:endParaRPr kumimoji="1" lang="en-US" altLang="ja-JP" sz="2000" dirty="0"/>
          </a:p>
          <a:p>
            <a:pPr>
              <a:spcBef>
                <a:spcPts val="0"/>
              </a:spcBef>
            </a:pPr>
            <a:r>
              <a:rPr kumimoji="1" lang="ja-JP" altLang="en-US" sz="2400" dirty="0">
                <a:solidFill>
                  <a:srgbClr val="008000"/>
                </a:solidFill>
              </a:rPr>
              <a:t>中間概念の挿入</a:t>
            </a:r>
            <a:endParaRPr kumimoji="1" lang="en-US" altLang="ja-JP" sz="2400" dirty="0">
              <a:solidFill>
                <a:srgbClr val="008000"/>
              </a:solidFill>
            </a:endParaRPr>
          </a:p>
          <a:p>
            <a:pPr lvl="1">
              <a:spcBef>
                <a:spcPts val="0"/>
              </a:spcBef>
            </a:pPr>
            <a:r>
              <a:rPr kumimoji="1" lang="ja-JP" altLang="en-US" sz="2000" dirty="0">
                <a:solidFill>
                  <a:srgbClr val="0000CC"/>
                </a:solidFill>
              </a:rPr>
              <a:t>２つ以上のノード（概念）を選択した状態</a:t>
            </a:r>
            <a:r>
              <a:rPr kumimoji="1" lang="ja-JP" altLang="en-US" sz="2000" dirty="0"/>
              <a:t>で</a:t>
            </a:r>
            <a:endParaRPr kumimoji="1" lang="en-US" altLang="ja-JP" sz="2000" dirty="0"/>
          </a:p>
          <a:p>
            <a:pPr lvl="1">
              <a:spcBef>
                <a:spcPts val="0"/>
              </a:spcBef>
              <a:buNone/>
            </a:pPr>
            <a:r>
              <a:rPr lang="ja-JP" altLang="en-US" sz="2000" dirty="0"/>
              <a:t>　　　　</a:t>
            </a:r>
            <a:r>
              <a:rPr kumimoji="1" lang="en-US" altLang="ja-JP" sz="2000" dirty="0">
                <a:solidFill>
                  <a:srgbClr val="FF0000"/>
                </a:solidFill>
              </a:rPr>
              <a:t>[</a:t>
            </a:r>
            <a:r>
              <a:rPr kumimoji="1" lang="ja-JP" altLang="en-US" sz="2000" dirty="0">
                <a:solidFill>
                  <a:srgbClr val="FF0000"/>
                </a:solidFill>
              </a:rPr>
              <a:t>ノードの追加</a:t>
            </a:r>
            <a:r>
              <a:rPr kumimoji="1" lang="en-US" altLang="ja-JP" sz="2000" dirty="0">
                <a:solidFill>
                  <a:srgbClr val="FF0000"/>
                </a:solidFill>
              </a:rPr>
              <a:t>]</a:t>
            </a:r>
            <a:r>
              <a:rPr kumimoji="1" lang="ja-JP" altLang="en-US" sz="2000" dirty="0"/>
              <a:t>を実行すると，</a:t>
            </a:r>
            <a:endParaRPr kumimoji="1" lang="en-US" altLang="ja-JP" sz="2000" dirty="0"/>
          </a:p>
          <a:p>
            <a:pPr lvl="2">
              <a:spcBef>
                <a:spcPts val="0"/>
              </a:spcBef>
            </a:pPr>
            <a:r>
              <a:rPr lang="ja-JP" altLang="en-US" sz="2000" dirty="0"/>
              <a:t>最初に選択したノードを上位概念，</a:t>
            </a:r>
            <a:endParaRPr lang="en-US" altLang="ja-JP" sz="2000" dirty="0"/>
          </a:p>
          <a:p>
            <a:pPr lvl="2">
              <a:spcBef>
                <a:spcPts val="0"/>
              </a:spcBef>
            </a:pPr>
            <a:r>
              <a:rPr lang="ja-JP" altLang="en-US" sz="2000" dirty="0"/>
              <a:t>残りすべての選択中のノードを下位概念</a:t>
            </a:r>
            <a:endParaRPr lang="en-US" altLang="ja-JP" sz="2000" dirty="0"/>
          </a:p>
          <a:p>
            <a:pPr lvl="1">
              <a:spcBef>
                <a:spcPts val="0"/>
              </a:spcBef>
            </a:pPr>
            <a:r>
              <a:rPr lang="ja-JP" altLang="en-US" sz="2000" dirty="0"/>
              <a:t>とした</a:t>
            </a:r>
            <a:r>
              <a:rPr lang="ja-JP" altLang="en-US" sz="2000" dirty="0">
                <a:solidFill>
                  <a:srgbClr val="FF0000"/>
                </a:solidFill>
              </a:rPr>
              <a:t>「中間概念」</a:t>
            </a:r>
            <a:r>
              <a:rPr lang="ja-JP" altLang="en-US" sz="2000" dirty="0"/>
              <a:t>を新規ノードとして追加できる．</a:t>
            </a:r>
            <a:endParaRPr lang="en-US" altLang="ja-JP" sz="2000" dirty="0"/>
          </a:p>
          <a:p>
            <a:pPr lvl="1">
              <a:spcBef>
                <a:spcPts val="0"/>
              </a:spcBef>
              <a:buNone/>
            </a:pPr>
            <a:r>
              <a:rPr lang="ja-JP" altLang="en-US" sz="1600" dirty="0">
                <a:solidFill>
                  <a:srgbClr val="0000CC"/>
                </a:solidFill>
              </a:rPr>
              <a:t>　</a:t>
            </a:r>
            <a:r>
              <a:rPr lang="en-US" altLang="ja-JP" sz="1600" dirty="0">
                <a:solidFill>
                  <a:srgbClr val="0000CC"/>
                </a:solidFill>
              </a:rPr>
              <a:t>※</a:t>
            </a:r>
            <a:r>
              <a:rPr lang="ja-JP" altLang="en-US" sz="1600" dirty="0">
                <a:solidFill>
                  <a:srgbClr val="0000CC"/>
                </a:solidFill>
              </a:rPr>
              <a:t>既に</a:t>
            </a:r>
            <a:r>
              <a:rPr lang="en-US" altLang="ja-JP" sz="1600" dirty="0">
                <a:solidFill>
                  <a:srgbClr val="0000CC"/>
                </a:solidFill>
              </a:rPr>
              <a:t>is-a</a:t>
            </a:r>
            <a:r>
              <a:rPr lang="ja-JP" altLang="en-US" sz="1600" dirty="0">
                <a:solidFill>
                  <a:srgbClr val="0000CC"/>
                </a:solidFill>
              </a:rPr>
              <a:t>関係を持つ場合，通常の</a:t>
            </a:r>
            <a:r>
              <a:rPr lang="en-US" altLang="ja-JP" sz="1600" dirty="0">
                <a:solidFill>
                  <a:srgbClr val="0000CC"/>
                </a:solidFill>
              </a:rPr>
              <a:t>is-a</a:t>
            </a:r>
            <a:r>
              <a:rPr lang="ja-JP" altLang="en-US" sz="1600" dirty="0">
                <a:solidFill>
                  <a:srgbClr val="0000CC"/>
                </a:solidFill>
              </a:rPr>
              <a:t>関係の追加と同様に，多重継承となる</a:t>
            </a:r>
            <a:r>
              <a:rPr lang="en-US" altLang="ja-JP" sz="1600" dirty="0">
                <a:solidFill>
                  <a:srgbClr val="0000CC"/>
                </a:solidFill>
              </a:rPr>
              <a:t>is-a</a:t>
            </a:r>
            <a:r>
              <a:rPr lang="ja-JP" altLang="en-US" sz="1600" dirty="0">
                <a:solidFill>
                  <a:srgbClr val="0000CC"/>
                </a:solidFill>
              </a:rPr>
              <a:t>関係は自動的に削除される．</a:t>
            </a:r>
            <a:endParaRPr lang="en-US" altLang="ja-JP" sz="1600" dirty="0">
              <a:solidFill>
                <a:srgbClr val="0000CC"/>
              </a:solidFill>
            </a:endParaRPr>
          </a:p>
          <a:p>
            <a:pPr lvl="1">
              <a:buNone/>
            </a:pPr>
            <a:endParaRPr kumimoji="1" lang="en-US" altLang="ja-JP" sz="2000" dirty="0"/>
          </a:p>
        </p:txBody>
      </p:sp>
      <p:sp>
        <p:nvSpPr>
          <p:cNvPr id="4" name="日付プレースホルダ 3"/>
          <p:cNvSpPr>
            <a:spLocks noGrp="1"/>
          </p:cNvSpPr>
          <p:nvPr>
            <p:ph type="dt" sz="half" idx="10"/>
          </p:nvPr>
        </p:nvSpPr>
        <p:spPr/>
        <p:txBody>
          <a:bodyPr/>
          <a:lstStyle/>
          <a:p>
            <a:pPr>
              <a:defRPr/>
            </a:pPr>
            <a:fld id="{8B96D3AD-B404-4DE5-B821-F49E87D3068E}"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638FA4C8-5502-40D8-B34B-2941A4348E5C}" type="slidenum">
              <a:rPr lang="en-US" altLang="ja-JP" smtClean="0"/>
              <a:pPr>
                <a:defRPr/>
              </a:pPr>
              <a:t>58</a:t>
            </a:fld>
            <a:endParaRPr lang="en-US" altLang="ja-JP"/>
          </a:p>
        </p:txBody>
      </p:sp>
      <p:pic>
        <p:nvPicPr>
          <p:cNvPr id="8" name="Picture 8"/>
          <p:cNvPicPr>
            <a:picLocks noChangeAspect="1" noChangeArrowheads="1"/>
          </p:cNvPicPr>
          <p:nvPr/>
        </p:nvPicPr>
        <p:blipFill>
          <a:blip r:embed="rId2"/>
          <a:srcRect l="31947" t="12692" r="66632" b="85045"/>
          <a:stretch>
            <a:fillRect/>
          </a:stretch>
        </p:blipFill>
        <p:spPr bwMode="auto">
          <a:xfrm>
            <a:off x="1124408" y="3917144"/>
            <a:ext cx="285750" cy="285750"/>
          </a:xfrm>
          <a:prstGeom prst="rect">
            <a:avLst/>
          </a:prstGeom>
          <a:noFill/>
          <a:ln w="9525" algn="ctr">
            <a:noFill/>
            <a:miter lim="800000"/>
            <a:headEnd/>
            <a:tailEnd/>
          </a:ln>
        </p:spPr>
      </p:pic>
      <p:pic>
        <p:nvPicPr>
          <p:cNvPr id="9" name="Picture 8"/>
          <p:cNvPicPr>
            <a:picLocks noChangeAspect="1" noChangeArrowheads="1"/>
          </p:cNvPicPr>
          <p:nvPr/>
        </p:nvPicPr>
        <p:blipFill>
          <a:blip r:embed="rId2"/>
          <a:srcRect l="36920" t="12692" r="61304" b="84479"/>
          <a:stretch>
            <a:fillRect/>
          </a:stretch>
        </p:blipFill>
        <p:spPr bwMode="auto">
          <a:xfrm>
            <a:off x="1043608" y="1722916"/>
            <a:ext cx="357187" cy="357188"/>
          </a:xfrm>
          <a:prstGeom prst="rect">
            <a:avLst/>
          </a:prstGeom>
          <a:noFill/>
          <a:ln w="9525" algn="ctr">
            <a:noFill/>
            <a:miter lim="800000"/>
            <a:headEnd/>
            <a:tailEnd/>
          </a:ln>
        </p:spPr>
      </p:pic>
      <p:pic>
        <p:nvPicPr>
          <p:cNvPr id="23554" name="Picture 2"/>
          <p:cNvPicPr>
            <a:picLocks noChangeAspect="1" noChangeArrowheads="1"/>
          </p:cNvPicPr>
          <p:nvPr/>
        </p:nvPicPr>
        <p:blipFill>
          <a:blip r:embed="rId3"/>
          <a:srcRect l="44296" t="31866" r="44051" b="53849"/>
          <a:stretch>
            <a:fillRect/>
          </a:stretch>
        </p:blipFill>
        <p:spPr bwMode="auto">
          <a:xfrm>
            <a:off x="6732240" y="980728"/>
            <a:ext cx="1944216" cy="1280984"/>
          </a:xfrm>
          <a:prstGeom prst="rect">
            <a:avLst/>
          </a:prstGeom>
          <a:noFill/>
          <a:ln w="9525">
            <a:solidFill>
              <a:schemeClr val="tx1"/>
            </a:solidFill>
            <a:miter lim="800000"/>
            <a:headEnd/>
            <a:tailEnd/>
          </a:ln>
        </p:spPr>
      </p:pic>
      <p:pic>
        <p:nvPicPr>
          <p:cNvPr id="23555" name="Picture 3"/>
          <p:cNvPicPr>
            <a:picLocks noChangeAspect="1" noChangeArrowheads="1"/>
          </p:cNvPicPr>
          <p:nvPr/>
        </p:nvPicPr>
        <p:blipFill>
          <a:blip r:embed="rId4"/>
          <a:srcRect l="52935" t="60328" r="28475" b="14886"/>
          <a:stretch>
            <a:fillRect/>
          </a:stretch>
        </p:blipFill>
        <p:spPr bwMode="auto">
          <a:xfrm>
            <a:off x="6804248" y="2348880"/>
            <a:ext cx="1872208" cy="1182447"/>
          </a:xfrm>
          <a:prstGeom prst="rect">
            <a:avLst/>
          </a:prstGeom>
          <a:noFill/>
          <a:ln w="9525">
            <a:solidFill>
              <a:schemeClr val="tx1"/>
            </a:solidFill>
            <a:miter lim="800000"/>
            <a:headEnd/>
            <a:tailEnd/>
          </a:ln>
        </p:spPr>
      </p:pic>
      <p:sp>
        <p:nvSpPr>
          <p:cNvPr id="12" name="四角形吹き出し 11"/>
          <p:cNvSpPr/>
          <p:nvPr/>
        </p:nvSpPr>
        <p:spPr>
          <a:xfrm>
            <a:off x="5673824" y="1052736"/>
            <a:ext cx="914400" cy="612648"/>
          </a:xfrm>
          <a:prstGeom prst="wedgeRectCallout">
            <a:avLst>
              <a:gd name="adj1" fmla="val 78206"/>
              <a:gd name="adj2" fmla="val -2073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最初に選択</a:t>
            </a:r>
          </a:p>
        </p:txBody>
      </p:sp>
      <p:sp>
        <p:nvSpPr>
          <p:cNvPr id="13" name="右カーブ矢印 12"/>
          <p:cNvSpPr/>
          <p:nvPr/>
        </p:nvSpPr>
        <p:spPr>
          <a:xfrm>
            <a:off x="6228184" y="1700808"/>
            <a:ext cx="576064" cy="115212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580112" y="2996952"/>
            <a:ext cx="1697452" cy="369332"/>
          </a:xfrm>
          <a:prstGeom prst="rect">
            <a:avLst/>
          </a:prstGeom>
          <a:solidFill>
            <a:schemeClr val="bg1"/>
          </a:solidFill>
          <a:ln>
            <a:solidFill>
              <a:schemeClr val="tx1"/>
            </a:solidFill>
          </a:ln>
        </p:spPr>
        <p:txBody>
          <a:bodyPr wrap="none" rtlCol="0">
            <a:spAutoFit/>
          </a:bodyPr>
          <a:lstStyle/>
          <a:p>
            <a:r>
              <a:rPr kumimoji="1" lang="ja-JP" altLang="en-US" dirty="0">
                <a:solidFill>
                  <a:srgbClr val="FF0000"/>
                </a:solidFill>
              </a:rPr>
              <a:t>複数</a:t>
            </a:r>
            <a:r>
              <a:rPr lang="ja-JP" altLang="en-US" dirty="0">
                <a:solidFill>
                  <a:srgbClr val="FF0000"/>
                </a:solidFill>
              </a:rPr>
              <a:t>の</a:t>
            </a:r>
            <a:r>
              <a:rPr lang="en-US" altLang="ja-JP" dirty="0">
                <a:solidFill>
                  <a:srgbClr val="FF0000"/>
                </a:solidFill>
              </a:rPr>
              <a:t>is-a</a:t>
            </a:r>
            <a:r>
              <a:rPr lang="ja-JP" altLang="en-US" dirty="0">
                <a:solidFill>
                  <a:srgbClr val="FF0000"/>
                </a:solidFill>
              </a:rPr>
              <a:t>関係</a:t>
            </a:r>
            <a:endParaRPr kumimoji="1" lang="ja-JP" altLang="en-US" dirty="0">
              <a:solidFill>
                <a:srgbClr val="FF0000"/>
              </a:solidFill>
            </a:endParaRPr>
          </a:p>
        </p:txBody>
      </p:sp>
      <p:cxnSp>
        <p:nvCxnSpPr>
          <p:cNvPr id="16" name="直線コネクタ 15"/>
          <p:cNvCxnSpPr>
            <a:endCxn id="14" idx="3"/>
          </p:cNvCxnSpPr>
          <p:nvPr/>
        </p:nvCxnSpPr>
        <p:spPr>
          <a:xfrm rot="5400000">
            <a:off x="7186577" y="2673475"/>
            <a:ext cx="599130" cy="417156"/>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endCxn id="14" idx="3"/>
          </p:cNvCxnSpPr>
          <p:nvPr/>
        </p:nvCxnSpPr>
        <p:spPr>
          <a:xfrm rot="10800000" flipV="1">
            <a:off x="7277564" y="3045894"/>
            <a:ext cx="390780" cy="13572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3556" name="Picture 4"/>
          <p:cNvPicPr>
            <a:picLocks noChangeAspect="1" noChangeArrowheads="1"/>
          </p:cNvPicPr>
          <p:nvPr/>
        </p:nvPicPr>
        <p:blipFill>
          <a:blip r:embed="rId5"/>
          <a:srcRect l="51957" t="56197" r="24561" b="12820"/>
          <a:stretch>
            <a:fillRect/>
          </a:stretch>
        </p:blipFill>
        <p:spPr bwMode="auto">
          <a:xfrm>
            <a:off x="6588224" y="3616976"/>
            <a:ext cx="2376264" cy="1485165"/>
          </a:xfrm>
          <a:prstGeom prst="rect">
            <a:avLst/>
          </a:prstGeom>
          <a:noFill/>
          <a:ln w="9525">
            <a:solidFill>
              <a:schemeClr val="tx1"/>
            </a:solidFill>
            <a:miter lim="800000"/>
            <a:headEnd/>
            <a:tailEnd/>
          </a:ln>
        </p:spPr>
      </p:pic>
      <p:pic>
        <p:nvPicPr>
          <p:cNvPr id="23557" name="Picture 5"/>
          <p:cNvPicPr>
            <a:picLocks noChangeAspect="1" noChangeArrowheads="1"/>
          </p:cNvPicPr>
          <p:nvPr/>
        </p:nvPicPr>
        <p:blipFill>
          <a:blip r:embed="rId6"/>
          <a:srcRect l="51957" t="56197" r="24561" b="14886"/>
          <a:stretch>
            <a:fillRect/>
          </a:stretch>
        </p:blipFill>
        <p:spPr bwMode="auto">
          <a:xfrm>
            <a:off x="6619084" y="5157192"/>
            <a:ext cx="2345404" cy="1368152"/>
          </a:xfrm>
          <a:prstGeom prst="rect">
            <a:avLst/>
          </a:prstGeom>
          <a:noFill/>
          <a:ln w="9525">
            <a:solidFill>
              <a:schemeClr val="tx1"/>
            </a:solidFill>
            <a:miter lim="800000"/>
            <a:headEnd/>
            <a:tailEnd/>
          </a:ln>
        </p:spPr>
      </p:pic>
      <p:sp>
        <p:nvSpPr>
          <p:cNvPr id="23" name="四角形吹き出し 22"/>
          <p:cNvSpPr/>
          <p:nvPr/>
        </p:nvSpPr>
        <p:spPr>
          <a:xfrm>
            <a:off x="5580112" y="3861048"/>
            <a:ext cx="914400" cy="612648"/>
          </a:xfrm>
          <a:prstGeom prst="wedgeRectCallout">
            <a:avLst>
              <a:gd name="adj1" fmla="val 78206"/>
              <a:gd name="adj2" fmla="val -2073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最初に選択</a:t>
            </a:r>
          </a:p>
        </p:txBody>
      </p:sp>
      <p:sp>
        <p:nvSpPr>
          <p:cNvPr id="24" name="右カーブ矢印 23"/>
          <p:cNvSpPr/>
          <p:nvPr/>
        </p:nvSpPr>
        <p:spPr>
          <a:xfrm>
            <a:off x="6156176" y="4725144"/>
            <a:ext cx="576064" cy="115212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p:cNvSpPr txBox="1"/>
          <p:nvPr/>
        </p:nvSpPr>
        <p:spPr>
          <a:xfrm>
            <a:off x="6300192" y="6021288"/>
            <a:ext cx="1107996" cy="369332"/>
          </a:xfrm>
          <a:prstGeom prst="wedgeRectCallout">
            <a:avLst>
              <a:gd name="adj1" fmla="val 67249"/>
              <a:gd name="adj2" fmla="val -108903"/>
            </a:avLst>
          </a:prstGeom>
          <a:solidFill>
            <a:schemeClr val="bg1"/>
          </a:solidFill>
          <a:ln>
            <a:solidFill>
              <a:schemeClr val="tx1"/>
            </a:solidFill>
          </a:ln>
        </p:spPr>
        <p:txBody>
          <a:bodyPr wrap="none" rtlCol="0">
            <a:spAutoFit/>
          </a:bodyPr>
          <a:lstStyle/>
          <a:p>
            <a:r>
              <a:rPr kumimoji="1" lang="ja-JP" altLang="en-US" dirty="0">
                <a:solidFill>
                  <a:srgbClr val="FF0000"/>
                </a:solidFill>
              </a:rPr>
              <a:t>中間概念</a:t>
            </a:r>
          </a:p>
        </p:txBody>
      </p:sp>
      <p:sp>
        <p:nvSpPr>
          <p:cNvPr id="26" name="テキスト ボックス 25"/>
          <p:cNvSpPr txBox="1"/>
          <p:nvPr/>
        </p:nvSpPr>
        <p:spPr>
          <a:xfrm>
            <a:off x="827584" y="5661248"/>
            <a:ext cx="4968552" cy="923330"/>
          </a:xfrm>
          <a:prstGeom prst="rect">
            <a:avLst/>
          </a:prstGeom>
          <a:solidFill>
            <a:srgbClr val="FFFFCC"/>
          </a:solidFill>
          <a:ln w="38100">
            <a:solidFill>
              <a:srgbClr val="008000"/>
            </a:solidFill>
          </a:ln>
        </p:spPr>
        <p:txBody>
          <a:bodyPr wrap="square" rtlCol="0">
            <a:spAutoFit/>
          </a:bodyPr>
          <a:lstStyle/>
          <a:p>
            <a:r>
              <a:rPr kumimoji="1" lang="ja-JP" altLang="en-US" dirty="0"/>
              <a:t>これらの操作を組み合わせることで，</a:t>
            </a:r>
            <a:r>
              <a:rPr kumimoji="1" lang="ja-JP" altLang="en-US" dirty="0">
                <a:solidFill>
                  <a:srgbClr val="FF0000"/>
                </a:solidFill>
              </a:rPr>
              <a:t>トップダウン</a:t>
            </a:r>
            <a:r>
              <a:rPr kumimoji="1" lang="ja-JP" altLang="en-US" dirty="0"/>
              <a:t>（上位から下位），</a:t>
            </a:r>
            <a:r>
              <a:rPr kumimoji="1" lang="ja-JP" altLang="en-US" dirty="0">
                <a:solidFill>
                  <a:srgbClr val="FF0000"/>
                </a:solidFill>
              </a:rPr>
              <a:t>ボトムアップ</a:t>
            </a:r>
            <a:r>
              <a:rPr kumimoji="1" lang="ja-JP" altLang="en-US" dirty="0"/>
              <a:t>（海外から上位）の</a:t>
            </a:r>
            <a:r>
              <a:rPr kumimoji="1" lang="ja-JP" altLang="en-US" u="sng" dirty="0">
                <a:solidFill>
                  <a:srgbClr val="FF0000"/>
                </a:solidFill>
              </a:rPr>
              <a:t>双方向</a:t>
            </a:r>
            <a:r>
              <a:rPr kumimoji="1" lang="ja-JP" altLang="en-US" dirty="0"/>
              <a:t>から</a:t>
            </a:r>
            <a:r>
              <a:rPr kumimoji="1" lang="en-US" altLang="ja-JP" dirty="0"/>
              <a:t>is-a</a:t>
            </a:r>
            <a:r>
              <a:rPr kumimoji="1" lang="ja-JP" altLang="en-US" dirty="0"/>
              <a:t>階層を構築・修正することができる．</a:t>
            </a:r>
          </a:p>
        </p:txBody>
      </p:sp>
    </p:spTree>
    <p:extLst>
      <p:ext uri="{BB962C8B-B14F-4D97-AF65-F5344CB8AC3E}">
        <p14:creationId xmlns:p14="http://schemas.microsoft.com/office/powerpoint/2010/main" val="26742288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554"/>
                                        </p:tgtEl>
                                        <p:attrNameLst>
                                          <p:attrName>style.visibility</p:attrName>
                                        </p:attrNameLst>
                                      </p:cBhvr>
                                      <p:to>
                                        <p:strVal val="visible"/>
                                      </p:to>
                                    </p:set>
                                    <p:animEffect transition="in" filter="blinds(horizontal)">
                                      <p:cBhvr>
                                        <p:cTn id="30" dur="500"/>
                                        <p:tgtEl>
                                          <p:spTgt spid="2355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nodeType="withEffect">
                                  <p:stCondLst>
                                    <p:cond delay="0"/>
                                  </p:stCondLst>
                                  <p:childTnLst>
                                    <p:set>
                                      <p:cBhvr>
                                        <p:cTn id="40" dur="1" fill="hold">
                                          <p:stCondLst>
                                            <p:cond delay="0"/>
                                          </p:stCondLst>
                                        </p:cTn>
                                        <p:tgtEl>
                                          <p:spTgt spid="23555"/>
                                        </p:tgtEl>
                                        <p:attrNameLst>
                                          <p:attrName>style.visibility</p:attrName>
                                        </p:attrNameLst>
                                      </p:cBhvr>
                                      <p:to>
                                        <p:strVal val="visible"/>
                                      </p:to>
                                    </p:set>
                                    <p:animEffect transition="in" filter="blinds(horizontal)">
                                      <p:cBhvr>
                                        <p:cTn id="41" dur="500"/>
                                        <p:tgtEl>
                                          <p:spTgt spid="23555"/>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blinds(horizontal)">
                                      <p:cBhvr>
                                        <p:cTn id="56" dur="500"/>
                                        <p:tgtEl>
                                          <p:spTgt spid="3">
                                            <p:txEl>
                                              <p:pRg st="7" end="7"/>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blinds(horizontal)">
                                      <p:cBhvr>
                                        <p:cTn id="59" dur="500"/>
                                        <p:tgtEl>
                                          <p:spTgt spid="3">
                                            <p:txEl>
                                              <p:pRg st="8" end="8"/>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blinds(horizontal)">
                                      <p:cBhvr>
                                        <p:cTn id="62" dur="500"/>
                                        <p:tgtEl>
                                          <p:spTgt spid="3">
                                            <p:txEl>
                                              <p:pRg st="9" end="9"/>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blinds(horizontal)">
                                      <p:cBhvr>
                                        <p:cTn id="68" dur="500"/>
                                        <p:tgtEl>
                                          <p:spTgt spid="3">
                                            <p:txEl>
                                              <p:pRg st="11" end="11"/>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blinds(horizontal)">
                                      <p:cBhvr>
                                        <p:cTn id="71" dur="500"/>
                                        <p:tgtEl>
                                          <p:spTgt spid="3">
                                            <p:txEl>
                                              <p:pRg st="12" end="12"/>
                                            </p:txEl>
                                          </p:spTgt>
                                        </p:tgtEl>
                                      </p:cBhvr>
                                    </p:animEffect>
                                  </p:childTnLst>
                                </p:cTn>
                              </p:par>
                              <p:par>
                                <p:cTn id="72" presetID="3" presetClass="entr" presetSubtype="10" fill="hold"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blinds(horizontal)">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23556"/>
                                        </p:tgtEl>
                                        <p:attrNameLst>
                                          <p:attrName>style.visibility</p:attrName>
                                        </p:attrNameLst>
                                      </p:cBhvr>
                                      <p:to>
                                        <p:strVal val="visible"/>
                                      </p:to>
                                    </p:set>
                                    <p:animEffect transition="in" filter="blinds(horizontal)">
                                      <p:cBhvr>
                                        <p:cTn id="79" dur="500"/>
                                        <p:tgtEl>
                                          <p:spTgt spid="2355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linds(horizontal)">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blinds(horizontal)">
                                      <p:cBhvr>
                                        <p:cTn id="87" dur="500"/>
                                        <p:tgtEl>
                                          <p:spTgt spid="24"/>
                                        </p:tgtEl>
                                      </p:cBhvr>
                                    </p:animEffect>
                                  </p:childTnLst>
                                </p:cTn>
                              </p:par>
                              <p:par>
                                <p:cTn id="88" presetID="3" presetClass="entr" presetSubtype="10" fill="hold" nodeType="withEffect">
                                  <p:stCondLst>
                                    <p:cond delay="0"/>
                                  </p:stCondLst>
                                  <p:childTnLst>
                                    <p:set>
                                      <p:cBhvr>
                                        <p:cTn id="89" dur="1" fill="hold">
                                          <p:stCondLst>
                                            <p:cond delay="0"/>
                                          </p:stCondLst>
                                        </p:cTn>
                                        <p:tgtEl>
                                          <p:spTgt spid="23557"/>
                                        </p:tgtEl>
                                        <p:attrNameLst>
                                          <p:attrName>style.visibility</p:attrName>
                                        </p:attrNameLst>
                                      </p:cBhvr>
                                      <p:to>
                                        <p:strVal val="visible"/>
                                      </p:to>
                                    </p:set>
                                    <p:animEffect transition="in" filter="blinds(horizontal)">
                                      <p:cBhvr>
                                        <p:cTn id="90" dur="500"/>
                                        <p:tgtEl>
                                          <p:spTgt spid="23557"/>
                                        </p:tgtEl>
                                      </p:cBhvr>
                                    </p:animEffect>
                                  </p:childTnLst>
                                </p:cTn>
                              </p:par>
                            </p:childTnLst>
                          </p:cTn>
                        </p:par>
                        <p:par>
                          <p:cTn id="91" fill="hold">
                            <p:stCondLst>
                              <p:cond delay="500"/>
                            </p:stCondLst>
                            <p:childTnLst>
                              <p:par>
                                <p:cTn id="92" presetID="3" presetClass="entr" presetSubtype="10"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blinds(horizontal)">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3">
                                            <p:txEl>
                                              <p:pRg st="13" end="13"/>
                                            </p:txEl>
                                          </p:spTgt>
                                        </p:tgtEl>
                                        <p:attrNameLst>
                                          <p:attrName>style.visibility</p:attrName>
                                        </p:attrNameLst>
                                      </p:cBhvr>
                                      <p:to>
                                        <p:strVal val="visible"/>
                                      </p:to>
                                    </p:set>
                                    <p:animEffect transition="in" filter="blinds(horizontal)">
                                      <p:cBhvr>
                                        <p:cTn id="99" dur="500"/>
                                        <p:tgtEl>
                                          <p:spTgt spid="3">
                                            <p:txEl>
                                              <p:pRg st="13" end="13"/>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1"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24" grpId="0" animBg="1"/>
      <p:bldP spid="25"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の構築方法②</a:t>
            </a:r>
            <a:br>
              <a:rPr kumimoji="1" lang="en-US" altLang="ja-JP" sz="4400" b="1" dirty="0">
                <a:solidFill>
                  <a:srgbClr val="009900"/>
                </a:solidFill>
              </a:rPr>
            </a:br>
            <a:r>
              <a:rPr kumimoji="1" lang="ja-JP" altLang="en-US" sz="4400" dirty="0">
                <a:solidFill>
                  <a:srgbClr val="0000CC"/>
                </a:solidFill>
              </a:rPr>
              <a:t>～より詳細な概念定義～</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スロットの詳細定義</a:t>
            </a:r>
            <a:endParaRPr lang="en-US" altLang="ja-JP" sz="3200" dirty="0">
              <a:solidFill>
                <a:schemeClr val="tx1"/>
              </a:solidFill>
            </a:endParaRPr>
          </a:p>
          <a:p>
            <a:pPr marL="914400" lvl="1" indent="-457200">
              <a:buFontTx/>
              <a:buChar char="-"/>
            </a:pPr>
            <a:r>
              <a:rPr lang="ja-JP" altLang="en-US" sz="2800" dirty="0">
                <a:solidFill>
                  <a:schemeClr val="tx1"/>
                </a:solidFill>
              </a:rPr>
              <a:t>ロール概念，ロールホルダーの定義</a:t>
            </a:r>
            <a:endParaRPr lang="en-US" altLang="ja-JP" sz="2800" dirty="0">
              <a:solidFill>
                <a:schemeClr val="tx1"/>
              </a:solidFill>
            </a:endParaRPr>
          </a:p>
          <a:p>
            <a:pPr marL="914400" lvl="1" indent="-457200">
              <a:buFontTx/>
              <a:buChar char="-"/>
            </a:pPr>
            <a:r>
              <a:rPr kumimoji="1" lang="ja-JP" altLang="en-US" sz="2800" dirty="0">
                <a:solidFill>
                  <a:schemeClr val="tx1"/>
                </a:solidFill>
              </a:rPr>
              <a:t>ロール概念の性質</a:t>
            </a:r>
            <a:endParaRPr kumimoji="1" lang="en-US" altLang="ja-JP" sz="2800" dirty="0">
              <a:solidFill>
                <a:schemeClr val="tx1"/>
              </a:solidFill>
            </a:endParaRPr>
          </a:p>
          <a:p>
            <a:pPr marL="914400" lvl="1" indent="-457200">
              <a:buFontTx/>
              <a:buChar char="-"/>
            </a:pPr>
            <a:r>
              <a:rPr kumimoji="1" lang="ja-JP" altLang="en-US" sz="2800" dirty="0">
                <a:solidFill>
                  <a:schemeClr val="tx1"/>
                </a:solidFill>
              </a:rPr>
              <a:t>ロールに基づく概念化</a:t>
            </a:r>
            <a:endParaRPr kumimoji="1" lang="en-US" altLang="ja-JP" sz="2800" dirty="0">
              <a:solidFill>
                <a:schemeClr val="tx1"/>
              </a:solidFill>
            </a:endParaRPr>
          </a:p>
          <a:p>
            <a:pPr marL="457200" indent="-457200">
              <a:buFont typeface="Arial" panose="020B0604020202020204" pitchFamily="34" charset="0"/>
              <a:buChar char="•"/>
            </a:pPr>
            <a:r>
              <a:rPr kumimoji="1" lang="ja-JP" altLang="en-US" sz="3200" dirty="0">
                <a:solidFill>
                  <a:schemeClr val="tx1"/>
                </a:solidFill>
              </a:rPr>
              <a:t>スロット間の関係に関する制約</a:t>
            </a:r>
            <a:endParaRPr kumimoji="1" lang="ja-JP" altLang="en-US" sz="2800"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3792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78C9-3E02-4C83-8BFD-AB807D2D3880}"/>
              </a:ext>
            </a:extLst>
          </p:cNvPr>
          <p:cNvSpPr>
            <a:spLocks noGrp="1"/>
          </p:cNvSpPr>
          <p:nvPr>
            <p:ph type="title"/>
          </p:nvPr>
        </p:nvSpPr>
        <p:spPr/>
        <p:txBody>
          <a:bodyPr/>
          <a:lstStyle/>
          <a:p>
            <a:r>
              <a:rPr kumimoji="1" lang="en-US" altLang="ja-JP" dirty="0"/>
              <a:t>Open</a:t>
            </a:r>
            <a:r>
              <a:rPr kumimoji="1" lang="ja-JP" altLang="en-US" dirty="0"/>
              <a:t> </a:t>
            </a:r>
            <a:r>
              <a:rPr kumimoji="1" lang="en-US" altLang="ja-JP" dirty="0"/>
              <a:t>JDK</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09704001-19AD-406D-9897-5BE7632DEAF3}"/>
              </a:ext>
            </a:extLst>
          </p:cNvPr>
          <p:cNvSpPr>
            <a:spLocks noGrp="1"/>
          </p:cNvSpPr>
          <p:nvPr>
            <p:ph idx="1"/>
          </p:nvPr>
        </p:nvSpPr>
        <p:spPr>
          <a:xfrm>
            <a:off x="179512" y="980728"/>
            <a:ext cx="8567042" cy="5151785"/>
          </a:xfrm>
        </p:spPr>
        <p:txBody>
          <a:bodyPr/>
          <a:lstStyle/>
          <a:p>
            <a:r>
              <a:rPr kumimoji="1" lang="ja-JP" altLang="en-US" u="none" dirty="0"/>
              <a:t>１．ブラウザで，</a:t>
            </a:r>
            <a:r>
              <a:rPr lang="en-US" altLang="ja-JP" u="none" dirty="0">
                <a:hlinkClick r:id="rId2"/>
              </a:rPr>
              <a:t>http://openjdk.java.net/</a:t>
            </a:r>
            <a:r>
              <a:rPr lang="ja-JP" altLang="en-US" u="none" dirty="0"/>
              <a:t>　を開く</a:t>
            </a:r>
            <a:endParaRPr lang="en-US" altLang="ja-JP" u="none" dirty="0"/>
          </a:p>
          <a:p>
            <a:r>
              <a:rPr kumimoji="1" lang="ja-JP" altLang="en-US" u="none" dirty="0"/>
              <a:t>２．</a:t>
            </a:r>
            <a:r>
              <a:rPr kumimoji="1" lang="en-US" altLang="ja-JP" u="none" dirty="0"/>
              <a:t>Download</a:t>
            </a:r>
            <a:r>
              <a:rPr kumimoji="1" lang="ja-JP" altLang="en-US" u="none" dirty="0"/>
              <a:t>の</a:t>
            </a:r>
            <a:br>
              <a:rPr kumimoji="1" lang="en-US" altLang="ja-JP" u="none" dirty="0"/>
            </a:br>
            <a:r>
              <a:rPr kumimoji="1" lang="ja-JP" altLang="en-US" u="none" dirty="0"/>
              <a:t>ところにある</a:t>
            </a:r>
            <a:br>
              <a:rPr kumimoji="1" lang="en-US" altLang="ja-JP" u="none" dirty="0"/>
            </a:br>
            <a:r>
              <a:rPr kumimoji="1" lang="en-US" altLang="ja-JP" u="none" dirty="0">
                <a:solidFill>
                  <a:srgbClr val="FF0000"/>
                </a:solidFill>
              </a:rPr>
              <a:t>jdk.java.net/12</a:t>
            </a:r>
            <a:br>
              <a:rPr kumimoji="1" lang="en-US" altLang="ja-JP" u="none" dirty="0"/>
            </a:br>
            <a:r>
              <a:rPr kumimoji="1" lang="ja-JP" altLang="en-US" u="none" dirty="0"/>
              <a:t>のリンクをクリック</a:t>
            </a:r>
            <a:endParaRPr kumimoji="1" lang="en-US" altLang="ja-JP" u="none" dirty="0"/>
          </a:p>
        </p:txBody>
      </p:sp>
      <p:sp>
        <p:nvSpPr>
          <p:cNvPr id="4" name="日付プレースホルダー 3">
            <a:extLst>
              <a:ext uri="{FF2B5EF4-FFF2-40B4-BE49-F238E27FC236}">
                <a16:creationId xmlns:a16="http://schemas.microsoft.com/office/drawing/2014/main" id="{7479F33F-3D11-40C5-9986-831FF44C588A}"/>
              </a:ext>
            </a:extLst>
          </p:cNvPr>
          <p:cNvSpPr>
            <a:spLocks noGrp="1"/>
          </p:cNvSpPr>
          <p:nvPr>
            <p:ph type="dt" sz="half" idx="10"/>
          </p:nvPr>
        </p:nvSpPr>
        <p:spPr/>
        <p:txBody>
          <a:bodyPr/>
          <a:lstStyle/>
          <a:p>
            <a:pPr>
              <a:defRPr/>
            </a:pPr>
            <a:fld id="{5393B366-CC1E-432A-A9CE-C84CF6AB940E}" type="datetime1">
              <a:rPr lang="ja-JP" altLang="en-US" smtClean="0"/>
              <a:t>2019/6/5</a:t>
            </a:fld>
            <a:endParaRPr lang="en-US" altLang="ja-JP"/>
          </a:p>
        </p:txBody>
      </p:sp>
      <p:sp>
        <p:nvSpPr>
          <p:cNvPr id="5" name="スライド番号プレースホルダー 4">
            <a:extLst>
              <a:ext uri="{FF2B5EF4-FFF2-40B4-BE49-F238E27FC236}">
                <a16:creationId xmlns:a16="http://schemas.microsoft.com/office/drawing/2014/main" id="{0C1F7683-7BFB-47BF-AB4F-CEA5AEC11324}"/>
              </a:ext>
            </a:extLst>
          </p:cNvPr>
          <p:cNvSpPr>
            <a:spLocks noGrp="1"/>
          </p:cNvSpPr>
          <p:nvPr>
            <p:ph type="sldNum" sz="quarter" idx="12"/>
          </p:nvPr>
        </p:nvSpPr>
        <p:spPr/>
        <p:txBody>
          <a:bodyPr/>
          <a:lstStyle/>
          <a:p>
            <a:pPr>
              <a:defRPr/>
            </a:pPr>
            <a:fld id="{638FA4C8-5502-40D8-B34B-2941A4348E5C}" type="slidenum">
              <a:rPr lang="en-US" altLang="ja-JP" smtClean="0"/>
              <a:pPr>
                <a:defRPr/>
              </a:pPr>
              <a:t>6</a:t>
            </a:fld>
            <a:endParaRPr lang="en-US" altLang="ja-JP"/>
          </a:p>
        </p:txBody>
      </p:sp>
      <p:pic>
        <p:nvPicPr>
          <p:cNvPr id="6" name="図 5">
            <a:extLst>
              <a:ext uri="{FF2B5EF4-FFF2-40B4-BE49-F238E27FC236}">
                <a16:creationId xmlns:a16="http://schemas.microsoft.com/office/drawing/2014/main" id="{0EE4D00F-3255-4DCE-934D-243C71694C07}"/>
              </a:ext>
            </a:extLst>
          </p:cNvPr>
          <p:cNvPicPr>
            <a:picLocks noChangeAspect="1"/>
          </p:cNvPicPr>
          <p:nvPr/>
        </p:nvPicPr>
        <p:blipFill>
          <a:blip r:embed="rId3"/>
          <a:stretch>
            <a:fillRect/>
          </a:stretch>
        </p:blipFill>
        <p:spPr>
          <a:xfrm>
            <a:off x="3910428" y="1556792"/>
            <a:ext cx="5157372" cy="4414663"/>
          </a:xfrm>
          <a:prstGeom prst="rect">
            <a:avLst/>
          </a:prstGeom>
        </p:spPr>
      </p:pic>
      <p:sp>
        <p:nvSpPr>
          <p:cNvPr id="7" name="矢印: 左 6">
            <a:extLst>
              <a:ext uri="{FF2B5EF4-FFF2-40B4-BE49-F238E27FC236}">
                <a16:creationId xmlns:a16="http://schemas.microsoft.com/office/drawing/2014/main" id="{48449FBD-6556-4935-9030-B24A310E14EC}"/>
              </a:ext>
            </a:extLst>
          </p:cNvPr>
          <p:cNvSpPr/>
          <p:nvPr/>
        </p:nvSpPr>
        <p:spPr>
          <a:xfrm>
            <a:off x="6948264" y="4508366"/>
            <a:ext cx="1080120"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7778027"/>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46050"/>
            <a:ext cx="6193284" cy="762000"/>
          </a:xfrm>
        </p:spPr>
        <p:txBody>
          <a:bodyPr/>
          <a:lstStyle/>
          <a:p>
            <a:r>
              <a:rPr kumimoji="1" lang="ja-JP" altLang="en-US" dirty="0"/>
              <a:t>概念の基本的な性質の違い</a:t>
            </a:r>
          </a:p>
        </p:txBody>
      </p:sp>
      <p:sp>
        <p:nvSpPr>
          <p:cNvPr id="6" name="コンテンツ プレースホルダー 5"/>
          <p:cNvSpPr>
            <a:spLocks noGrp="1"/>
          </p:cNvSpPr>
          <p:nvPr>
            <p:ph idx="1"/>
          </p:nvPr>
        </p:nvSpPr>
        <p:spPr>
          <a:xfrm>
            <a:off x="91646" y="1052736"/>
            <a:ext cx="8800834" cy="3619201"/>
          </a:xfrm>
        </p:spPr>
        <p:txBody>
          <a:bodyPr/>
          <a:lstStyle/>
          <a:p>
            <a:r>
              <a:rPr kumimoji="1" lang="ja-JP" altLang="en-US" sz="2800" u="none" dirty="0"/>
              <a:t>例）下記の概念を性質の違いで２つに分けると？</a:t>
            </a:r>
            <a:endParaRPr lang="en-US" altLang="ja-JP" sz="2000" u="none" dirty="0"/>
          </a:p>
          <a:p>
            <a:pPr lvl="1"/>
            <a:r>
              <a:rPr lang="ja-JP" altLang="en-US" dirty="0"/>
              <a:t>ほ乳類</a:t>
            </a:r>
            <a:endParaRPr lang="en-US" altLang="ja-JP" dirty="0"/>
          </a:p>
          <a:p>
            <a:pPr lvl="1"/>
            <a:r>
              <a:rPr lang="ja-JP" altLang="en-US" dirty="0"/>
              <a:t>人間</a:t>
            </a:r>
            <a:endParaRPr lang="en-US" altLang="ja-JP" dirty="0"/>
          </a:p>
          <a:p>
            <a:pPr lvl="1"/>
            <a:r>
              <a:rPr lang="ja-JP" altLang="en-US" dirty="0"/>
              <a:t>教師</a:t>
            </a:r>
            <a:endParaRPr lang="en-US" altLang="ja-JP" dirty="0"/>
          </a:p>
          <a:p>
            <a:pPr lvl="1"/>
            <a:r>
              <a:rPr lang="ja-JP" altLang="en-US" dirty="0"/>
              <a:t>歩行者</a:t>
            </a:r>
            <a:endParaRPr lang="en-US" altLang="ja-JP" dirty="0"/>
          </a:p>
          <a:p>
            <a:pPr lvl="1"/>
            <a:r>
              <a:rPr lang="ja-JP" altLang="en-US" dirty="0"/>
              <a:t>殺人者</a:t>
            </a:r>
            <a:endParaRPr lang="en-US" altLang="ja-JP" dirty="0"/>
          </a:p>
          <a:p>
            <a:pPr lvl="1"/>
            <a:r>
              <a:rPr lang="ja-JP" altLang="en-US" dirty="0"/>
              <a:t>母親</a:t>
            </a:r>
            <a:r>
              <a:rPr lang="en-US" altLang="ja-JP" dirty="0"/>
              <a:t> </a:t>
            </a:r>
            <a:endParaRPr kumimoji="1" lang="en-US" altLang="ja-JP" sz="3600" dirty="0"/>
          </a:p>
          <a:p>
            <a:pPr lvl="1"/>
            <a:endParaRPr kumimoji="1" lang="en-US" altLang="ja-JP" sz="2400" dirty="0"/>
          </a:p>
          <a:p>
            <a:pPr marL="457200" lvl="1" indent="0">
              <a:buNone/>
            </a:pPr>
            <a:endParaRPr kumimoji="1" lang="ja-JP" altLang="en-US" sz="2400" dirty="0"/>
          </a:p>
        </p:txBody>
      </p:sp>
      <p:sp>
        <p:nvSpPr>
          <p:cNvPr id="3" name="日付プレースホルダー 2"/>
          <p:cNvSpPr>
            <a:spLocks noGrp="1"/>
          </p:cNvSpPr>
          <p:nvPr>
            <p:ph type="dt" sz="half" idx="10"/>
          </p:nvPr>
        </p:nvSpPr>
        <p:spPr/>
        <p:txBody>
          <a:bodyPr/>
          <a:lstStyle/>
          <a:p>
            <a:pPr>
              <a:defRPr/>
            </a:pPr>
            <a:fld id="{602276D5-0582-47B9-B928-7ADE0C4E6201}" type="datetime1">
              <a:rPr lang="ja-JP" altLang="en-US" smtClean="0"/>
              <a:t>2019/6/5</a:t>
            </a:fld>
            <a:endParaRPr lang="en-US" altLang="ja-JP"/>
          </a:p>
        </p:txBody>
      </p:sp>
      <p:sp>
        <p:nvSpPr>
          <p:cNvPr id="5" name="スライド番号プレースホルダー 4"/>
          <p:cNvSpPr>
            <a:spLocks noGrp="1"/>
          </p:cNvSpPr>
          <p:nvPr>
            <p:ph type="sldNum" sz="quarter" idx="12"/>
          </p:nvPr>
        </p:nvSpPr>
        <p:spPr/>
        <p:txBody>
          <a:bodyPr/>
          <a:lstStyle/>
          <a:p>
            <a:pPr>
              <a:defRPr/>
            </a:pPr>
            <a:fld id="{A2D83F9D-0D95-40BA-AA77-4EF152F262E9}" type="slidenum">
              <a:rPr lang="en-US" altLang="ja-JP" smtClean="0"/>
              <a:pPr>
                <a:defRPr/>
              </a:pPr>
              <a:t>60</a:t>
            </a:fld>
            <a:endParaRPr lang="en-US" altLang="ja-JP"/>
          </a:p>
        </p:txBody>
      </p:sp>
      <p:sp>
        <p:nvSpPr>
          <p:cNvPr id="7" name="テキスト ボックス 6"/>
          <p:cNvSpPr txBox="1"/>
          <p:nvPr/>
        </p:nvSpPr>
        <p:spPr>
          <a:xfrm>
            <a:off x="2436606" y="1798438"/>
            <a:ext cx="6743906" cy="892552"/>
          </a:xfrm>
          <a:prstGeom prst="rect">
            <a:avLst/>
          </a:prstGeom>
          <a:noFill/>
        </p:spPr>
        <p:txBody>
          <a:bodyPr wrap="square" rtlCol="0">
            <a:spAutoFit/>
          </a:bodyPr>
          <a:lstStyle/>
          <a:p>
            <a:pPr fontAlgn="auto">
              <a:spcBef>
                <a:spcPts val="0"/>
              </a:spcBef>
              <a:spcAft>
                <a:spcPts val="0"/>
              </a:spcAft>
            </a:pPr>
            <a:r>
              <a:rPr lang="ja-JP" altLang="en-US" sz="2800" b="1" dirty="0">
                <a:solidFill>
                  <a:srgbClr val="0000FF"/>
                </a:solidFill>
                <a:latin typeface="Tahoma"/>
                <a:ea typeface="ＭＳ Ｐゴシック"/>
              </a:rPr>
              <a:t>基本概念</a:t>
            </a:r>
            <a:r>
              <a:rPr lang="ja-JP" altLang="en-US" sz="2400" dirty="0">
                <a:solidFill>
                  <a:srgbClr val="000000"/>
                </a:solidFill>
                <a:latin typeface="Tahoma"/>
                <a:ea typeface="ＭＳ Ｐゴシック"/>
              </a:rPr>
              <a:t>（ロールでない普通の概念）</a:t>
            </a:r>
            <a:endParaRPr lang="en-US" altLang="ja-JP" sz="3200" dirty="0">
              <a:solidFill>
                <a:srgbClr val="000000"/>
              </a:solidFill>
              <a:latin typeface="Tahoma"/>
              <a:ea typeface="ＭＳ Ｐゴシック"/>
            </a:endParaRPr>
          </a:p>
          <a:p>
            <a:pPr fontAlgn="auto">
              <a:spcBef>
                <a:spcPts val="0"/>
              </a:spcBef>
              <a:spcAft>
                <a:spcPts val="0"/>
              </a:spcAft>
            </a:pPr>
            <a:r>
              <a:rPr lang="ja-JP" altLang="en-US" sz="2400" dirty="0">
                <a:solidFill>
                  <a:srgbClr val="000000"/>
                </a:solidFill>
                <a:latin typeface="Tahoma"/>
                <a:ea typeface="ＭＳ Ｐゴシック"/>
              </a:rPr>
              <a:t>＝コンテキストに依存せずに単独に定義できる概念</a:t>
            </a:r>
            <a:endParaRPr lang="ja-JP" altLang="en-US" sz="2800" b="1" dirty="0">
              <a:solidFill>
                <a:srgbClr val="0000FF"/>
              </a:solidFill>
              <a:latin typeface="Tahoma"/>
              <a:ea typeface="ＭＳ Ｐゴシック"/>
            </a:endParaRPr>
          </a:p>
        </p:txBody>
      </p:sp>
      <p:sp>
        <p:nvSpPr>
          <p:cNvPr id="8" name="テキスト ボックス 7"/>
          <p:cNvSpPr txBox="1"/>
          <p:nvPr/>
        </p:nvSpPr>
        <p:spPr>
          <a:xfrm>
            <a:off x="2539918" y="3285714"/>
            <a:ext cx="5904656" cy="954107"/>
          </a:xfrm>
          <a:prstGeom prst="rect">
            <a:avLst/>
          </a:prstGeom>
          <a:noFill/>
        </p:spPr>
        <p:txBody>
          <a:bodyPr wrap="square" rtlCol="0">
            <a:spAutoFit/>
          </a:bodyPr>
          <a:lstStyle/>
          <a:p>
            <a:pPr fontAlgn="auto">
              <a:spcBef>
                <a:spcPts val="0"/>
              </a:spcBef>
              <a:spcAft>
                <a:spcPts val="0"/>
              </a:spcAft>
            </a:pPr>
            <a:r>
              <a:rPr lang="ja-JP" altLang="en-US" sz="2800" dirty="0">
                <a:solidFill>
                  <a:srgbClr val="FF0000"/>
                </a:solidFill>
                <a:latin typeface="Tahoma"/>
                <a:ea typeface="ＭＳ Ｐゴシック"/>
              </a:rPr>
              <a:t>ロール</a:t>
            </a:r>
            <a:endParaRPr lang="en-US" altLang="ja-JP" sz="2800" dirty="0">
              <a:solidFill>
                <a:srgbClr val="FF0000"/>
              </a:solidFill>
              <a:latin typeface="Tahoma"/>
              <a:ea typeface="ＭＳ Ｐゴシック"/>
            </a:endParaRPr>
          </a:p>
          <a:p>
            <a:pPr fontAlgn="auto">
              <a:spcBef>
                <a:spcPts val="0"/>
              </a:spcBef>
              <a:spcAft>
                <a:spcPts val="0"/>
              </a:spcAft>
            </a:pPr>
            <a:r>
              <a:rPr lang="ja-JP" altLang="en-US" sz="2800" dirty="0">
                <a:solidFill>
                  <a:srgbClr val="009900"/>
                </a:solidFill>
                <a:latin typeface="Tahoma"/>
                <a:ea typeface="ＭＳ Ｐゴシック"/>
              </a:rPr>
              <a:t>＝コンテキスト（他者）に依存する概念</a:t>
            </a:r>
            <a:endParaRPr lang="ja-JP" altLang="en-US" sz="2800" dirty="0">
              <a:solidFill>
                <a:srgbClr val="FF0000"/>
              </a:solidFill>
              <a:latin typeface="Tahoma"/>
              <a:ea typeface="ＭＳ Ｐゴシック"/>
            </a:endParaRPr>
          </a:p>
        </p:txBody>
      </p:sp>
      <p:sp>
        <p:nvSpPr>
          <p:cNvPr id="9" name="右中かっこ 8"/>
          <p:cNvSpPr/>
          <p:nvPr/>
        </p:nvSpPr>
        <p:spPr bwMode="auto">
          <a:xfrm>
            <a:off x="2035862" y="2708920"/>
            <a:ext cx="432048" cy="1944216"/>
          </a:xfrm>
          <a:prstGeom prst="rightBrace">
            <a:avLst>
              <a:gd name="adj1" fmla="val 39794"/>
              <a:gd name="adj2" fmla="val 50000"/>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ja-JP" altLang="en-US" b="1">
              <a:solidFill>
                <a:srgbClr val="000000"/>
              </a:solidFill>
            </a:endParaRPr>
          </a:p>
        </p:txBody>
      </p:sp>
      <p:cxnSp>
        <p:nvCxnSpPr>
          <p:cNvPr id="12" name="直線コネクタ 11"/>
          <p:cNvCxnSpPr/>
          <p:nvPr/>
        </p:nvCxnSpPr>
        <p:spPr bwMode="auto">
          <a:xfrm>
            <a:off x="523694" y="2636912"/>
            <a:ext cx="7200800" cy="0"/>
          </a:xfrm>
          <a:prstGeom prst="line">
            <a:avLst/>
          </a:prstGeom>
          <a:solidFill>
            <a:srgbClr val="FFFFCC"/>
          </a:solidFill>
          <a:ln w="28575" cap="flat" cmpd="sng" algn="ctr">
            <a:solidFill>
              <a:srgbClr val="FF0000"/>
            </a:solidFill>
            <a:prstDash val="dash"/>
            <a:round/>
            <a:headEnd type="none" w="med" len="med"/>
            <a:tailEnd type="none" w="med" len="med"/>
          </a:ln>
          <a:effectLst/>
        </p:spPr>
      </p:cxnSp>
      <p:sp>
        <p:nvSpPr>
          <p:cNvPr id="13" name="右中かっこ 12"/>
          <p:cNvSpPr/>
          <p:nvPr/>
        </p:nvSpPr>
        <p:spPr bwMode="auto">
          <a:xfrm>
            <a:off x="2035862" y="1628465"/>
            <a:ext cx="432048" cy="936440"/>
          </a:xfrm>
          <a:prstGeom prst="rightBrace">
            <a:avLst>
              <a:gd name="adj1" fmla="val 39794"/>
              <a:gd name="adj2" fmla="val 50000"/>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ja-JP" altLang="en-US" b="1">
              <a:solidFill>
                <a:srgbClr val="000000"/>
              </a:solidFill>
            </a:endParaRPr>
          </a:p>
        </p:txBody>
      </p:sp>
      <p:sp>
        <p:nvSpPr>
          <p:cNvPr id="11" name="テキスト ボックス 10"/>
          <p:cNvSpPr txBox="1"/>
          <p:nvPr/>
        </p:nvSpPr>
        <p:spPr>
          <a:xfrm>
            <a:off x="395536" y="5283205"/>
            <a:ext cx="8456240" cy="954107"/>
          </a:xfrm>
          <a:prstGeom prst="rect">
            <a:avLst/>
          </a:prstGeom>
          <a:noFill/>
        </p:spPr>
        <p:txBody>
          <a:bodyPr wrap="square" rtlCol="0">
            <a:spAutoFit/>
          </a:bodyPr>
          <a:lstStyle/>
          <a:p>
            <a:pPr fontAlgn="auto">
              <a:spcBef>
                <a:spcPts val="0"/>
              </a:spcBef>
              <a:spcAft>
                <a:spcPts val="0"/>
              </a:spcAft>
            </a:pPr>
            <a:r>
              <a:rPr lang="ja-JP" altLang="en-US" sz="2800" dirty="0">
                <a:solidFill>
                  <a:srgbClr val="FF0000"/>
                </a:solidFill>
                <a:latin typeface="Tahoma"/>
                <a:ea typeface="ＭＳ Ｐゴシック"/>
              </a:rPr>
              <a:t>教師</a:t>
            </a:r>
            <a:r>
              <a:rPr lang="ja-JP" altLang="en-US" sz="2800" dirty="0">
                <a:solidFill>
                  <a:srgbClr val="009900"/>
                </a:solidFill>
                <a:latin typeface="Tahoma"/>
                <a:ea typeface="ＭＳ Ｐゴシック"/>
              </a:rPr>
              <a:t>＝「学校」に依存</a:t>
            </a:r>
            <a:r>
              <a:rPr lang="ja-JP" altLang="en-US" sz="2800" dirty="0">
                <a:solidFill>
                  <a:srgbClr val="0000CC"/>
                </a:solidFill>
                <a:latin typeface="Tahoma"/>
                <a:ea typeface="ＭＳ Ｐゴシック"/>
              </a:rPr>
              <a:t>→学校を辞めると教師でなくなる</a:t>
            </a:r>
            <a:endParaRPr lang="en-US" altLang="ja-JP" sz="2800" dirty="0">
              <a:solidFill>
                <a:srgbClr val="0000CC"/>
              </a:solidFill>
              <a:latin typeface="Tahoma"/>
              <a:ea typeface="ＭＳ Ｐゴシック"/>
            </a:endParaRPr>
          </a:p>
          <a:p>
            <a:pPr fontAlgn="auto">
              <a:spcBef>
                <a:spcPts val="0"/>
              </a:spcBef>
              <a:spcAft>
                <a:spcPts val="0"/>
              </a:spcAft>
            </a:pPr>
            <a:r>
              <a:rPr lang="ja-JP" altLang="en-US" sz="2800" dirty="0">
                <a:solidFill>
                  <a:srgbClr val="FF0000"/>
                </a:solidFill>
                <a:latin typeface="Tahoma"/>
                <a:ea typeface="ＭＳ Ｐゴシック"/>
              </a:rPr>
              <a:t>殺人者</a:t>
            </a:r>
            <a:r>
              <a:rPr lang="ja-JP" altLang="en-US" sz="2800" dirty="0">
                <a:solidFill>
                  <a:srgbClr val="009900"/>
                </a:solidFill>
                <a:latin typeface="Tahoma"/>
                <a:ea typeface="ＭＳ Ｐゴシック"/>
              </a:rPr>
              <a:t>＝「殺人行為」に依存</a:t>
            </a:r>
            <a:r>
              <a:rPr lang="ja-JP" altLang="en-US" sz="2800" dirty="0">
                <a:solidFill>
                  <a:srgbClr val="0000CC"/>
                </a:solidFill>
                <a:latin typeface="Tahoma"/>
                <a:ea typeface="ＭＳ Ｐゴシック"/>
              </a:rPr>
              <a:t>（</a:t>
            </a:r>
            <a:r>
              <a:rPr lang="en-US" altLang="ja-JP" sz="2800" dirty="0">
                <a:solidFill>
                  <a:srgbClr val="0000CC"/>
                </a:solidFill>
                <a:latin typeface="Tahoma"/>
                <a:ea typeface="ＭＳ Ｐゴシック"/>
              </a:rPr>
              <a:t>※</a:t>
            </a:r>
            <a:r>
              <a:rPr lang="ja-JP" altLang="en-US" sz="2800" dirty="0">
                <a:solidFill>
                  <a:srgbClr val="0000CC"/>
                </a:solidFill>
                <a:latin typeface="Tahoma"/>
                <a:ea typeface="ＭＳ Ｐゴシック"/>
              </a:rPr>
              <a:t>やめれないロール）</a:t>
            </a:r>
          </a:p>
        </p:txBody>
      </p:sp>
    </p:spTree>
    <p:extLst>
      <p:ext uri="{BB962C8B-B14F-4D97-AF65-F5344CB8AC3E}">
        <p14:creationId xmlns:p14="http://schemas.microsoft.com/office/powerpoint/2010/main" val="206789252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3"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ロール（概念）</a:t>
            </a:r>
            <a:r>
              <a:rPr kumimoji="1" lang="ja-JP" altLang="en-US" dirty="0"/>
              <a:t>と</a:t>
            </a:r>
            <a:r>
              <a:rPr lang="ja-JP" altLang="en-US" dirty="0"/>
              <a:t>基本概念</a:t>
            </a:r>
            <a:endParaRPr kumimoji="1" lang="ja-JP" altLang="en-US" dirty="0"/>
          </a:p>
        </p:txBody>
      </p:sp>
      <p:sp>
        <p:nvSpPr>
          <p:cNvPr id="3" name="コンテンツ プレースホルダ 2"/>
          <p:cNvSpPr>
            <a:spLocks noGrp="1"/>
          </p:cNvSpPr>
          <p:nvPr>
            <p:ph idx="1"/>
          </p:nvPr>
        </p:nvSpPr>
        <p:spPr>
          <a:xfrm>
            <a:off x="216024" y="980728"/>
            <a:ext cx="8460432" cy="5544616"/>
          </a:xfrm>
        </p:spPr>
        <p:txBody>
          <a:bodyPr>
            <a:noAutofit/>
          </a:bodyPr>
          <a:lstStyle/>
          <a:p>
            <a:r>
              <a:rPr lang="ja-JP" altLang="en-US" sz="2800" dirty="0"/>
              <a:t>ロール</a:t>
            </a:r>
            <a:endParaRPr lang="en-US" altLang="ja-JP" sz="2800" dirty="0"/>
          </a:p>
          <a:p>
            <a:pPr lvl="1"/>
            <a:r>
              <a:rPr lang="ja-JP" altLang="en-US" sz="2400" dirty="0"/>
              <a:t>特定の</a:t>
            </a:r>
            <a:r>
              <a:rPr lang="ja-JP" altLang="en-US" sz="2400" dirty="0">
                <a:solidFill>
                  <a:srgbClr val="FF0000"/>
                </a:solidFill>
              </a:rPr>
              <a:t>コンテキスト</a:t>
            </a:r>
            <a:r>
              <a:rPr lang="ja-JP" altLang="en-US" sz="2400" dirty="0"/>
              <a:t>（他の概念や関係，状況など）</a:t>
            </a:r>
            <a:r>
              <a:rPr lang="ja-JP" altLang="en-US" sz="2400" dirty="0">
                <a:solidFill>
                  <a:srgbClr val="FF0000"/>
                </a:solidFill>
              </a:rPr>
              <a:t>に依存</a:t>
            </a:r>
            <a:r>
              <a:rPr lang="ja-JP" altLang="en-US" sz="2400" dirty="0"/>
              <a:t>して定義される概念</a:t>
            </a:r>
            <a:endParaRPr lang="en-US" altLang="ja-JP" sz="2400" dirty="0"/>
          </a:p>
          <a:p>
            <a:pPr lvl="2"/>
            <a:r>
              <a:rPr lang="ja-JP" altLang="en-US" sz="2000" dirty="0"/>
              <a:t>例：（学校における）</a:t>
            </a:r>
            <a:r>
              <a:rPr lang="ja-JP" altLang="en-US" sz="2000" dirty="0">
                <a:solidFill>
                  <a:srgbClr val="FF0000"/>
                </a:solidFill>
              </a:rPr>
              <a:t>教師</a:t>
            </a:r>
            <a:r>
              <a:rPr lang="ja-JP" altLang="en-US" sz="2000" dirty="0"/>
              <a:t>，（夫婦関係における）</a:t>
            </a:r>
            <a:r>
              <a:rPr lang="ja-JP" altLang="en-US" sz="2000" dirty="0">
                <a:solidFill>
                  <a:srgbClr val="FF0000"/>
                </a:solidFill>
              </a:rPr>
              <a:t>夫</a:t>
            </a:r>
            <a:r>
              <a:rPr lang="ja-JP" altLang="en-US" sz="2000" dirty="0"/>
              <a:t>，</a:t>
            </a:r>
            <a:endParaRPr lang="en-US" altLang="ja-JP" sz="2000" dirty="0"/>
          </a:p>
          <a:p>
            <a:pPr lvl="2">
              <a:buNone/>
            </a:pPr>
            <a:r>
              <a:rPr lang="en-US" altLang="ja-JP" sz="2000" dirty="0"/>
              <a:t>	</a:t>
            </a:r>
            <a:r>
              <a:rPr lang="ja-JP" altLang="en-US" sz="2000" dirty="0"/>
              <a:t>　　（自転車の）</a:t>
            </a:r>
            <a:r>
              <a:rPr lang="ja-JP" altLang="en-US" sz="2000" dirty="0">
                <a:solidFill>
                  <a:srgbClr val="FF0000"/>
                </a:solidFill>
              </a:rPr>
              <a:t>前輪</a:t>
            </a:r>
            <a:r>
              <a:rPr lang="ja-JP" altLang="en-US" sz="2000" dirty="0"/>
              <a:t>，（唐揚げの）</a:t>
            </a:r>
            <a:r>
              <a:rPr lang="ja-JP" altLang="en-US" sz="2000" dirty="0">
                <a:solidFill>
                  <a:srgbClr val="FF0000"/>
                </a:solidFill>
              </a:rPr>
              <a:t>具</a:t>
            </a:r>
          </a:p>
          <a:p>
            <a:r>
              <a:rPr kumimoji="1" lang="ja-JP" altLang="en-US" sz="2800" dirty="0"/>
              <a:t>基本概念</a:t>
            </a:r>
            <a:r>
              <a:rPr kumimoji="1" lang="ja-JP" altLang="en-US" sz="2000" b="0" u="none" dirty="0"/>
              <a:t>（ロールでない普通の概念）</a:t>
            </a:r>
            <a:endParaRPr kumimoji="1" lang="en-US" altLang="ja-JP" sz="2800" b="0" u="none" dirty="0"/>
          </a:p>
          <a:p>
            <a:pPr lvl="1"/>
            <a:r>
              <a:rPr lang="ja-JP" altLang="en-US" sz="2400" dirty="0"/>
              <a:t>コンテキストに依存せずに単独に定義できる概念</a:t>
            </a:r>
            <a:endParaRPr lang="en-US" altLang="ja-JP" sz="2400" dirty="0"/>
          </a:p>
          <a:p>
            <a:pPr lvl="2"/>
            <a:r>
              <a:rPr lang="ja-JP" altLang="en-US" sz="2000" dirty="0"/>
              <a:t>例：人間，木，石，車輪，</a:t>
            </a:r>
            <a:r>
              <a:rPr lang="en-US" altLang="ja-JP" sz="2000" dirty="0"/>
              <a:t>…</a:t>
            </a:r>
          </a:p>
          <a:p>
            <a:r>
              <a:rPr lang="ja-JP" altLang="en-US" sz="2800" dirty="0"/>
              <a:t>法造におけるロールの定義</a:t>
            </a:r>
            <a:endParaRPr lang="en-US" altLang="ja-JP" sz="2800" b="0" u="none" dirty="0"/>
          </a:p>
          <a:p>
            <a:pPr lvl="1"/>
            <a:r>
              <a:rPr lang="ja-JP" altLang="en-US" sz="2400" dirty="0"/>
              <a:t>その</a:t>
            </a:r>
            <a:r>
              <a:rPr lang="ja-JP" altLang="en-US" sz="2400" u="sng" dirty="0">
                <a:solidFill>
                  <a:srgbClr val="9933FF"/>
                </a:solidFill>
              </a:rPr>
              <a:t>コンテキスト</a:t>
            </a:r>
            <a:r>
              <a:rPr lang="ja-JP" altLang="en-US" sz="2400" dirty="0"/>
              <a:t>における役割（</a:t>
            </a:r>
            <a:r>
              <a:rPr lang="ja-JP" altLang="en-US" sz="2400" dirty="0">
                <a:solidFill>
                  <a:srgbClr val="FF0000"/>
                </a:solidFill>
              </a:rPr>
              <a:t>ロール概念</a:t>
            </a:r>
            <a:r>
              <a:rPr lang="ja-JP" altLang="en-US" sz="2400" dirty="0"/>
              <a:t>），その役割を担う概念（</a:t>
            </a:r>
            <a:r>
              <a:rPr lang="ja-JP" altLang="en-US" sz="2400" u="sng" dirty="0">
                <a:solidFill>
                  <a:srgbClr val="008000"/>
                </a:solidFill>
              </a:rPr>
              <a:t>プレイヤー</a:t>
            </a:r>
            <a:r>
              <a:rPr lang="ja-JP" altLang="en-US" sz="2400" dirty="0"/>
              <a:t>），役割を担った状態の概念を表す　</a:t>
            </a:r>
            <a:r>
              <a:rPr lang="ja-JP" altLang="en-US" sz="2400" u="sng" dirty="0">
                <a:solidFill>
                  <a:srgbClr val="0066FF"/>
                </a:solidFill>
              </a:rPr>
              <a:t>ロールホルダー</a:t>
            </a:r>
            <a:r>
              <a:rPr lang="ja-JP" altLang="en-US" sz="2400" dirty="0"/>
              <a:t>から定義される．</a:t>
            </a:r>
            <a:endParaRPr lang="en-US" altLang="ja-JP" sz="2400" dirty="0"/>
          </a:p>
          <a:p>
            <a:pPr lvl="1"/>
            <a:r>
              <a:rPr lang="ja-JP" altLang="en-US" sz="2400" dirty="0"/>
              <a:t>今回は，基本的な記述方法についてのみ解説する．</a:t>
            </a:r>
            <a:endParaRPr lang="en-US" altLang="ja-JP" sz="2400" dirty="0"/>
          </a:p>
          <a:p>
            <a:pPr lvl="1"/>
            <a:endParaRPr lang="en-US" altLang="ja-JP" sz="2400" dirty="0"/>
          </a:p>
        </p:txBody>
      </p:sp>
      <p:sp>
        <p:nvSpPr>
          <p:cNvPr id="4" name="日付プレースホルダ 3"/>
          <p:cNvSpPr>
            <a:spLocks noGrp="1"/>
          </p:cNvSpPr>
          <p:nvPr>
            <p:ph type="dt" sz="half" idx="10"/>
          </p:nvPr>
        </p:nvSpPr>
        <p:spPr/>
        <p:txBody>
          <a:bodyPr/>
          <a:lstStyle/>
          <a:p>
            <a:pPr>
              <a:defRPr/>
            </a:pPr>
            <a:fld id="{F0716214-6FE2-4B3E-ADCB-C39D46D8C472}" type="datetime1">
              <a:rPr lang="ja-JP" altLang="en-US" smtClean="0"/>
              <a:t>2019/6/5</a:t>
            </a:fld>
            <a:endParaRPr lang="en-US" altLang="ja-JP"/>
          </a:p>
        </p:txBody>
      </p:sp>
      <p:sp>
        <p:nvSpPr>
          <p:cNvPr id="6" name="スライド番号プレースホルダ 5"/>
          <p:cNvSpPr>
            <a:spLocks noGrp="1"/>
          </p:cNvSpPr>
          <p:nvPr>
            <p:ph type="sldNum" sz="quarter" idx="12"/>
          </p:nvPr>
        </p:nvSpPr>
        <p:spPr/>
        <p:txBody>
          <a:bodyPr/>
          <a:lstStyle/>
          <a:p>
            <a:pPr>
              <a:defRPr/>
            </a:pPr>
            <a:fld id="{638FA4C8-5502-40D8-B34B-2941A4348E5C}" type="slidenum">
              <a:rPr lang="en-US" altLang="ja-JP" smtClean="0"/>
              <a:pPr>
                <a:defRPr/>
              </a:pPr>
              <a:t>61</a:t>
            </a:fld>
            <a:endParaRPr lang="en-US" altLang="ja-JP"/>
          </a:p>
        </p:txBody>
      </p:sp>
    </p:spTree>
    <p:extLst>
      <p:ext uri="{BB962C8B-B14F-4D97-AF65-F5344CB8AC3E}">
        <p14:creationId xmlns:p14="http://schemas.microsoft.com/office/powerpoint/2010/main" val="219877026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C:\Program Files\Microsoft Office\MEDIA\CAGCAT10\j0212957.wmf"/>
          <p:cNvPicPr>
            <a:picLocks noChangeAspect="1" noChangeArrowheads="1"/>
          </p:cNvPicPr>
          <p:nvPr/>
        </p:nvPicPr>
        <p:blipFill>
          <a:blip r:embed="rId4"/>
          <a:srcRect/>
          <a:stretch>
            <a:fillRect/>
          </a:stretch>
        </p:blipFill>
        <p:spPr bwMode="auto">
          <a:xfrm>
            <a:off x="7572375" y="4857750"/>
            <a:ext cx="1357313" cy="852488"/>
          </a:xfrm>
          <a:prstGeom prst="rect">
            <a:avLst/>
          </a:prstGeom>
          <a:noFill/>
          <a:ln w="9525">
            <a:noFill/>
            <a:miter lim="800000"/>
            <a:headEnd/>
            <a:tailEnd/>
          </a:ln>
        </p:spPr>
      </p:pic>
      <p:sp>
        <p:nvSpPr>
          <p:cNvPr id="51203" name="Rectangle 3"/>
          <p:cNvSpPr>
            <a:spLocks noGrp="1" noChangeArrowheads="1"/>
          </p:cNvSpPr>
          <p:nvPr>
            <p:ph type="title"/>
          </p:nvPr>
        </p:nvSpPr>
        <p:spPr/>
        <p:txBody>
          <a:bodyPr/>
          <a:lstStyle/>
          <a:p>
            <a:r>
              <a:rPr lang="ja-JP" altLang="en-US"/>
              <a:t>ロール概念とは</a:t>
            </a:r>
          </a:p>
        </p:txBody>
      </p:sp>
      <p:sp>
        <p:nvSpPr>
          <p:cNvPr id="18435" name="Rectangle 4"/>
          <p:cNvSpPr>
            <a:spLocks noGrp="1" noChangeArrowheads="1"/>
          </p:cNvSpPr>
          <p:nvPr>
            <p:ph type="body" idx="1"/>
          </p:nvPr>
        </p:nvSpPr>
        <p:spPr>
          <a:xfrm>
            <a:off x="288925" y="2517775"/>
            <a:ext cx="8135938" cy="3673475"/>
          </a:xfrm>
        </p:spPr>
        <p:txBody>
          <a:bodyPr/>
          <a:lstStyle/>
          <a:p>
            <a:pPr>
              <a:lnSpc>
                <a:spcPct val="90000"/>
              </a:lnSpc>
            </a:pPr>
            <a:r>
              <a:rPr lang="ja-JP" altLang="en-US" sz="2000">
                <a:solidFill>
                  <a:srgbClr val="E103E6"/>
                </a:solidFill>
                <a:latin typeface="ＭＳ Ｐゴシック" pitchFamily="50" charset="-128"/>
              </a:rPr>
              <a:t>夫婦関係</a:t>
            </a:r>
          </a:p>
          <a:p>
            <a:pPr lvl="1">
              <a:lnSpc>
                <a:spcPct val="90000"/>
              </a:lnSpc>
            </a:pPr>
            <a:r>
              <a:rPr lang="ja-JP" altLang="en-US" sz="1800" b="1">
                <a:solidFill>
                  <a:srgbClr val="E103E6"/>
                </a:solidFill>
                <a:latin typeface="ＭＳ Ｐゴシック" pitchFamily="50" charset="-128"/>
              </a:rPr>
              <a:t>夫婦</a:t>
            </a:r>
            <a:r>
              <a:rPr lang="ja-JP" altLang="en-US" sz="1800">
                <a:solidFill>
                  <a:srgbClr val="E103E6"/>
                </a:solidFill>
                <a:latin typeface="ＭＳ Ｐゴシック" pitchFamily="50" charset="-128"/>
              </a:rPr>
              <a:t>　</a:t>
            </a:r>
            <a:r>
              <a:rPr lang="ja-JP" altLang="en-US" sz="1800">
                <a:latin typeface="ＭＳ Ｐゴシック" pitchFamily="50" charset="-128"/>
              </a:rPr>
              <a:t>に　おける　</a:t>
            </a:r>
            <a:r>
              <a:rPr lang="ja-JP" altLang="en-US" sz="1800" b="1">
                <a:solidFill>
                  <a:schemeClr val="hlink"/>
                </a:solidFill>
                <a:latin typeface="ＭＳ Ｐゴシック" pitchFamily="50" charset="-128"/>
              </a:rPr>
              <a:t>夫（妻）の役割</a:t>
            </a:r>
            <a:r>
              <a:rPr lang="ja-JP" altLang="en-US" sz="1800">
                <a:solidFill>
                  <a:schemeClr val="hlink"/>
                </a:solidFill>
                <a:latin typeface="ＭＳ Ｐゴシック" pitchFamily="50" charset="-128"/>
              </a:rPr>
              <a:t>　</a:t>
            </a:r>
            <a:r>
              <a:rPr lang="ja-JP" altLang="en-US" sz="1800">
                <a:latin typeface="ＭＳ Ｐゴシック" pitchFamily="50" charset="-128"/>
              </a:rPr>
              <a:t>は</a:t>
            </a:r>
            <a:r>
              <a:rPr lang="ja-JP" altLang="en-US" sz="1800">
                <a:solidFill>
                  <a:schemeClr val="hlink"/>
                </a:solidFill>
                <a:latin typeface="ＭＳ Ｐゴシック" pitchFamily="50" charset="-128"/>
              </a:rPr>
              <a:t>　　</a:t>
            </a:r>
            <a:r>
              <a:rPr lang="ja-JP" altLang="en-US" sz="1800" b="1">
                <a:solidFill>
                  <a:srgbClr val="008000"/>
                </a:solidFill>
                <a:latin typeface="ＭＳ Ｐゴシック" pitchFamily="50" charset="-128"/>
              </a:rPr>
              <a:t>人間</a:t>
            </a:r>
            <a:r>
              <a:rPr lang="ja-JP" altLang="en-US" sz="1800">
                <a:solidFill>
                  <a:srgbClr val="008000"/>
                </a:solidFill>
                <a:latin typeface="ＭＳ Ｐゴシック" pitchFamily="50" charset="-128"/>
              </a:rPr>
              <a:t>　</a:t>
            </a:r>
            <a:r>
              <a:rPr lang="ja-JP" altLang="en-US" sz="1800">
                <a:latin typeface="ＭＳ Ｐゴシック" pitchFamily="50" charset="-128"/>
              </a:rPr>
              <a:t>が担っている</a:t>
            </a:r>
            <a:r>
              <a:rPr lang="ja-JP" altLang="en-US" sz="1800"/>
              <a:t>　</a:t>
            </a:r>
          </a:p>
          <a:p>
            <a:pPr lvl="4">
              <a:lnSpc>
                <a:spcPct val="90000"/>
              </a:lnSpc>
            </a:pPr>
            <a:endParaRPr lang="ja-JP" altLang="en-US"/>
          </a:p>
          <a:p>
            <a:pPr>
              <a:lnSpc>
                <a:spcPct val="90000"/>
              </a:lnSpc>
            </a:pPr>
            <a:r>
              <a:rPr lang="ja-JP" altLang="en-US" sz="2000">
                <a:solidFill>
                  <a:srgbClr val="E103E6"/>
                </a:solidFill>
              </a:rPr>
              <a:t>学校</a:t>
            </a:r>
          </a:p>
          <a:p>
            <a:pPr lvl="1">
              <a:lnSpc>
                <a:spcPct val="90000"/>
              </a:lnSpc>
            </a:pPr>
            <a:r>
              <a:rPr lang="ja-JP" altLang="en-US" sz="1800" b="1">
                <a:solidFill>
                  <a:srgbClr val="E103E6"/>
                </a:solidFill>
                <a:latin typeface="ＭＳ Ｐゴシック" pitchFamily="50" charset="-128"/>
              </a:rPr>
              <a:t>学校</a:t>
            </a:r>
            <a:r>
              <a:rPr lang="ja-JP" altLang="en-US" sz="1800">
                <a:solidFill>
                  <a:srgbClr val="E103E6"/>
                </a:solidFill>
                <a:latin typeface="ＭＳ Ｐゴシック" pitchFamily="50" charset="-128"/>
              </a:rPr>
              <a:t>　</a:t>
            </a:r>
            <a:r>
              <a:rPr lang="ja-JP" altLang="en-US" sz="1800">
                <a:latin typeface="ＭＳ Ｐゴシック" pitchFamily="50" charset="-128"/>
              </a:rPr>
              <a:t>に　おける　</a:t>
            </a:r>
            <a:r>
              <a:rPr lang="ja-JP" altLang="en-US" sz="1800" b="1">
                <a:solidFill>
                  <a:schemeClr val="hlink"/>
                </a:solidFill>
                <a:latin typeface="ＭＳ Ｐゴシック" pitchFamily="50" charset="-128"/>
              </a:rPr>
              <a:t>教師の役割</a:t>
            </a:r>
            <a:r>
              <a:rPr lang="ja-JP" altLang="en-US" sz="1800">
                <a:solidFill>
                  <a:schemeClr val="hlink"/>
                </a:solidFill>
                <a:latin typeface="ＭＳ Ｐゴシック" pitchFamily="50" charset="-128"/>
              </a:rPr>
              <a:t>　　</a:t>
            </a:r>
            <a:r>
              <a:rPr lang="ja-JP" altLang="en-US" sz="1800">
                <a:latin typeface="ＭＳ Ｐゴシック" pitchFamily="50" charset="-128"/>
              </a:rPr>
              <a:t>は　</a:t>
            </a:r>
            <a:r>
              <a:rPr lang="ja-JP" altLang="en-US" sz="1800">
                <a:solidFill>
                  <a:schemeClr val="hlink"/>
                </a:solidFill>
                <a:latin typeface="ＭＳ Ｐゴシック" pitchFamily="50" charset="-128"/>
              </a:rPr>
              <a:t>　　</a:t>
            </a:r>
            <a:r>
              <a:rPr lang="ja-JP" altLang="en-US" sz="1800" b="1">
                <a:solidFill>
                  <a:srgbClr val="008000"/>
                </a:solidFill>
                <a:latin typeface="ＭＳ Ｐゴシック" pitchFamily="50" charset="-128"/>
              </a:rPr>
              <a:t>人間</a:t>
            </a:r>
            <a:r>
              <a:rPr lang="ja-JP" altLang="en-US" sz="1800">
                <a:latin typeface="ＭＳ Ｐゴシック" pitchFamily="50" charset="-128"/>
              </a:rPr>
              <a:t>が担っている</a:t>
            </a:r>
            <a:endParaRPr lang="ja-JP" altLang="en-US" sz="1800"/>
          </a:p>
          <a:p>
            <a:pPr>
              <a:lnSpc>
                <a:spcPct val="90000"/>
              </a:lnSpc>
            </a:pPr>
            <a:endParaRPr lang="ja-JP" altLang="en-US" sz="2000"/>
          </a:p>
          <a:p>
            <a:pPr>
              <a:lnSpc>
                <a:spcPct val="90000"/>
              </a:lnSpc>
            </a:pPr>
            <a:r>
              <a:rPr lang="ja-JP" altLang="en-US" sz="2000">
                <a:solidFill>
                  <a:srgbClr val="E103E6"/>
                </a:solidFill>
              </a:rPr>
              <a:t>自動車</a:t>
            </a:r>
          </a:p>
          <a:p>
            <a:pPr lvl="1">
              <a:lnSpc>
                <a:spcPct val="90000"/>
              </a:lnSpc>
            </a:pPr>
            <a:r>
              <a:rPr lang="ja-JP" altLang="en-US" sz="1800" b="1">
                <a:solidFill>
                  <a:srgbClr val="E103E6"/>
                </a:solidFill>
                <a:latin typeface="ＭＳ Ｐゴシック" pitchFamily="50" charset="-128"/>
              </a:rPr>
              <a:t>自動車</a:t>
            </a:r>
            <a:r>
              <a:rPr lang="ja-JP" altLang="en-US" sz="1800">
                <a:solidFill>
                  <a:srgbClr val="E103E6"/>
                </a:solidFill>
                <a:latin typeface="ＭＳ Ｐゴシック" pitchFamily="50" charset="-128"/>
              </a:rPr>
              <a:t>　</a:t>
            </a:r>
            <a:r>
              <a:rPr lang="ja-JP" altLang="en-US" sz="1800">
                <a:latin typeface="ＭＳ Ｐゴシック" pitchFamily="50" charset="-128"/>
              </a:rPr>
              <a:t>における</a:t>
            </a:r>
            <a:r>
              <a:rPr lang="ja-JP" altLang="en-US" sz="1800" b="1">
                <a:solidFill>
                  <a:schemeClr val="hlink"/>
                </a:solidFill>
                <a:latin typeface="ＭＳ Ｐゴシック" pitchFamily="50" charset="-128"/>
              </a:rPr>
              <a:t>前輪（後輪）の役割</a:t>
            </a:r>
            <a:r>
              <a:rPr lang="ja-JP" altLang="en-US" sz="1800">
                <a:solidFill>
                  <a:schemeClr val="hlink"/>
                </a:solidFill>
                <a:latin typeface="ＭＳ Ｐゴシック" pitchFamily="50" charset="-128"/>
              </a:rPr>
              <a:t>　　</a:t>
            </a:r>
            <a:r>
              <a:rPr lang="ja-JP" altLang="en-US" sz="1800">
                <a:latin typeface="ＭＳ Ｐゴシック" pitchFamily="50" charset="-128"/>
              </a:rPr>
              <a:t>は</a:t>
            </a:r>
            <a:r>
              <a:rPr lang="ja-JP" altLang="en-US" sz="1800">
                <a:solidFill>
                  <a:schemeClr val="hlink"/>
                </a:solidFill>
                <a:latin typeface="ＭＳ Ｐゴシック" pitchFamily="50" charset="-128"/>
              </a:rPr>
              <a:t>　</a:t>
            </a:r>
            <a:r>
              <a:rPr lang="ja-JP" altLang="en-US" sz="1800" b="1">
                <a:solidFill>
                  <a:srgbClr val="008000"/>
                </a:solidFill>
                <a:latin typeface="ＭＳ Ｐゴシック" pitchFamily="50" charset="-128"/>
              </a:rPr>
              <a:t>車輪</a:t>
            </a:r>
            <a:r>
              <a:rPr lang="ja-JP" altLang="en-US" sz="1800">
                <a:solidFill>
                  <a:srgbClr val="008000"/>
                </a:solidFill>
                <a:latin typeface="ＭＳ Ｐゴシック" pitchFamily="50" charset="-128"/>
              </a:rPr>
              <a:t>　</a:t>
            </a:r>
            <a:r>
              <a:rPr lang="ja-JP" altLang="en-US" sz="1800">
                <a:latin typeface="ＭＳ Ｐゴシック" pitchFamily="50" charset="-128"/>
              </a:rPr>
              <a:t>が担っている</a:t>
            </a:r>
            <a:endParaRPr lang="ja-JP" altLang="en-US" sz="1800"/>
          </a:p>
          <a:p>
            <a:pPr lvl="4">
              <a:lnSpc>
                <a:spcPct val="90000"/>
              </a:lnSpc>
            </a:pPr>
            <a:endParaRPr lang="ja-JP" altLang="en-US"/>
          </a:p>
          <a:p>
            <a:pPr>
              <a:lnSpc>
                <a:spcPct val="90000"/>
              </a:lnSpc>
            </a:pPr>
            <a:r>
              <a:rPr lang="ja-JP" altLang="en-US" sz="2000">
                <a:solidFill>
                  <a:srgbClr val="E103E6"/>
                </a:solidFill>
              </a:rPr>
              <a:t>鳥の唐揚げ</a:t>
            </a:r>
          </a:p>
          <a:p>
            <a:pPr lvl="1">
              <a:lnSpc>
                <a:spcPct val="90000"/>
              </a:lnSpc>
            </a:pPr>
            <a:r>
              <a:rPr lang="ja-JP" altLang="en-US" sz="1800" b="1">
                <a:solidFill>
                  <a:srgbClr val="E103E6"/>
                </a:solidFill>
              </a:rPr>
              <a:t>鳥の唐揚げ</a:t>
            </a:r>
            <a:r>
              <a:rPr lang="ja-JP" altLang="en-US" sz="1800"/>
              <a:t>　における</a:t>
            </a:r>
            <a:r>
              <a:rPr lang="ja-JP" altLang="en-US" sz="1800" b="1">
                <a:solidFill>
                  <a:schemeClr val="hlink"/>
                </a:solidFill>
              </a:rPr>
              <a:t>具の役割</a:t>
            </a:r>
            <a:r>
              <a:rPr lang="ja-JP" altLang="en-US" sz="1800" b="1"/>
              <a:t>　</a:t>
            </a:r>
            <a:r>
              <a:rPr lang="ja-JP" altLang="en-US" sz="1800"/>
              <a:t>　は　　　</a:t>
            </a:r>
            <a:r>
              <a:rPr lang="ja-JP" altLang="en-US" sz="1800" b="1">
                <a:solidFill>
                  <a:srgbClr val="008000"/>
                </a:solidFill>
              </a:rPr>
              <a:t>鶏肉</a:t>
            </a:r>
            <a:r>
              <a:rPr lang="ja-JP" altLang="en-US" sz="1800"/>
              <a:t>　が担っている</a:t>
            </a:r>
          </a:p>
        </p:txBody>
      </p:sp>
      <p:pic>
        <p:nvPicPr>
          <p:cNvPr id="18436" name="Picture 5" descr="hosp">
            <a:hlinkClick r:id="rId5"/>
          </p:cNvPr>
          <p:cNvPicPr>
            <a:picLocks noChangeAspect="1" noChangeArrowheads="1"/>
          </p:cNvPicPr>
          <p:nvPr/>
        </p:nvPicPr>
        <p:blipFill>
          <a:blip r:embed="rId6"/>
          <a:srcRect/>
          <a:stretch>
            <a:fillRect/>
          </a:stretch>
        </p:blipFill>
        <p:spPr bwMode="auto">
          <a:xfrm>
            <a:off x="7524750" y="4076700"/>
            <a:ext cx="1152525" cy="766763"/>
          </a:xfrm>
          <a:prstGeom prst="rect">
            <a:avLst/>
          </a:prstGeom>
          <a:noFill/>
          <a:ln w="9525">
            <a:noFill/>
            <a:miter lim="800000"/>
            <a:headEnd/>
            <a:tailEnd/>
          </a:ln>
        </p:spPr>
      </p:pic>
      <p:pic>
        <p:nvPicPr>
          <p:cNvPr id="18437" name="Picture 6" descr="MCPE02670_0000[1]"/>
          <p:cNvPicPr>
            <a:picLocks noChangeAspect="1" noChangeArrowheads="1"/>
          </p:cNvPicPr>
          <p:nvPr/>
        </p:nvPicPr>
        <p:blipFill>
          <a:blip r:embed="rId7"/>
          <a:srcRect/>
          <a:stretch>
            <a:fillRect/>
          </a:stretch>
        </p:blipFill>
        <p:spPr bwMode="auto">
          <a:xfrm flipH="1">
            <a:off x="6732588" y="3933825"/>
            <a:ext cx="566737" cy="792163"/>
          </a:xfrm>
          <a:prstGeom prst="rect">
            <a:avLst/>
          </a:prstGeom>
          <a:noFill/>
          <a:ln w="9525">
            <a:noFill/>
            <a:miter lim="800000"/>
            <a:headEnd/>
            <a:tailEnd/>
          </a:ln>
        </p:spPr>
      </p:pic>
      <p:pic>
        <p:nvPicPr>
          <p:cNvPr id="18438" name="Picture 7" descr="MCED00207_0000[1]"/>
          <p:cNvPicPr>
            <a:picLocks noChangeAspect="1" noChangeArrowheads="1"/>
          </p:cNvPicPr>
          <p:nvPr/>
        </p:nvPicPr>
        <p:blipFill>
          <a:blip r:embed="rId8"/>
          <a:srcRect/>
          <a:stretch>
            <a:fillRect/>
          </a:stretch>
        </p:blipFill>
        <p:spPr bwMode="auto">
          <a:xfrm>
            <a:off x="7164388" y="4149725"/>
            <a:ext cx="544512" cy="639763"/>
          </a:xfrm>
          <a:prstGeom prst="rect">
            <a:avLst/>
          </a:prstGeom>
          <a:noFill/>
          <a:ln w="9525">
            <a:noFill/>
            <a:miter lim="800000"/>
            <a:headEnd/>
            <a:tailEnd/>
          </a:ln>
        </p:spPr>
      </p:pic>
      <p:sp>
        <p:nvSpPr>
          <p:cNvPr id="119819" name="AutoShape 11"/>
          <p:cNvSpPr>
            <a:spLocks noChangeArrowheads="1"/>
          </p:cNvSpPr>
          <p:nvPr/>
        </p:nvSpPr>
        <p:spPr bwMode="auto">
          <a:xfrm>
            <a:off x="214313" y="1000125"/>
            <a:ext cx="8642350" cy="1295400"/>
          </a:xfrm>
          <a:prstGeom prst="foldedCorner">
            <a:avLst>
              <a:gd name="adj" fmla="val 12500"/>
            </a:avLst>
          </a:prstGeom>
          <a:gradFill rotWithShape="1">
            <a:gsLst>
              <a:gs pos="0">
                <a:srgbClr val="CCECFF"/>
              </a:gs>
              <a:gs pos="50000">
                <a:schemeClr val="bg1"/>
              </a:gs>
              <a:gs pos="100000">
                <a:srgbClr val="CCECFF"/>
              </a:gs>
            </a:gsLst>
            <a:lin ang="5400000" scaled="1"/>
          </a:gradFill>
          <a:ln w="9525">
            <a:solidFill>
              <a:schemeClr val="tx1"/>
            </a:solidFill>
            <a:round/>
            <a:headEnd/>
            <a:tailEnd/>
          </a:ln>
          <a:effectLst/>
        </p:spPr>
        <p:txBody>
          <a:bodyPr wrap="none" anchor="ctr" anchorCtr="1"/>
          <a:lstStyle/>
          <a:p>
            <a:pPr>
              <a:lnSpc>
                <a:spcPct val="110000"/>
              </a:lnSpc>
              <a:spcBef>
                <a:spcPct val="20000"/>
              </a:spcBef>
              <a:defRPr/>
            </a:pPr>
            <a:r>
              <a:rPr lang="ja-JP" altLang="en-US" sz="2400" dirty="0">
                <a:solidFill>
                  <a:schemeClr val="hlink"/>
                </a:solidFill>
                <a:latin typeface="ＭＳ Ｐゴシック" pitchFamily="50" charset="-128"/>
                <a:ea typeface="ＭＳ Ｐゴシック" charset="-128"/>
              </a:rPr>
              <a:t>ロール概念</a:t>
            </a:r>
            <a:r>
              <a:rPr lang="ja-JP" altLang="en-US" sz="2400" dirty="0">
                <a:latin typeface="ＭＳ Ｐゴシック" pitchFamily="50" charset="-128"/>
                <a:ea typeface="ＭＳ Ｐゴシック" charset="-128"/>
              </a:rPr>
              <a:t>：</a:t>
            </a:r>
            <a:r>
              <a:rPr lang="ja-JP" altLang="en-US" sz="2400" dirty="0">
                <a:solidFill>
                  <a:srgbClr val="3333FF"/>
                </a:solidFill>
                <a:latin typeface="ＭＳ Ｐゴシック" pitchFamily="50" charset="-128"/>
                <a:ea typeface="ＭＳ Ｐゴシック" charset="-128"/>
              </a:rPr>
              <a:t>	</a:t>
            </a:r>
            <a:br>
              <a:rPr lang="ja-JP" altLang="en-US" sz="2400" dirty="0">
                <a:solidFill>
                  <a:srgbClr val="3333FF"/>
                </a:solidFill>
                <a:latin typeface="ＭＳ Ｐゴシック" pitchFamily="50" charset="-128"/>
                <a:ea typeface="ＭＳ Ｐゴシック" charset="-128"/>
              </a:rPr>
            </a:br>
            <a:r>
              <a:rPr lang="ja-JP" altLang="en-US" sz="2400" dirty="0">
                <a:latin typeface="ＭＳ Ｐゴシック" pitchFamily="50" charset="-128"/>
                <a:ea typeface="ＭＳ Ｐゴシック" charset="-128"/>
              </a:rPr>
              <a:t>ある“</a:t>
            </a:r>
            <a:r>
              <a:rPr lang="ja-JP" altLang="en-US" sz="2400" dirty="0">
                <a:solidFill>
                  <a:srgbClr val="008000"/>
                </a:solidFill>
                <a:latin typeface="ＭＳ Ｐゴシック" pitchFamily="50" charset="-128"/>
                <a:ea typeface="ＭＳ Ｐゴシック" charset="-128"/>
              </a:rPr>
              <a:t>もの</a:t>
            </a:r>
            <a:r>
              <a:rPr lang="ja-JP" altLang="en-US" sz="2400" dirty="0">
                <a:latin typeface="ＭＳ Ｐゴシック" pitchFamily="50" charset="-128"/>
                <a:ea typeface="ＭＳ Ｐゴシック" charset="-128"/>
              </a:rPr>
              <a:t>”や“</a:t>
            </a:r>
            <a:r>
              <a:rPr lang="ja-JP" altLang="en-US" sz="2400" dirty="0">
                <a:solidFill>
                  <a:srgbClr val="008000"/>
                </a:solidFill>
                <a:latin typeface="ＭＳ Ｐゴシック" pitchFamily="50" charset="-128"/>
                <a:ea typeface="ＭＳ Ｐゴシック" charset="-128"/>
              </a:rPr>
              <a:t>人</a:t>
            </a:r>
            <a:r>
              <a:rPr lang="ja-JP" altLang="en-US" sz="2400" dirty="0">
                <a:latin typeface="ＭＳ Ｐゴシック" pitchFamily="50" charset="-128"/>
                <a:ea typeface="ＭＳ Ｐゴシック" charset="-128"/>
              </a:rPr>
              <a:t>”が</a:t>
            </a:r>
            <a:r>
              <a:rPr lang="ja-JP" altLang="en-US" sz="2400" dirty="0">
                <a:solidFill>
                  <a:srgbClr val="E103E6"/>
                </a:solidFill>
                <a:latin typeface="ＭＳ Ｐゴシック" pitchFamily="50" charset="-128"/>
                <a:ea typeface="ＭＳ Ｐゴシック" charset="-128"/>
              </a:rPr>
              <a:t>特定の状況</a:t>
            </a:r>
            <a:r>
              <a:rPr lang="ja-JP" altLang="en-US" sz="2400" dirty="0">
                <a:latin typeface="ＭＳ Ｐゴシック" pitchFamily="50" charset="-128"/>
                <a:ea typeface="ＭＳ Ｐゴシック" charset="-128"/>
              </a:rPr>
              <a:t>で「</a:t>
            </a:r>
            <a:r>
              <a:rPr lang="ja-JP" altLang="en-US" sz="2400" dirty="0">
                <a:solidFill>
                  <a:schemeClr val="hlink"/>
                </a:solidFill>
                <a:latin typeface="ＭＳ Ｐゴシック" pitchFamily="50" charset="-128"/>
                <a:ea typeface="ＭＳ Ｐゴシック" charset="-128"/>
              </a:rPr>
              <a:t>果たす役割</a:t>
            </a:r>
            <a:r>
              <a:rPr lang="ja-JP" altLang="en-US" sz="2400" dirty="0">
                <a:latin typeface="ＭＳ Ｐゴシック" pitchFamily="50" charset="-128"/>
                <a:ea typeface="ＭＳ Ｐゴシック" charset="-128"/>
              </a:rPr>
              <a:t>」を概念化したもの</a:t>
            </a:r>
          </a:p>
        </p:txBody>
      </p:sp>
      <p:pic>
        <p:nvPicPr>
          <p:cNvPr id="51209" name="Picture 13" descr="main_j"/>
          <p:cNvPicPr>
            <a:picLocks noChangeAspect="1" noChangeArrowheads="1"/>
          </p:cNvPicPr>
          <p:nvPr/>
        </p:nvPicPr>
        <p:blipFill>
          <a:blip r:embed="rId9"/>
          <a:srcRect/>
          <a:stretch>
            <a:fillRect/>
          </a:stretch>
        </p:blipFill>
        <p:spPr bwMode="auto">
          <a:xfrm>
            <a:off x="10507663" y="8980488"/>
            <a:ext cx="5905500" cy="2428875"/>
          </a:xfrm>
          <a:prstGeom prst="rect">
            <a:avLst/>
          </a:prstGeom>
          <a:noFill/>
          <a:ln w="9525">
            <a:noFill/>
            <a:miter lim="800000"/>
            <a:headEnd/>
            <a:tailEnd/>
          </a:ln>
        </p:spPr>
      </p:pic>
      <p:grpSp>
        <p:nvGrpSpPr>
          <p:cNvPr id="2" name="Group 17"/>
          <p:cNvGrpSpPr>
            <a:grpSpLocks/>
          </p:cNvGrpSpPr>
          <p:nvPr/>
        </p:nvGrpSpPr>
        <p:grpSpPr bwMode="auto">
          <a:xfrm>
            <a:off x="7235825" y="2708275"/>
            <a:ext cx="638175" cy="576263"/>
            <a:chOff x="1655" y="1434"/>
            <a:chExt cx="956" cy="803"/>
          </a:xfrm>
        </p:grpSpPr>
        <p:grpSp>
          <p:nvGrpSpPr>
            <p:cNvPr id="51397" name="Group 18"/>
            <p:cNvGrpSpPr>
              <a:grpSpLocks/>
            </p:cNvGrpSpPr>
            <p:nvPr/>
          </p:nvGrpSpPr>
          <p:grpSpPr bwMode="auto">
            <a:xfrm>
              <a:off x="1655" y="1434"/>
              <a:ext cx="956" cy="803"/>
              <a:chOff x="1655" y="1434"/>
              <a:chExt cx="956" cy="803"/>
            </a:xfrm>
          </p:grpSpPr>
          <p:sp>
            <p:nvSpPr>
              <p:cNvPr id="51399" name="AutoShape 19"/>
              <p:cNvSpPr>
                <a:spLocks noChangeAspect="1" noChangeArrowheads="1" noTextEdit="1"/>
              </p:cNvSpPr>
              <p:nvPr/>
            </p:nvSpPr>
            <p:spPr bwMode="auto">
              <a:xfrm>
                <a:off x="1655" y="1434"/>
                <a:ext cx="956" cy="803"/>
              </a:xfrm>
              <a:prstGeom prst="rect">
                <a:avLst/>
              </a:prstGeom>
              <a:noFill/>
              <a:ln w="9525">
                <a:noFill/>
                <a:miter lim="800000"/>
                <a:headEnd/>
                <a:tailEnd/>
              </a:ln>
            </p:spPr>
            <p:txBody>
              <a:bodyPr/>
              <a:lstStyle/>
              <a:p>
                <a:endParaRPr lang="ja-JP" altLang="en-US"/>
              </a:p>
            </p:txBody>
          </p:sp>
          <p:sp>
            <p:nvSpPr>
              <p:cNvPr id="51400" name="Freeform 20"/>
              <p:cNvSpPr>
                <a:spLocks/>
              </p:cNvSpPr>
              <p:nvPr/>
            </p:nvSpPr>
            <p:spPr bwMode="auto">
              <a:xfrm>
                <a:off x="1675" y="1456"/>
                <a:ext cx="904" cy="781"/>
              </a:xfrm>
              <a:custGeom>
                <a:avLst/>
                <a:gdLst>
                  <a:gd name="T0" fmla="*/ 35 w 1807"/>
                  <a:gd name="T1" fmla="*/ 41 h 1561"/>
                  <a:gd name="T2" fmla="*/ 31 w 1807"/>
                  <a:gd name="T3" fmla="*/ 44 h 1561"/>
                  <a:gd name="T4" fmla="*/ 29 w 1807"/>
                  <a:gd name="T5" fmla="*/ 46 h 1561"/>
                  <a:gd name="T6" fmla="*/ 26 w 1807"/>
                  <a:gd name="T7" fmla="*/ 44 h 1561"/>
                  <a:gd name="T8" fmla="*/ 22 w 1807"/>
                  <a:gd name="T9" fmla="*/ 41 h 1561"/>
                  <a:gd name="T10" fmla="*/ 16 w 1807"/>
                  <a:gd name="T11" fmla="*/ 37 h 1561"/>
                  <a:gd name="T12" fmla="*/ 11 w 1807"/>
                  <a:gd name="T13" fmla="*/ 31 h 1561"/>
                  <a:gd name="T14" fmla="*/ 7 w 1807"/>
                  <a:gd name="T15" fmla="*/ 26 h 1561"/>
                  <a:gd name="T16" fmla="*/ 4 w 1807"/>
                  <a:gd name="T17" fmla="*/ 17 h 1561"/>
                  <a:gd name="T18" fmla="*/ 7 w 1807"/>
                  <a:gd name="T19" fmla="*/ 7 h 1561"/>
                  <a:gd name="T20" fmla="*/ 9 w 1807"/>
                  <a:gd name="T21" fmla="*/ 6 h 1561"/>
                  <a:gd name="T22" fmla="*/ 13 w 1807"/>
                  <a:gd name="T23" fmla="*/ 4 h 1561"/>
                  <a:gd name="T24" fmla="*/ 20 w 1807"/>
                  <a:gd name="T25" fmla="*/ 4 h 1561"/>
                  <a:gd name="T26" fmla="*/ 23 w 1807"/>
                  <a:gd name="T27" fmla="*/ 5 h 1561"/>
                  <a:gd name="T28" fmla="*/ 27 w 1807"/>
                  <a:gd name="T29" fmla="*/ 8 h 1561"/>
                  <a:gd name="T30" fmla="*/ 29 w 1807"/>
                  <a:gd name="T31" fmla="*/ 9 h 1561"/>
                  <a:gd name="T32" fmla="*/ 32 w 1807"/>
                  <a:gd name="T33" fmla="*/ 7 h 1561"/>
                  <a:gd name="T34" fmla="*/ 36 w 1807"/>
                  <a:gd name="T35" fmla="*/ 4 h 1561"/>
                  <a:gd name="T36" fmla="*/ 40 w 1807"/>
                  <a:gd name="T37" fmla="*/ 3 h 1561"/>
                  <a:gd name="T38" fmla="*/ 46 w 1807"/>
                  <a:gd name="T39" fmla="*/ 4 h 1561"/>
                  <a:gd name="T40" fmla="*/ 49 w 1807"/>
                  <a:gd name="T41" fmla="*/ 6 h 1561"/>
                  <a:gd name="T42" fmla="*/ 51 w 1807"/>
                  <a:gd name="T43" fmla="*/ 9 h 1561"/>
                  <a:gd name="T44" fmla="*/ 54 w 1807"/>
                  <a:gd name="T45" fmla="*/ 17 h 1561"/>
                  <a:gd name="T46" fmla="*/ 51 w 1807"/>
                  <a:gd name="T47" fmla="*/ 25 h 1561"/>
                  <a:gd name="T48" fmla="*/ 47 w 1807"/>
                  <a:gd name="T49" fmla="*/ 30 h 1561"/>
                  <a:gd name="T50" fmla="*/ 44 w 1807"/>
                  <a:gd name="T51" fmla="*/ 34 h 1561"/>
                  <a:gd name="T52" fmla="*/ 40 w 1807"/>
                  <a:gd name="T53" fmla="*/ 37 h 1561"/>
                  <a:gd name="T54" fmla="*/ 45 w 1807"/>
                  <a:gd name="T55" fmla="*/ 36 h 1561"/>
                  <a:gd name="T56" fmla="*/ 48 w 1807"/>
                  <a:gd name="T57" fmla="*/ 33 h 1561"/>
                  <a:gd name="T58" fmla="*/ 51 w 1807"/>
                  <a:gd name="T59" fmla="*/ 30 h 1561"/>
                  <a:gd name="T60" fmla="*/ 56 w 1807"/>
                  <a:gd name="T61" fmla="*/ 21 h 1561"/>
                  <a:gd name="T62" fmla="*/ 56 w 1807"/>
                  <a:gd name="T63" fmla="*/ 11 h 1561"/>
                  <a:gd name="T64" fmla="*/ 52 w 1807"/>
                  <a:gd name="T65" fmla="*/ 5 h 1561"/>
                  <a:gd name="T66" fmla="*/ 50 w 1807"/>
                  <a:gd name="T67" fmla="*/ 3 h 1561"/>
                  <a:gd name="T68" fmla="*/ 44 w 1807"/>
                  <a:gd name="T69" fmla="*/ 1 h 1561"/>
                  <a:gd name="T70" fmla="*/ 38 w 1807"/>
                  <a:gd name="T71" fmla="*/ 1 h 1561"/>
                  <a:gd name="T72" fmla="*/ 34 w 1807"/>
                  <a:gd name="T73" fmla="*/ 2 h 1561"/>
                  <a:gd name="T74" fmla="*/ 29 w 1807"/>
                  <a:gd name="T75" fmla="*/ 6 h 1561"/>
                  <a:gd name="T76" fmla="*/ 26 w 1807"/>
                  <a:gd name="T77" fmla="*/ 4 h 1561"/>
                  <a:gd name="T78" fmla="*/ 22 w 1807"/>
                  <a:gd name="T79" fmla="*/ 2 h 1561"/>
                  <a:gd name="T80" fmla="*/ 17 w 1807"/>
                  <a:gd name="T81" fmla="*/ 1 h 1561"/>
                  <a:gd name="T82" fmla="*/ 10 w 1807"/>
                  <a:gd name="T83" fmla="*/ 2 h 1561"/>
                  <a:gd name="T84" fmla="*/ 6 w 1807"/>
                  <a:gd name="T85" fmla="*/ 5 h 1561"/>
                  <a:gd name="T86" fmla="*/ 2 w 1807"/>
                  <a:gd name="T87" fmla="*/ 10 h 1561"/>
                  <a:gd name="T88" fmla="*/ 2 w 1807"/>
                  <a:gd name="T89" fmla="*/ 24 h 1561"/>
                  <a:gd name="T90" fmla="*/ 7 w 1807"/>
                  <a:gd name="T91" fmla="*/ 30 h 1561"/>
                  <a:gd name="T92" fmla="*/ 13 w 1807"/>
                  <a:gd name="T93" fmla="*/ 37 h 1561"/>
                  <a:gd name="T94" fmla="*/ 19 w 1807"/>
                  <a:gd name="T95" fmla="*/ 42 h 1561"/>
                  <a:gd name="T96" fmla="*/ 24 w 1807"/>
                  <a:gd name="T97" fmla="*/ 46 h 1561"/>
                  <a:gd name="T98" fmla="*/ 28 w 1807"/>
                  <a:gd name="T99" fmla="*/ 49 h 1561"/>
                  <a:gd name="T100" fmla="*/ 30 w 1807"/>
                  <a:gd name="T101" fmla="*/ 48 h 1561"/>
                  <a:gd name="T102" fmla="*/ 34 w 1807"/>
                  <a:gd name="T103" fmla="*/ 45 h 1561"/>
                  <a:gd name="T104" fmla="*/ 41 w 1807"/>
                  <a:gd name="T105" fmla="*/ 40 h 15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07"/>
                  <a:gd name="T160" fmla="*/ 0 h 1561"/>
                  <a:gd name="T161" fmla="*/ 1807 w 1807"/>
                  <a:gd name="T162" fmla="*/ 1561 h 15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07" h="1561">
                    <a:moveTo>
                      <a:pt x="1248" y="1180"/>
                    </a:moveTo>
                    <a:lnTo>
                      <a:pt x="1222" y="1203"/>
                    </a:lnTo>
                    <a:lnTo>
                      <a:pt x="1195" y="1226"/>
                    </a:lnTo>
                    <a:lnTo>
                      <a:pt x="1169" y="1248"/>
                    </a:lnTo>
                    <a:lnTo>
                      <a:pt x="1144" y="1268"/>
                    </a:lnTo>
                    <a:lnTo>
                      <a:pt x="1118" y="1289"/>
                    </a:lnTo>
                    <a:lnTo>
                      <a:pt x="1094" y="1309"/>
                    </a:lnTo>
                    <a:lnTo>
                      <a:pt x="1070" y="1327"/>
                    </a:lnTo>
                    <a:lnTo>
                      <a:pt x="1048" y="1344"/>
                    </a:lnTo>
                    <a:lnTo>
                      <a:pt x="1026" y="1362"/>
                    </a:lnTo>
                    <a:lnTo>
                      <a:pt x="1005" y="1378"/>
                    </a:lnTo>
                    <a:lnTo>
                      <a:pt x="987" y="1393"/>
                    </a:lnTo>
                    <a:lnTo>
                      <a:pt x="968" y="1407"/>
                    </a:lnTo>
                    <a:lnTo>
                      <a:pt x="952" y="1418"/>
                    </a:lnTo>
                    <a:lnTo>
                      <a:pt x="937" y="1430"/>
                    </a:lnTo>
                    <a:lnTo>
                      <a:pt x="925" y="1440"/>
                    </a:lnTo>
                    <a:lnTo>
                      <a:pt x="913" y="1448"/>
                    </a:lnTo>
                    <a:lnTo>
                      <a:pt x="904" y="1455"/>
                    </a:lnTo>
                    <a:lnTo>
                      <a:pt x="894" y="1448"/>
                    </a:lnTo>
                    <a:lnTo>
                      <a:pt x="883" y="1441"/>
                    </a:lnTo>
                    <a:lnTo>
                      <a:pt x="870" y="1433"/>
                    </a:lnTo>
                    <a:lnTo>
                      <a:pt x="855" y="1423"/>
                    </a:lnTo>
                    <a:lnTo>
                      <a:pt x="839" y="1411"/>
                    </a:lnTo>
                    <a:lnTo>
                      <a:pt x="821" y="1399"/>
                    </a:lnTo>
                    <a:lnTo>
                      <a:pt x="801" y="1385"/>
                    </a:lnTo>
                    <a:lnTo>
                      <a:pt x="779" y="1369"/>
                    </a:lnTo>
                    <a:lnTo>
                      <a:pt x="756" y="1352"/>
                    </a:lnTo>
                    <a:lnTo>
                      <a:pt x="732" y="1334"/>
                    </a:lnTo>
                    <a:lnTo>
                      <a:pt x="707" y="1316"/>
                    </a:lnTo>
                    <a:lnTo>
                      <a:pt x="680" y="1295"/>
                    </a:lnTo>
                    <a:lnTo>
                      <a:pt x="653" y="1274"/>
                    </a:lnTo>
                    <a:lnTo>
                      <a:pt x="625" y="1251"/>
                    </a:lnTo>
                    <a:lnTo>
                      <a:pt x="597" y="1228"/>
                    </a:lnTo>
                    <a:lnTo>
                      <a:pt x="567" y="1204"/>
                    </a:lnTo>
                    <a:lnTo>
                      <a:pt x="539" y="1180"/>
                    </a:lnTo>
                    <a:lnTo>
                      <a:pt x="510" y="1154"/>
                    </a:lnTo>
                    <a:lnTo>
                      <a:pt x="480" y="1128"/>
                    </a:lnTo>
                    <a:lnTo>
                      <a:pt x="451" y="1100"/>
                    </a:lnTo>
                    <a:lnTo>
                      <a:pt x="422" y="1073"/>
                    </a:lnTo>
                    <a:lnTo>
                      <a:pt x="393" y="1045"/>
                    </a:lnTo>
                    <a:lnTo>
                      <a:pt x="365" y="1016"/>
                    </a:lnTo>
                    <a:lnTo>
                      <a:pt x="338" y="987"/>
                    </a:lnTo>
                    <a:lnTo>
                      <a:pt x="310" y="957"/>
                    </a:lnTo>
                    <a:lnTo>
                      <a:pt x="285" y="927"/>
                    </a:lnTo>
                    <a:lnTo>
                      <a:pt x="261" y="897"/>
                    </a:lnTo>
                    <a:lnTo>
                      <a:pt x="238" y="867"/>
                    </a:lnTo>
                    <a:lnTo>
                      <a:pt x="215" y="836"/>
                    </a:lnTo>
                    <a:lnTo>
                      <a:pt x="195" y="805"/>
                    </a:lnTo>
                    <a:lnTo>
                      <a:pt x="176" y="775"/>
                    </a:lnTo>
                    <a:lnTo>
                      <a:pt x="158" y="744"/>
                    </a:lnTo>
                    <a:lnTo>
                      <a:pt x="143" y="713"/>
                    </a:lnTo>
                    <a:lnTo>
                      <a:pt x="118" y="649"/>
                    </a:lnTo>
                    <a:lnTo>
                      <a:pt x="103" y="585"/>
                    </a:lnTo>
                    <a:lnTo>
                      <a:pt x="97" y="522"/>
                    </a:lnTo>
                    <a:lnTo>
                      <a:pt x="102" y="460"/>
                    </a:lnTo>
                    <a:lnTo>
                      <a:pt x="116" y="399"/>
                    </a:lnTo>
                    <a:lnTo>
                      <a:pt x="140" y="339"/>
                    </a:lnTo>
                    <a:lnTo>
                      <a:pt x="174" y="278"/>
                    </a:lnTo>
                    <a:lnTo>
                      <a:pt x="218" y="218"/>
                    </a:lnTo>
                    <a:lnTo>
                      <a:pt x="219" y="218"/>
                    </a:lnTo>
                    <a:lnTo>
                      <a:pt x="224" y="213"/>
                    </a:lnTo>
                    <a:lnTo>
                      <a:pt x="231" y="206"/>
                    </a:lnTo>
                    <a:lnTo>
                      <a:pt x="241" y="197"/>
                    </a:lnTo>
                    <a:lnTo>
                      <a:pt x="255" y="185"/>
                    </a:lnTo>
                    <a:lnTo>
                      <a:pt x="270" y="174"/>
                    </a:lnTo>
                    <a:lnTo>
                      <a:pt x="288" y="161"/>
                    </a:lnTo>
                    <a:lnTo>
                      <a:pt x="309" y="149"/>
                    </a:lnTo>
                    <a:lnTo>
                      <a:pt x="332" y="136"/>
                    </a:lnTo>
                    <a:lnTo>
                      <a:pt x="358" y="124"/>
                    </a:lnTo>
                    <a:lnTo>
                      <a:pt x="385" y="114"/>
                    </a:lnTo>
                    <a:lnTo>
                      <a:pt x="415" y="105"/>
                    </a:lnTo>
                    <a:lnTo>
                      <a:pt x="446" y="98"/>
                    </a:lnTo>
                    <a:lnTo>
                      <a:pt x="481" y="93"/>
                    </a:lnTo>
                    <a:lnTo>
                      <a:pt x="517" y="92"/>
                    </a:lnTo>
                    <a:lnTo>
                      <a:pt x="554" y="94"/>
                    </a:lnTo>
                    <a:lnTo>
                      <a:pt x="593" y="100"/>
                    </a:lnTo>
                    <a:lnTo>
                      <a:pt x="611" y="105"/>
                    </a:lnTo>
                    <a:lnTo>
                      <a:pt x="631" y="109"/>
                    </a:lnTo>
                    <a:lnTo>
                      <a:pt x="649" y="116"/>
                    </a:lnTo>
                    <a:lnTo>
                      <a:pt x="668" y="123"/>
                    </a:lnTo>
                    <a:lnTo>
                      <a:pt x="686" y="131"/>
                    </a:lnTo>
                    <a:lnTo>
                      <a:pt x="705" y="139"/>
                    </a:lnTo>
                    <a:lnTo>
                      <a:pt x="724" y="149"/>
                    </a:lnTo>
                    <a:lnTo>
                      <a:pt x="743" y="160"/>
                    </a:lnTo>
                    <a:lnTo>
                      <a:pt x="761" y="172"/>
                    </a:lnTo>
                    <a:lnTo>
                      <a:pt x="779" y="183"/>
                    </a:lnTo>
                    <a:lnTo>
                      <a:pt x="798" y="197"/>
                    </a:lnTo>
                    <a:lnTo>
                      <a:pt x="816" y="211"/>
                    </a:lnTo>
                    <a:lnTo>
                      <a:pt x="835" y="226"/>
                    </a:lnTo>
                    <a:lnTo>
                      <a:pt x="852" y="241"/>
                    </a:lnTo>
                    <a:lnTo>
                      <a:pt x="870" y="258"/>
                    </a:lnTo>
                    <a:lnTo>
                      <a:pt x="889" y="275"/>
                    </a:lnTo>
                    <a:lnTo>
                      <a:pt x="905" y="291"/>
                    </a:lnTo>
                    <a:lnTo>
                      <a:pt x="911" y="286"/>
                    </a:lnTo>
                    <a:lnTo>
                      <a:pt x="915" y="280"/>
                    </a:lnTo>
                    <a:lnTo>
                      <a:pt x="919" y="276"/>
                    </a:lnTo>
                    <a:lnTo>
                      <a:pt x="920" y="275"/>
                    </a:lnTo>
                    <a:lnTo>
                      <a:pt x="942" y="255"/>
                    </a:lnTo>
                    <a:lnTo>
                      <a:pt x="964" y="235"/>
                    </a:lnTo>
                    <a:lnTo>
                      <a:pt x="986" y="217"/>
                    </a:lnTo>
                    <a:lnTo>
                      <a:pt x="1008" y="199"/>
                    </a:lnTo>
                    <a:lnTo>
                      <a:pt x="1030" y="183"/>
                    </a:lnTo>
                    <a:lnTo>
                      <a:pt x="1051" y="169"/>
                    </a:lnTo>
                    <a:lnTo>
                      <a:pt x="1073" y="155"/>
                    </a:lnTo>
                    <a:lnTo>
                      <a:pt x="1095" y="144"/>
                    </a:lnTo>
                    <a:lnTo>
                      <a:pt x="1117" y="132"/>
                    </a:lnTo>
                    <a:lnTo>
                      <a:pt x="1139" y="123"/>
                    </a:lnTo>
                    <a:lnTo>
                      <a:pt x="1162" y="115"/>
                    </a:lnTo>
                    <a:lnTo>
                      <a:pt x="1184" y="107"/>
                    </a:lnTo>
                    <a:lnTo>
                      <a:pt x="1206" y="101"/>
                    </a:lnTo>
                    <a:lnTo>
                      <a:pt x="1228" y="97"/>
                    </a:lnTo>
                    <a:lnTo>
                      <a:pt x="1251" y="94"/>
                    </a:lnTo>
                    <a:lnTo>
                      <a:pt x="1273" y="92"/>
                    </a:lnTo>
                    <a:lnTo>
                      <a:pt x="1306" y="92"/>
                    </a:lnTo>
                    <a:lnTo>
                      <a:pt x="1337" y="94"/>
                    </a:lnTo>
                    <a:lnTo>
                      <a:pt x="1367" y="99"/>
                    </a:lnTo>
                    <a:lnTo>
                      <a:pt x="1396" y="106"/>
                    </a:lnTo>
                    <a:lnTo>
                      <a:pt x="1423" y="114"/>
                    </a:lnTo>
                    <a:lnTo>
                      <a:pt x="1448" y="123"/>
                    </a:lnTo>
                    <a:lnTo>
                      <a:pt x="1471" y="135"/>
                    </a:lnTo>
                    <a:lnTo>
                      <a:pt x="1493" y="146"/>
                    </a:lnTo>
                    <a:lnTo>
                      <a:pt x="1512" y="158"/>
                    </a:lnTo>
                    <a:lnTo>
                      <a:pt x="1530" y="169"/>
                    </a:lnTo>
                    <a:lnTo>
                      <a:pt x="1546" y="181"/>
                    </a:lnTo>
                    <a:lnTo>
                      <a:pt x="1559" y="191"/>
                    </a:lnTo>
                    <a:lnTo>
                      <a:pt x="1570" y="200"/>
                    </a:lnTo>
                    <a:lnTo>
                      <a:pt x="1578" y="208"/>
                    </a:lnTo>
                    <a:lnTo>
                      <a:pt x="1585" y="214"/>
                    </a:lnTo>
                    <a:lnTo>
                      <a:pt x="1588" y="218"/>
                    </a:lnTo>
                    <a:lnTo>
                      <a:pt x="1590" y="218"/>
                    </a:lnTo>
                    <a:lnTo>
                      <a:pt x="1623" y="261"/>
                    </a:lnTo>
                    <a:lnTo>
                      <a:pt x="1651" y="306"/>
                    </a:lnTo>
                    <a:lnTo>
                      <a:pt x="1674" y="351"/>
                    </a:lnTo>
                    <a:lnTo>
                      <a:pt x="1691" y="396"/>
                    </a:lnTo>
                    <a:lnTo>
                      <a:pt x="1703" y="442"/>
                    </a:lnTo>
                    <a:lnTo>
                      <a:pt x="1709" y="487"/>
                    </a:lnTo>
                    <a:lnTo>
                      <a:pt x="1711" y="534"/>
                    </a:lnTo>
                    <a:lnTo>
                      <a:pt x="1706" y="581"/>
                    </a:lnTo>
                    <a:lnTo>
                      <a:pt x="1698" y="620"/>
                    </a:lnTo>
                    <a:lnTo>
                      <a:pt x="1686" y="660"/>
                    </a:lnTo>
                    <a:lnTo>
                      <a:pt x="1670" y="699"/>
                    </a:lnTo>
                    <a:lnTo>
                      <a:pt x="1651" y="740"/>
                    </a:lnTo>
                    <a:lnTo>
                      <a:pt x="1628" y="780"/>
                    </a:lnTo>
                    <a:lnTo>
                      <a:pt x="1601" y="821"/>
                    </a:lnTo>
                    <a:lnTo>
                      <a:pt x="1570" y="862"/>
                    </a:lnTo>
                    <a:lnTo>
                      <a:pt x="1535" y="902"/>
                    </a:lnTo>
                    <a:lnTo>
                      <a:pt x="1519" y="919"/>
                    </a:lnTo>
                    <a:lnTo>
                      <a:pt x="1503" y="938"/>
                    </a:lnTo>
                    <a:lnTo>
                      <a:pt x="1487" y="955"/>
                    </a:lnTo>
                    <a:lnTo>
                      <a:pt x="1470" y="973"/>
                    </a:lnTo>
                    <a:lnTo>
                      <a:pt x="1452" y="991"/>
                    </a:lnTo>
                    <a:lnTo>
                      <a:pt x="1435" y="1009"/>
                    </a:lnTo>
                    <a:lnTo>
                      <a:pt x="1417" y="1026"/>
                    </a:lnTo>
                    <a:lnTo>
                      <a:pt x="1398" y="1044"/>
                    </a:lnTo>
                    <a:lnTo>
                      <a:pt x="1380" y="1061"/>
                    </a:lnTo>
                    <a:lnTo>
                      <a:pt x="1361" y="1078"/>
                    </a:lnTo>
                    <a:lnTo>
                      <a:pt x="1343" y="1096"/>
                    </a:lnTo>
                    <a:lnTo>
                      <a:pt x="1323" y="1113"/>
                    </a:lnTo>
                    <a:lnTo>
                      <a:pt x="1305" y="1130"/>
                    </a:lnTo>
                    <a:lnTo>
                      <a:pt x="1287" y="1146"/>
                    </a:lnTo>
                    <a:lnTo>
                      <a:pt x="1267" y="1164"/>
                    </a:lnTo>
                    <a:lnTo>
                      <a:pt x="1248" y="1180"/>
                    </a:lnTo>
                    <a:lnTo>
                      <a:pt x="1371" y="1188"/>
                    </a:lnTo>
                    <a:lnTo>
                      <a:pt x="1387" y="1174"/>
                    </a:lnTo>
                    <a:lnTo>
                      <a:pt x="1402" y="1159"/>
                    </a:lnTo>
                    <a:lnTo>
                      <a:pt x="1418" y="1144"/>
                    </a:lnTo>
                    <a:lnTo>
                      <a:pt x="1434" y="1130"/>
                    </a:lnTo>
                    <a:lnTo>
                      <a:pt x="1449" y="1115"/>
                    </a:lnTo>
                    <a:lnTo>
                      <a:pt x="1465" y="1100"/>
                    </a:lnTo>
                    <a:lnTo>
                      <a:pt x="1480" y="1085"/>
                    </a:lnTo>
                    <a:lnTo>
                      <a:pt x="1495" y="1070"/>
                    </a:lnTo>
                    <a:lnTo>
                      <a:pt x="1510" y="1056"/>
                    </a:lnTo>
                    <a:lnTo>
                      <a:pt x="1525" y="1041"/>
                    </a:lnTo>
                    <a:lnTo>
                      <a:pt x="1540" y="1026"/>
                    </a:lnTo>
                    <a:lnTo>
                      <a:pt x="1555" y="1010"/>
                    </a:lnTo>
                    <a:lnTo>
                      <a:pt x="1569" y="995"/>
                    </a:lnTo>
                    <a:lnTo>
                      <a:pt x="1583" y="980"/>
                    </a:lnTo>
                    <a:lnTo>
                      <a:pt x="1597" y="965"/>
                    </a:lnTo>
                    <a:lnTo>
                      <a:pt x="1610" y="950"/>
                    </a:lnTo>
                    <a:lnTo>
                      <a:pt x="1653" y="900"/>
                    </a:lnTo>
                    <a:lnTo>
                      <a:pt x="1691" y="848"/>
                    </a:lnTo>
                    <a:lnTo>
                      <a:pt x="1723" y="797"/>
                    </a:lnTo>
                    <a:lnTo>
                      <a:pt x="1750" y="746"/>
                    </a:lnTo>
                    <a:lnTo>
                      <a:pt x="1772" y="695"/>
                    </a:lnTo>
                    <a:lnTo>
                      <a:pt x="1789" y="644"/>
                    </a:lnTo>
                    <a:lnTo>
                      <a:pt x="1801" y="593"/>
                    </a:lnTo>
                    <a:lnTo>
                      <a:pt x="1806" y="544"/>
                    </a:lnTo>
                    <a:lnTo>
                      <a:pt x="1807" y="493"/>
                    </a:lnTo>
                    <a:lnTo>
                      <a:pt x="1803" y="443"/>
                    </a:lnTo>
                    <a:lnTo>
                      <a:pt x="1794" y="394"/>
                    </a:lnTo>
                    <a:lnTo>
                      <a:pt x="1779" y="344"/>
                    </a:lnTo>
                    <a:lnTo>
                      <a:pt x="1759" y="296"/>
                    </a:lnTo>
                    <a:lnTo>
                      <a:pt x="1734" y="249"/>
                    </a:lnTo>
                    <a:lnTo>
                      <a:pt x="1703" y="202"/>
                    </a:lnTo>
                    <a:lnTo>
                      <a:pt x="1667" y="154"/>
                    </a:lnTo>
                    <a:lnTo>
                      <a:pt x="1666" y="152"/>
                    </a:lnTo>
                    <a:lnTo>
                      <a:pt x="1662" y="149"/>
                    </a:lnTo>
                    <a:lnTo>
                      <a:pt x="1656" y="143"/>
                    </a:lnTo>
                    <a:lnTo>
                      <a:pt x="1647" y="135"/>
                    </a:lnTo>
                    <a:lnTo>
                      <a:pt x="1636" y="123"/>
                    </a:lnTo>
                    <a:lnTo>
                      <a:pt x="1620" y="112"/>
                    </a:lnTo>
                    <a:lnTo>
                      <a:pt x="1602" y="98"/>
                    </a:lnTo>
                    <a:lnTo>
                      <a:pt x="1582" y="83"/>
                    </a:lnTo>
                    <a:lnTo>
                      <a:pt x="1559" y="69"/>
                    </a:lnTo>
                    <a:lnTo>
                      <a:pt x="1532" y="54"/>
                    </a:lnTo>
                    <a:lnTo>
                      <a:pt x="1503" y="41"/>
                    </a:lnTo>
                    <a:lnTo>
                      <a:pt x="1472" y="29"/>
                    </a:lnTo>
                    <a:lnTo>
                      <a:pt x="1439" y="18"/>
                    </a:lnTo>
                    <a:lnTo>
                      <a:pt x="1404" y="9"/>
                    </a:lnTo>
                    <a:lnTo>
                      <a:pt x="1366" y="3"/>
                    </a:lnTo>
                    <a:lnTo>
                      <a:pt x="1326" y="0"/>
                    </a:lnTo>
                    <a:lnTo>
                      <a:pt x="1284" y="1"/>
                    </a:lnTo>
                    <a:lnTo>
                      <a:pt x="1260" y="3"/>
                    </a:lnTo>
                    <a:lnTo>
                      <a:pt x="1236" y="6"/>
                    </a:lnTo>
                    <a:lnTo>
                      <a:pt x="1212" y="10"/>
                    </a:lnTo>
                    <a:lnTo>
                      <a:pt x="1187" y="16"/>
                    </a:lnTo>
                    <a:lnTo>
                      <a:pt x="1163" y="23"/>
                    </a:lnTo>
                    <a:lnTo>
                      <a:pt x="1140" y="31"/>
                    </a:lnTo>
                    <a:lnTo>
                      <a:pt x="1116" y="41"/>
                    </a:lnTo>
                    <a:lnTo>
                      <a:pt x="1092" y="52"/>
                    </a:lnTo>
                    <a:lnTo>
                      <a:pt x="1069" y="63"/>
                    </a:lnTo>
                    <a:lnTo>
                      <a:pt x="1045" y="77"/>
                    </a:lnTo>
                    <a:lnTo>
                      <a:pt x="1021" y="91"/>
                    </a:lnTo>
                    <a:lnTo>
                      <a:pt x="997" y="107"/>
                    </a:lnTo>
                    <a:lnTo>
                      <a:pt x="974" y="124"/>
                    </a:lnTo>
                    <a:lnTo>
                      <a:pt x="951" y="142"/>
                    </a:lnTo>
                    <a:lnTo>
                      <a:pt x="928" y="161"/>
                    </a:lnTo>
                    <a:lnTo>
                      <a:pt x="905" y="182"/>
                    </a:lnTo>
                    <a:lnTo>
                      <a:pt x="885" y="165"/>
                    </a:lnTo>
                    <a:lnTo>
                      <a:pt x="867" y="149"/>
                    </a:lnTo>
                    <a:lnTo>
                      <a:pt x="847" y="134"/>
                    </a:lnTo>
                    <a:lnTo>
                      <a:pt x="828" y="119"/>
                    </a:lnTo>
                    <a:lnTo>
                      <a:pt x="809" y="106"/>
                    </a:lnTo>
                    <a:lnTo>
                      <a:pt x="790" y="92"/>
                    </a:lnTo>
                    <a:lnTo>
                      <a:pt x="770" y="81"/>
                    </a:lnTo>
                    <a:lnTo>
                      <a:pt x="751" y="69"/>
                    </a:lnTo>
                    <a:lnTo>
                      <a:pt x="731" y="59"/>
                    </a:lnTo>
                    <a:lnTo>
                      <a:pt x="711" y="49"/>
                    </a:lnTo>
                    <a:lnTo>
                      <a:pt x="692" y="40"/>
                    </a:lnTo>
                    <a:lnTo>
                      <a:pt x="672" y="32"/>
                    </a:lnTo>
                    <a:lnTo>
                      <a:pt x="653" y="25"/>
                    </a:lnTo>
                    <a:lnTo>
                      <a:pt x="632" y="20"/>
                    </a:lnTo>
                    <a:lnTo>
                      <a:pt x="612" y="14"/>
                    </a:lnTo>
                    <a:lnTo>
                      <a:pt x="593" y="9"/>
                    </a:lnTo>
                    <a:lnTo>
                      <a:pt x="544" y="2"/>
                    </a:lnTo>
                    <a:lnTo>
                      <a:pt x="497" y="0"/>
                    </a:lnTo>
                    <a:lnTo>
                      <a:pt x="453" y="1"/>
                    </a:lnTo>
                    <a:lnTo>
                      <a:pt x="412" y="8"/>
                    </a:lnTo>
                    <a:lnTo>
                      <a:pt x="373" y="17"/>
                    </a:lnTo>
                    <a:lnTo>
                      <a:pt x="336" y="29"/>
                    </a:lnTo>
                    <a:lnTo>
                      <a:pt x="302" y="43"/>
                    </a:lnTo>
                    <a:lnTo>
                      <a:pt x="271" y="58"/>
                    </a:lnTo>
                    <a:lnTo>
                      <a:pt x="244" y="73"/>
                    </a:lnTo>
                    <a:lnTo>
                      <a:pt x="218" y="89"/>
                    </a:lnTo>
                    <a:lnTo>
                      <a:pt x="197" y="105"/>
                    </a:lnTo>
                    <a:lnTo>
                      <a:pt x="179" y="119"/>
                    </a:lnTo>
                    <a:lnTo>
                      <a:pt x="165" y="131"/>
                    </a:lnTo>
                    <a:lnTo>
                      <a:pt x="154" y="142"/>
                    </a:lnTo>
                    <a:lnTo>
                      <a:pt x="147" y="149"/>
                    </a:lnTo>
                    <a:lnTo>
                      <a:pt x="143" y="152"/>
                    </a:lnTo>
                    <a:lnTo>
                      <a:pt x="142" y="154"/>
                    </a:lnTo>
                    <a:lnTo>
                      <a:pt x="90" y="223"/>
                    </a:lnTo>
                    <a:lnTo>
                      <a:pt x="50" y="295"/>
                    </a:lnTo>
                    <a:lnTo>
                      <a:pt x="22" y="366"/>
                    </a:lnTo>
                    <a:lnTo>
                      <a:pt x="5" y="439"/>
                    </a:lnTo>
                    <a:lnTo>
                      <a:pt x="0" y="513"/>
                    </a:lnTo>
                    <a:lnTo>
                      <a:pt x="6" y="586"/>
                    </a:lnTo>
                    <a:lnTo>
                      <a:pt x="25" y="661"/>
                    </a:lnTo>
                    <a:lnTo>
                      <a:pt x="53" y="737"/>
                    </a:lnTo>
                    <a:lnTo>
                      <a:pt x="72" y="775"/>
                    </a:lnTo>
                    <a:lnTo>
                      <a:pt x="93" y="812"/>
                    </a:lnTo>
                    <a:lnTo>
                      <a:pt x="116" y="849"/>
                    </a:lnTo>
                    <a:lnTo>
                      <a:pt x="141" y="886"/>
                    </a:lnTo>
                    <a:lnTo>
                      <a:pt x="169" y="923"/>
                    </a:lnTo>
                    <a:lnTo>
                      <a:pt x="196" y="958"/>
                    </a:lnTo>
                    <a:lnTo>
                      <a:pt x="226" y="994"/>
                    </a:lnTo>
                    <a:lnTo>
                      <a:pt x="257" y="1030"/>
                    </a:lnTo>
                    <a:lnTo>
                      <a:pt x="290" y="1064"/>
                    </a:lnTo>
                    <a:lnTo>
                      <a:pt x="323" y="1099"/>
                    </a:lnTo>
                    <a:lnTo>
                      <a:pt x="356" y="1132"/>
                    </a:lnTo>
                    <a:lnTo>
                      <a:pt x="391" y="1165"/>
                    </a:lnTo>
                    <a:lnTo>
                      <a:pt x="424" y="1196"/>
                    </a:lnTo>
                    <a:lnTo>
                      <a:pt x="459" y="1227"/>
                    </a:lnTo>
                    <a:lnTo>
                      <a:pt x="494" y="1257"/>
                    </a:lnTo>
                    <a:lnTo>
                      <a:pt x="528" y="1286"/>
                    </a:lnTo>
                    <a:lnTo>
                      <a:pt x="562" y="1313"/>
                    </a:lnTo>
                    <a:lnTo>
                      <a:pt x="595" y="1340"/>
                    </a:lnTo>
                    <a:lnTo>
                      <a:pt x="627" y="1365"/>
                    </a:lnTo>
                    <a:lnTo>
                      <a:pt x="658" y="1388"/>
                    </a:lnTo>
                    <a:lnTo>
                      <a:pt x="687" y="1411"/>
                    </a:lnTo>
                    <a:lnTo>
                      <a:pt x="716" y="1432"/>
                    </a:lnTo>
                    <a:lnTo>
                      <a:pt x="744" y="1452"/>
                    </a:lnTo>
                    <a:lnTo>
                      <a:pt x="768" y="1469"/>
                    </a:lnTo>
                    <a:lnTo>
                      <a:pt x="792" y="1485"/>
                    </a:lnTo>
                    <a:lnTo>
                      <a:pt x="813" y="1500"/>
                    </a:lnTo>
                    <a:lnTo>
                      <a:pt x="831" y="1513"/>
                    </a:lnTo>
                    <a:lnTo>
                      <a:pt x="847" y="1523"/>
                    </a:lnTo>
                    <a:lnTo>
                      <a:pt x="861" y="1532"/>
                    </a:lnTo>
                    <a:lnTo>
                      <a:pt x="872" y="1539"/>
                    </a:lnTo>
                    <a:lnTo>
                      <a:pt x="879" y="1544"/>
                    </a:lnTo>
                    <a:lnTo>
                      <a:pt x="883" y="1546"/>
                    </a:lnTo>
                    <a:lnTo>
                      <a:pt x="906" y="1561"/>
                    </a:lnTo>
                    <a:lnTo>
                      <a:pt x="928" y="1545"/>
                    </a:lnTo>
                    <a:lnTo>
                      <a:pt x="933" y="1541"/>
                    </a:lnTo>
                    <a:lnTo>
                      <a:pt x="942" y="1535"/>
                    </a:lnTo>
                    <a:lnTo>
                      <a:pt x="956" y="1525"/>
                    </a:lnTo>
                    <a:lnTo>
                      <a:pt x="972" y="1513"/>
                    </a:lnTo>
                    <a:lnTo>
                      <a:pt x="993" y="1496"/>
                    </a:lnTo>
                    <a:lnTo>
                      <a:pt x="1017" y="1478"/>
                    </a:lnTo>
                    <a:lnTo>
                      <a:pt x="1045" y="1458"/>
                    </a:lnTo>
                    <a:lnTo>
                      <a:pt x="1073" y="1435"/>
                    </a:lnTo>
                    <a:lnTo>
                      <a:pt x="1106" y="1410"/>
                    </a:lnTo>
                    <a:lnTo>
                      <a:pt x="1140" y="1382"/>
                    </a:lnTo>
                    <a:lnTo>
                      <a:pt x="1176" y="1354"/>
                    </a:lnTo>
                    <a:lnTo>
                      <a:pt x="1213" y="1324"/>
                    </a:lnTo>
                    <a:lnTo>
                      <a:pt x="1251" y="1291"/>
                    </a:lnTo>
                    <a:lnTo>
                      <a:pt x="1291" y="1258"/>
                    </a:lnTo>
                    <a:lnTo>
                      <a:pt x="1330" y="1223"/>
                    </a:lnTo>
                    <a:lnTo>
                      <a:pt x="1371" y="1188"/>
                    </a:lnTo>
                    <a:lnTo>
                      <a:pt x="1248" y="1180"/>
                    </a:lnTo>
                    <a:close/>
                  </a:path>
                </a:pathLst>
              </a:custGeom>
              <a:solidFill>
                <a:srgbClr val="FF0000">
                  <a:alpha val="89803"/>
                </a:srgbClr>
              </a:solidFill>
              <a:ln w="9525">
                <a:noFill/>
                <a:round/>
                <a:headEnd/>
                <a:tailEnd/>
              </a:ln>
            </p:spPr>
            <p:txBody>
              <a:bodyPr/>
              <a:lstStyle/>
              <a:p>
                <a:endParaRPr lang="ja-JP" altLang="en-US"/>
              </a:p>
            </p:txBody>
          </p:sp>
          <p:sp>
            <p:nvSpPr>
              <p:cNvPr id="51401" name="Freeform 21"/>
              <p:cNvSpPr>
                <a:spLocks/>
              </p:cNvSpPr>
              <p:nvPr/>
            </p:nvSpPr>
            <p:spPr bwMode="auto">
              <a:xfrm>
                <a:off x="1803" y="1526"/>
                <a:ext cx="293" cy="111"/>
              </a:xfrm>
              <a:custGeom>
                <a:avLst/>
                <a:gdLst>
                  <a:gd name="T0" fmla="*/ 8 w 587"/>
                  <a:gd name="T1" fmla="*/ 1 h 223"/>
                  <a:gd name="T2" fmla="*/ 9 w 587"/>
                  <a:gd name="T3" fmla="*/ 2 h 223"/>
                  <a:gd name="T4" fmla="*/ 10 w 587"/>
                  <a:gd name="T5" fmla="*/ 2 h 223"/>
                  <a:gd name="T6" fmla="*/ 11 w 587"/>
                  <a:gd name="T7" fmla="*/ 2 h 223"/>
                  <a:gd name="T8" fmla="*/ 12 w 587"/>
                  <a:gd name="T9" fmla="*/ 3 h 223"/>
                  <a:gd name="T10" fmla="*/ 13 w 587"/>
                  <a:gd name="T11" fmla="*/ 4 h 223"/>
                  <a:gd name="T12" fmla="*/ 14 w 587"/>
                  <a:gd name="T13" fmla="*/ 5 h 223"/>
                  <a:gd name="T14" fmla="*/ 15 w 587"/>
                  <a:gd name="T15" fmla="*/ 6 h 223"/>
                  <a:gd name="T16" fmla="*/ 16 w 587"/>
                  <a:gd name="T17" fmla="*/ 6 h 223"/>
                  <a:gd name="T18" fmla="*/ 16 w 587"/>
                  <a:gd name="T19" fmla="*/ 6 h 223"/>
                  <a:gd name="T20" fmla="*/ 17 w 587"/>
                  <a:gd name="T21" fmla="*/ 6 h 223"/>
                  <a:gd name="T22" fmla="*/ 17 w 587"/>
                  <a:gd name="T23" fmla="*/ 6 h 223"/>
                  <a:gd name="T24" fmla="*/ 17 w 587"/>
                  <a:gd name="T25" fmla="*/ 5 h 223"/>
                  <a:gd name="T26" fmla="*/ 18 w 587"/>
                  <a:gd name="T27" fmla="*/ 5 h 223"/>
                  <a:gd name="T28" fmla="*/ 18 w 587"/>
                  <a:gd name="T29" fmla="*/ 5 h 223"/>
                  <a:gd name="T30" fmla="*/ 17 w 587"/>
                  <a:gd name="T31" fmla="*/ 4 h 223"/>
                  <a:gd name="T32" fmla="*/ 16 w 587"/>
                  <a:gd name="T33" fmla="*/ 3 h 223"/>
                  <a:gd name="T34" fmla="*/ 15 w 587"/>
                  <a:gd name="T35" fmla="*/ 2 h 223"/>
                  <a:gd name="T36" fmla="*/ 14 w 587"/>
                  <a:gd name="T37" fmla="*/ 2 h 223"/>
                  <a:gd name="T38" fmla="*/ 13 w 587"/>
                  <a:gd name="T39" fmla="*/ 1 h 223"/>
                  <a:gd name="T40" fmla="*/ 12 w 587"/>
                  <a:gd name="T41" fmla="*/ 1 h 223"/>
                  <a:gd name="T42" fmla="*/ 11 w 587"/>
                  <a:gd name="T43" fmla="*/ 0 h 223"/>
                  <a:gd name="T44" fmla="*/ 10 w 587"/>
                  <a:gd name="T45" fmla="*/ 0 h 223"/>
                  <a:gd name="T46" fmla="*/ 8 w 587"/>
                  <a:gd name="T47" fmla="*/ 0 h 223"/>
                  <a:gd name="T48" fmla="*/ 7 w 587"/>
                  <a:gd name="T49" fmla="*/ 0 h 223"/>
                  <a:gd name="T50" fmla="*/ 5 w 587"/>
                  <a:gd name="T51" fmla="*/ 0 h 223"/>
                  <a:gd name="T52" fmla="*/ 4 w 587"/>
                  <a:gd name="T53" fmla="*/ 0 h 223"/>
                  <a:gd name="T54" fmla="*/ 3 w 587"/>
                  <a:gd name="T55" fmla="*/ 0 h 223"/>
                  <a:gd name="T56" fmla="*/ 1 w 587"/>
                  <a:gd name="T57" fmla="*/ 1 h 223"/>
                  <a:gd name="T58" fmla="*/ 1 w 587"/>
                  <a:gd name="T59" fmla="*/ 2 h 223"/>
                  <a:gd name="T60" fmla="*/ 0 w 587"/>
                  <a:gd name="T61" fmla="*/ 2 h 223"/>
                  <a:gd name="T62" fmla="*/ 0 w 587"/>
                  <a:gd name="T63" fmla="*/ 2 h 223"/>
                  <a:gd name="T64" fmla="*/ 1 w 587"/>
                  <a:gd name="T65" fmla="*/ 2 h 223"/>
                  <a:gd name="T66" fmla="*/ 2 w 587"/>
                  <a:gd name="T67" fmla="*/ 2 h 223"/>
                  <a:gd name="T68" fmla="*/ 2 w 587"/>
                  <a:gd name="T69" fmla="*/ 1 h 223"/>
                  <a:gd name="T70" fmla="*/ 3 w 587"/>
                  <a:gd name="T71" fmla="*/ 1 h 223"/>
                  <a:gd name="T72" fmla="*/ 4 w 587"/>
                  <a:gd name="T73" fmla="*/ 1 h 223"/>
                  <a:gd name="T74" fmla="*/ 6 w 587"/>
                  <a:gd name="T75" fmla="*/ 1 h 223"/>
                  <a:gd name="T76" fmla="*/ 7 w 587"/>
                  <a:gd name="T77" fmla="*/ 1 h 2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7"/>
                  <a:gd name="T118" fmla="*/ 0 h 223"/>
                  <a:gd name="T119" fmla="*/ 587 w 587"/>
                  <a:gd name="T120" fmla="*/ 223 h 2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7" h="223">
                    <a:moveTo>
                      <a:pt x="254" y="51"/>
                    </a:moveTo>
                    <a:lnTo>
                      <a:pt x="270" y="54"/>
                    </a:lnTo>
                    <a:lnTo>
                      <a:pt x="287" y="59"/>
                    </a:lnTo>
                    <a:lnTo>
                      <a:pt x="303" y="65"/>
                    </a:lnTo>
                    <a:lnTo>
                      <a:pt x="321" y="70"/>
                    </a:lnTo>
                    <a:lnTo>
                      <a:pt x="337" y="77"/>
                    </a:lnTo>
                    <a:lnTo>
                      <a:pt x="354" y="85"/>
                    </a:lnTo>
                    <a:lnTo>
                      <a:pt x="370" y="95"/>
                    </a:lnTo>
                    <a:lnTo>
                      <a:pt x="387" y="104"/>
                    </a:lnTo>
                    <a:lnTo>
                      <a:pt x="404" y="114"/>
                    </a:lnTo>
                    <a:lnTo>
                      <a:pt x="421" y="126"/>
                    </a:lnTo>
                    <a:lnTo>
                      <a:pt x="437" y="137"/>
                    </a:lnTo>
                    <a:lnTo>
                      <a:pt x="454" y="150"/>
                    </a:lnTo>
                    <a:lnTo>
                      <a:pt x="470" y="164"/>
                    </a:lnTo>
                    <a:lnTo>
                      <a:pt x="487" y="178"/>
                    </a:lnTo>
                    <a:lnTo>
                      <a:pt x="504" y="193"/>
                    </a:lnTo>
                    <a:lnTo>
                      <a:pt x="520" y="209"/>
                    </a:lnTo>
                    <a:lnTo>
                      <a:pt x="534" y="223"/>
                    </a:lnTo>
                    <a:lnTo>
                      <a:pt x="538" y="218"/>
                    </a:lnTo>
                    <a:lnTo>
                      <a:pt x="543" y="213"/>
                    </a:lnTo>
                    <a:lnTo>
                      <a:pt x="546" y="210"/>
                    </a:lnTo>
                    <a:lnTo>
                      <a:pt x="548" y="209"/>
                    </a:lnTo>
                    <a:lnTo>
                      <a:pt x="552" y="204"/>
                    </a:lnTo>
                    <a:lnTo>
                      <a:pt x="557" y="198"/>
                    </a:lnTo>
                    <a:lnTo>
                      <a:pt x="563" y="194"/>
                    </a:lnTo>
                    <a:lnTo>
                      <a:pt x="567" y="189"/>
                    </a:lnTo>
                    <a:lnTo>
                      <a:pt x="572" y="185"/>
                    </a:lnTo>
                    <a:lnTo>
                      <a:pt x="578" y="181"/>
                    </a:lnTo>
                    <a:lnTo>
                      <a:pt x="582" y="176"/>
                    </a:lnTo>
                    <a:lnTo>
                      <a:pt x="587" y="172"/>
                    </a:lnTo>
                    <a:lnTo>
                      <a:pt x="581" y="166"/>
                    </a:lnTo>
                    <a:lnTo>
                      <a:pt x="565" y="150"/>
                    </a:lnTo>
                    <a:lnTo>
                      <a:pt x="548" y="135"/>
                    </a:lnTo>
                    <a:lnTo>
                      <a:pt x="531" y="121"/>
                    </a:lnTo>
                    <a:lnTo>
                      <a:pt x="515" y="107"/>
                    </a:lnTo>
                    <a:lnTo>
                      <a:pt x="498" y="95"/>
                    </a:lnTo>
                    <a:lnTo>
                      <a:pt x="482" y="83"/>
                    </a:lnTo>
                    <a:lnTo>
                      <a:pt x="465" y="72"/>
                    </a:lnTo>
                    <a:lnTo>
                      <a:pt x="449" y="61"/>
                    </a:lnTo>
                    <a:lnTo>
                      <a:pt x="431" y="52"/>
                    </a:lnTo>
                    <a:lnTo>
                      <a:pt x="415" y="43"/>
                    </a:lnTo>
                    <a:lnTo>
                      <a:pt x="398" y="35"/>
                    </a:lnTo>
                    <a:lnTo>
                      <a:pt x="382" y="28"/>
                    </a:lnTo>
                    <a:lnTo>
                      <a:pt x="364" y="21"/>
                    </a:lnTo>
                    <a:lnTo>
                      <a:pt x="348" y="15"/>
                    </a:lnTo>
                    <a:lnTo>
                      <a:pt x="331" y="11"/>
                    </a:lnTo>
                    <a:lnTo>
                      <a:pt x="315" y="7"/>
                    </a:lnTo>
                    <a:lnTo>
                      <a:pt x="286" y="2"/>
                    </a:lnTo>
                    <a:lnTo>
                      <a:pt x="258" y="0"/>
                    </a:lnTo>
                    <a:lnTo>
                      <a:pt x="233" y="0"/>
                    </a:lnTo>
                    <a:lnTo>
                      <a:pt x="208" y="1"/>
                    </a:lnTo>
                    <a:lnTo>
                      <a:pt x="183" y="5"/>
                    </a:lnTo>
                    <a:lnTo>
                      <a:pt x="160" y="9"/>
                    </a:lnTo>
                    <a:lnTo>
                      <a:pt x="138" y="16"/>
                    </a:lnTo>
                    <a:lnTo>
                      <a:pt x="118" y="23"/>
                    </a:lnTo>
                    <a:lnTo>
                      <a:pt x="98" y="31"/>
                    </a:lnTo>
                    <a:lnTo>
                      <a:pt x="80" y="39"/>
                    </a:lnTo>
                    <a:lnTo>
                      <a:pt x="62" y="49"/>
                    </a:lnTo>
                    <a:lnTo>
                      <a:pt x="47" y="58"/>
                    </a:lnTo>
                    <a:lnTo>
                      <a:pt x="34" y="67"/>
                    </a:lnTo>
                    <a:lnTo>
                      <a:pt x="21" y="76"/>
                    </a:lnTo>
                    <a:lnTo>
                      <a:pt x="9" y="84"/>
                    </a:lnTo>
                    <a:lnTo>
                      <a:pt x="0" y="92"/>
                    </a:lnTo>
                    <a:lnTo>
                      <a:pt x="12" y="87"/>
                    </a:lnTo>
                    <a:lnTo>
                      <a:pt x="24" y="80"/>
                    </a:lnTo>
                    <a:lnTo>
                      <a:pt x="37" y="74"/>
                    </a:lnTo>
                    <a:lnTo>
                      <a:pt x="50" y="68"/>
                    </a:lnTo>
                    <a:lnTo>
                      <a:pt x="64" y="64"/>
                    </a:lnTo>
                    <a:lnTo>
                      <a:pt x="79" y="59"/>
                    </a:lnTo>
                    <a:lnTo>
                      <a:pt x="94" y="54"/>
                    </a:lnTo>
                    <a:lnTo>
                      <a:pt x="110" y="51"/>
                    </a:lnTo>
                    <a:lnTo>
                      <a:pt x="126" y="47"/>
                    </a:lnTo>
                    <a:lnTo>
                      <a:pt x="142" y="45"/>
                    </a:lnTo>
                    <a:lnTo>
                      <a:pt x="159" y="44"/>
                    </a:lnTo>
                    <a:lnTo>
                      <a:pt x="178" y="43"/>
                    </a:lnTo>
                    <a:lnTo>
                      <a:pt x="196" y="43"/>
                    </a:lnTo>
                    <a:lnTo>
                      <a:pt x="215" y="45"/>
                    </a:lnTo>
                    <a:lnTo>
                      <a:pt x="234" y="47"/>
                    </a:lnTo>
                    <a:lnTo>
                      <a:pt x="254" y="51"/>
                    </a:lnTo>
                    <a:close/>
                  </a:path>
                </a:pathLst>
              </a:custGeom>
              <a:solidFill>
                <a:srgbClr val="808080"/>
              </a:solidFill>
              <a:ln w="9525">
                <a:noFill/>
                <a:round/>
                <a:headEnd/>
                <a:tailEnd/>
              </a:ln>
            </p:spPr>
            <p:txBody>
              <a:bodyPr/>
              <a:lstStyle/>
              <a:p>
                <a:endParaRPr lang="ja-JP" altLang="en-US"/>
              </a:p>
            </p:txBody>
          </p:sp>
          <p:sp>
            <p:nvSpPr>
              <p:cNvPr id="51402" name="Freeform 22"/>
              <p:cNvSpPr>
                <a:spLocks/>
              </p:cNvSpPr>
              <p:nvPr/>
            </p:nvSpPr>
            <p:spPr bwMode="auto">
              <a:xfrm>
                <a:off x="2141" y="1527"/>
                <a:ext cx="358" cy="610"/>
              </a:xfrm>
              <a:custGeom>
                <a:avLst/>
                <a:gdLst>
                  <a:gd name="T0" fmla="*/ 19 w 715"/>
                  <a:gd name="T1" fmla="*/ 3 h 1221"/>
                  <a:gd name="T2" fmla="*/ 19 w 715"/>
                  <a:gd name="T3" fmla="*/ 2 h 1221"/>
                  <a:gd name="T4" fmla="*/ 17 w 715"/>
                  <a:gd name="T5" fmla="*/ 1 h 1221"/>
                  <a:gd name="T6" fmla="*/ 15 w 715"/>
                  <a:gd name="T7" fmla="*/ 0 h 1221"/>
                  <a:gd name="T8" fmla="*/ 13 w 715"/>
                  <a:gd name="T9" fmla="*/ 0 h 1221"/>
                  <a:gd name="T10" fmla="*/ 11 w 715"/>
                  <a:gd name="T11" fmla="*/ 0 h 1221"/>
                  <a:gd name="T12" fmla="*/ 9 w 715"/>
                  <a:gd name="T13" fmla="*/ 0 h 1221"/>
                  <a:gd name="T14" fmla="*/ 8 w 715"/>
                  <a:gd name="T15" fmla="*/ 0 h 1221"/>
                  <a:gd name="T16" fmla="*/ 6 w 715"/>
                  <a:gd name="T17" fmla="*/ 1 h 1221"/>
                  <a:gd name="T18" fmla="*/ 5 w 715"/>
                  <a:gd name="T19" fmla="*/ 1 h 1221"/>
                  <a:gd name="T20" fmla="*/ 3 w 715"/>
                  <a:gd name="T21" fmla="*/ 2 h 1221"/>
                  <a:gd name="T22" fmla="*/ 3 w 715"/>
                  <a:gd name="T23" fmla="*/ 2 h 1221"/>
                  <a:gd name="T24" fmla="*/ 5 w 715"/>
                  <a:gd name="T25" fmla="*/ 2 h 1221"/>
                  <a:gd name="T26" fmla="*/ 6 w 715"/>
                  <a:gd name="T27" fmla="*/ 1 h 1221"/>
                  <a:gd name="T28" fmla="*/ 7 w 715"/>
                  <a:gd name="T29" fmla="*/ 1 h 1221"/>
                  <a:gd name="T30" fmla="*/ 8 w 715"/>
                  <a:gd name="T31" fmla="*/ 1 h 1221"/>
                  <a:gd name="T32" fmla="*/ 10 w 715"/>
                  <a:gd name="T33" fmla="*/ 1 h 1221"/>
                  <a:gd name="T34" fmla="*/ 12 w 715"/>
                  <a:gd name="T35" fmla="*/ 1 h 1221"/>
                  <a:gd name="T36" fmla="*/ 14 w 715"/>
                  <a:gd name="T37" fmla="*/ 2 h 1221"/>
                  <a:gd name="T38" fmla="*/ 16 w 715"/>
                  <a:gd name="T39" fmla="*/ 3 h 1221"/>
                  <a:gd name="T40" fmla="*/ 17 w 715"/>
                  <a:gd name="T41" fmla="*/ 4 h 1221"/>
                  <a:gd name="T42" fmla="*/ 18 w 715"/>
                  <a:gd name="T43" fmla="*/ 4 h 1221"/>
                  <a:gd name="T44" fmla="*/ 19 w 715"/>
                  <a:gd name="T45" fmla="*/ 7 h 1221"/>
                  <a:gd name="T46" fmla="*/ 20 w 715"/>
                  <a:gd name="T47" fmla="*/ 11 h 1221"/>
                  <a:gd name="T48" fmla="*/ 20 w 715"/>
                  <a:gd name="T49" fmla="*/ 15 h 1221"/>
                  <a:gd name="T50" fmla="*/ 18 w 715"/>
                  <a:gd name="T51" fmla="*/ 19 h 1221"/>
                  <a:gd name="T52" fmla="*/ 15 w 715"/>
                  <a:gd name="T53" fmla="*/ 23 h 1221"/>
                  <a:gd name="T54" fmla="*/ 12 w 715"/>
                  <a:gd name="T55" fmla="*/ 27 h 1221"/>
                  <a:gd name="T56" fmla="*/ 9 w 715"/>
                  <a:gd name="T57" fmla="*/ 30 h 1221"/>
                  <a:gd name="T58" fmla="*/ 6 w 715"/>
                  <a:gd name="T59" fmla="*/ 33 h 1221"/>
                  <a:gd name="T60" fmla="*/ 3 w 715"/>
                  <a:gd name="T61" fmla="*/ 36 h 1221"/>
                  <a:gd name="T62" fmla="*/ 1 w 715"/>
                  <a:gd name="T63" fmla="*/ 37 h 1221"/>
                  <a:gd name="T64" fmla="*/ 0 w 715"/>
                  <a:gd name="T65" fmla="*/ 38 h 1221"/>
                  <a:gd name="T66" fmla="*/ 3 w 715"/>
                  <a:gd name="T67" fmla="*/ 36 h 1221"/>
                  <a:gd name="T68" fmla="*/ 6 w 715"/>
                  <a:gd name="T69" fmla="*/ 34 h 1221"/>
                  <a:gd name="T70" fmla="*/ 9 w 715"/>
                  <a:gd name="T71" fmla="*/ 31 h 1221"/>
                  <a:gd name="T72" fmla="*/ 13 w 715"/>
                  <a:gd name="T73" fmla="*/ 27 h 1221"/>
                  <a:gd name="T74" fmla="*/ 17 w 715"/>
                  <a:gd name="T75" fmla="*/ 24 h 1221"/>
                  <a:gd name="T76" fmla="*/ 20 w 715"/>
                  <a:gd name="T77" fmla="*/ 20 h 1221"/>
                  <a:gd name="T78" fmla="*/ 22 w 715"/>
                  <a:gd name="T79" fmla="*/ 17 h 1221"/>
                  <a:gd name="T80" fmla="*/ 23 w 715"/>
                  <a:gd name="T81" fmla="*/ 13 h 1221"/>
                  <a:gd name="T82" fmla="*/ 23 w 715"/>
                  <a:gd name="T83" fmla="*/ 9 h 1221"/>
                  <a:gd name="T84" fmla="*/ 21 w 715"/>
                  <a:gd name="T85" fmla="*/ 6 h 12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5"/>
                  <a:gd name="T130" fmla="*/ 0 h 1221"/>
                  <a:gd name="T131" fmla="*/ 715 w 715"/>
                  <a:gd name="T132" fmla="*/ 1221 h 12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5" h="1221">
                    <a:moveTo>
                      <a:pt x="607" y="113"/>
                    </a:moveTo>
                    <a:lnTo>
                      <a:pt x="607" y="112"/>
                    </a:lnTo>
                    <a:lnTo>
                      <a:pt x="604" y="109"/>
                    </a:lnTo>
                    <a:lnTo>
                      <a:pt x="598" y="103"/>
                    </a:lnTo>
                    <a:lnTo>
                      <a:pt x="590" y="96"/>
                    </a:lnTo>
                    <a:lnTo>
                      <a:pt x="579" y="88"/>
                    </a:lnTo>
                    <a:lnTo>
                      <a:pt x="568" y="79"/>
                    </a:lnTo>
                    <a:lnTo>
                      <a:pt x="554" y="68"/>
                    </a:lnTo>
                    <a:lnTo>
                      <a:pt x="538" y="58"/>
                    </a:lnTo>
                    <a:lnTo>
                      <a:pt x="521" y="48"/>
                    </a:lnTo>
                    <a:lnTo>
                      <a:pt x="501" y="39"/>
                    </a:lnTo>
                    <a:lnTo>
                      <a:pt x="480" y="28"/>
                    </a:lnTo>
                    <a:lnTo>
                      <a:pt x="457" y="20"/>
                    </a:lnTo>
                    <a:lnTo>
                      <a:pt x="433" y="12"/>
                    </a:lnTo>
                    <a:lnTo>
                      <a:pt x="408" y="6"/>
                    </a:lnTo>
                    <a:lnTo>
                      <a:pt x="380" y="2"/>
                    </a:lnTo>
                    <a:lnTo>
                      <a:pt x="352" y="0"/>
                    </a:lnTo>
                    <a:lnTo>
                      <a:pt x="322" y="0"/>
                    </a:lnTo>
                    <a:lnTo>
                      <a:pt x="306" y="2"/>
                    </a:lnTo>
                    <a:lnTo>
                      <a:pt x="291" y="4"/>
                    </a:lnTo>
                    <a:lnTo>
                      <a:pt x="275" y="6"/>
                    </a:lnTo>
                    <a:lnTo>
                      <a:pt x="259" y="10"/>
                    </a:lnTo>
                    <a:lnTo>
                      <a:pt x="243" y="14"/>
                    </a:lnTo>
                    <a:lnTo>
                      <a:pt x="228" y="19"/>
                    </a:lnTo>
                    <a:lnTo>
                      <a:pt x="212" y="25"/>
                    </a:lnTo>
                    <a:lnTo>
                      <a:pt x="196" y="30"/>
                    </a:lnTo>
                    <a:lnTo>
                      <a:pt x="180" y="37"/>
                    </a:lnTo>
                    <a:lnTo>
                      <a:pt x="165" y="45"/>
                    </a:lnTo>
                    <a:lnTo>
                      <a:pt x="148" y="53"/>
                    </a:lnTo>
                    <a:lnTo>
                      <a:pt x="132" y="63"/>
                    </a:lnTo>
                    <a:lnTo>
                      <a:pt x="117" y="73"/>
                    </a:lnTo>
                    <a:lnTo>
                      <a:pt x="101" y="83"/>
                    </a:lnTo>
                    <a:lnTo>
                      <a:pt x="86" y="95"/>
                    </a:lnTo>
                    <a:lnTo>
                      <a:pt x="70" y="106"/>
                    </a:lnTo>
                    <a:lnTo>
                      <a:pt x="82" y="100"/>
                    </a:lnTo>
                    <a:lnTo>
                      <a:pt x="94" y="93"/>
                    </a:lnTo>
                    <a:lnTo>
                      <a:pt x="106" y="87"/>
                    </a:lnTo>
                    <a:lnTo>
                      <a:pt x="117" y="81"/>
                    </a:lnTo>
                    <a:lnTo>
                      <a:pt x="130" y="75"/>
                    </a:lnTo>
                    <a:lnTo>
                      <a:pt x="141" y="71"/>
                    </a:lnTo>
                    <a:lnTo>
                      <a:pt x="153" y="66"/>
                    </a:lnTo>
                    <a:lnTo>
                      <a:pt x="166" y="62"/>
                    </a:lnTo>
                    <a:lnTo>
                      <a:pt x="177" y="58"/>
                    </a:lnTo>
                    <a:lnTo>
                      <a:pt x="189" y="55"/>
                    </a:lnTo>
                    <a:lnTo>
                      <a:pt x="201" y="51"/>
                    </a:lnTo>
                    <a:lnTo>
                      <a:pt x="213" y="49"/>
                    </a:lnTo>
                    <a:lnTo>
                      <a:pt x="226" y="47"/>
                    </a:lnTo>
                    <a:lnTo>
                      <a:pt x="237" y="45"/>
                    </a:lnTo>
                    <a:lnTo>
                      <a:pt x="250" y="44"/>
                    </a:lnTo>
                    <a:lnTo>
                      <a:pt x="261" y="43"/>
                    </a:lnTo>
                    <a:lnTo>
                      <a:pt x="291" y="43"/>
                    </a:lnTo>
                    <a:lnTo>
                      <a:pt x="319" y="44"/>
                    </a:lnTo>
                    <a:lnTo>
                      <a:pt x="347" y="49"/>
                    </a:lnTo>
                    <a:lnTo>
                      <a:pt x="372" y="55"/>
                    </a:lnTo>
                    <a:lnTo>
                      <a:pt x="396" y="63"/>
                    </a:lnTo>
                    <a:lnTo>
                      <a:pt x="419" y="72"/>
                    </a:lnTo>
                    <a:lnTo>
                      <a:pt x="440" y="81"/>
                    </a:lnTo>
                    <a:lnTo>
                      <a:pt x="460" y="91"/>
                    </a:lnTo>
                    <a:lnTo>
                      <a:pt x="477" y="102"/>
                    </a:lnTo>
                    <a:lnTo>
                      <a:pt x="493" y="112"/>
                    </a:lnTo>
                    <a:lnTo>
                      <a:pt x="507" y="121"/>
                    </a:lnTo>
                    <a:lnTo>
                      <a:pt x="518" y="131"/>
                    </a:lnTo>
                    <a:lnTo>
                      <a:pt x="529" y="140"/>
                    </a:lnTo>
                    <a:lnTo>
                      <a:pt x="537" y="147"/>
                    </a:lnTo>
                    <a:lnTo>
                      <a:pt x="543" y="151"/>
                    </a:lnTo>
                    <a:lnTo>
                      <a:pt x="546" y="155"/>
                    </a:lnTo>
                    <a:lnTo>
                      <a:pt x="546" y="156"/>
                    </a:lnTo>
                    <a:lnTo>
                      <a:pt x="577" y="193"/>
                    </a:lnTo>
                    <a:lnTo>
                      <a:pt x="602" y="232"/>
                    </a:lnTo>
                    <a:lnTo>
                      <a:pt x="620" y="272"/>
                    </a:lnTo>
                    <a:lnTo>
                      <a:pt x="631" y="313"/>
                    </a:lnTo>
                    <a:lnTo>
                      <a:pt x="636" y="355"/>
                    </a:lnTo>
                    <a:lnTo>
                      <a:pt x="636" y="398"/>
                    </a:lnTo>
                    <a:lnTo>
                      <a:pt x="630" y="442"/>
                    </a:lnTo>
                    <a:lnTo>
                      <a:pt x="620" y="487"/>
                    </a:lnTo>
                    <a:lnTo>
                      <a:pt x="606" y="530"/>
                    </a:lnTo>
                    <a:lnTo>
                      <a:pt x="586" y="575"/>
                    </a:lnTo>
                    <a:lnTo>
                      <a:pt x="564" y="619"/>
                    </a:lnTo>
                    <a:lnTo>
                      <a:pt x="539" y="663"/>
                    </a:lnTo>
                    <a:lnTo>
                      <a:pt x="511" y="707"/>
                    </a:lnTo>
                    <a:lnTo>
                      <a:pt x="480" y="750"/>
                    </a:lnTo>
                    <a:lnTo>
                      <a:pt x="448" y="792"/>
                    </a:lnTo>
                    <a:lnTo>
                      <a:pt x="415" y="833"/>
                    </a:lnTo>
                    <a:lnTo>
                      <a:pt x="380" y="874"/>
                    </a:lnTo>
                    <a:lnTo>
                      <a:pt x="344" y="913"/>
                    </a:lnTo>
                    <a:lnTo>
                      <a:pt x="309" y="950"/>
                    </a:lnTo>
                    <a:lnTo>
                      <a:pt x="272" y="986"/>
                    </a:lnTo>
                    <a:lnTo>
                      <a:pt x="237" y="1020"/>
                    </a:lnTo>
                    <a:lnTo>
                      <a:pt x="203" y="1052"/>
                    </a:lnTo>
                    <a:lnTo>
                      <a:pt x="169" y="1081"/>
                    </a:lnTo>
                    <a:lnTo>
                      <a:pt x="138" y="1109"/>
                    </a:lnTo>
                    <a:lnTo>
                      <a:pt x="109" y="1133"/>
                    </a:lnTo>
                    <a:lnTo>
                      <a:pt x="83" y="1156"/>
                    </a:lnTo>
                    <a:lnTo>
                      <a:pt x="58" y="1174"/>
                    </a:lnTo>
                    <a:lnTo>
                      <a:pt x="39" y="1191"/>
                    </a:lnTo>
                    <a:lnTo>
                      <a:pt x="23" y="1203"/>
                    </a:lnTo>
                    <a:lnTo>
                      <a:pt x="10" y="1212"/>
                    </a:lnTo>
                    <a:lnTo>
                      <a:pt x="2" y="1218"/>
                    </a:lnTo>
                    <a:lnTo>
                      <a:pt x="0" y="1221"/>
                    </a:lnTo>
                    <a:lnTo>
                      <a:pt x="18" y="1207"/>
                    </a:lnTo>
                    <a:lnTo>
                      <a:pt x="40" y="1189"/>
                    </a:lnTo>
                    <a:lnTo>
                      <a:pt x="67" y="1170"/>
                    </a:lnTo>
                    <a:lnTo>
                      <a:pt x="97" y="1147"/>
                    </a:lnTo>
                    <a:lnTo>
                      <a:pt x="129" y="1120"/>
                    </a:lnTo>
                    <a:lnTo>
                      <a:pt x="165" y="1093"/>
                    </a:lnTo>
                    <a:lnTo>
                      <a:pt x="203" y="1062"/>
                    </a:lnTo>
                    <a:lnTo>
                      <a:pt x="242" y="1029"/>
                    </a:lnTo>
                    <a:lnTo>
                      <a:pt x="282" y="995"/>
                    </a:lnTo>
                    <a:lnTo>
                      <a:pt x="324" y="959"/>
                    </a:lnTo>
                    <a:lnTo>
                      <a:pt x="365" y="922"/>
                    </a:lnTo>
                    <a:lnTo>
                      <a:pt x="407" y="885"/>
                    </a:lnTo>
                    <a:lnTo>
                      <a:pt x="447" y="846"/>
                    </a:lnTo>
                    <a:lnTo>
                      <a:pt x="486" y="808"/>
                    </a:lnTo>
                    <a:lnTo>
                      <a:pt x="524" y="769"/>
                    </a:lnTo>
                    <a:lnTo>
                      <a:pt x="560" y="730"/>
                    </a:lnTo>
                    <a:lnTo>
                      <a:pt x="591" y="693"/>
                    </a:lnTo>
                    <a:lnTo>
                      <a:pt x="619" y="656"/>
                    </a:lnTo>
                    <a:lnTo>
                      <a:pt x="643" y="620"/>
                    </a:lnTo>
                    <a:lnTo>
                      <a:pt x="664" y="583"/>
                    </a:lnTo>
                    <a:lnTo>
                      <a:pt x="681" y="547"/>
                    </a:lnTo>
                    <a:lnTo>
                      <a:pt x="695" y="511"/>
                    </a:lnTo>
                    <a:lnTo>
                      <a:pt x="705" y="475"/>
                    </a:lnTo>
                    <a:lnTo>
                      <a:pt x="712" y="439"/>
                    </a:lnTo>
                    <a:lnTo>
                      <a:pt x="715" y="398"/>
                    </a:lnTo>
                    <a:lnTo>
                      <a:pt x="715" y="356"/>
                    </a:lnTo>
                    <a:lnTo>
                      <a:pt x="710" y="315"/>
                    </a:lnTo>
                    <a:lnTo>
                      <a:pt x="698" y="274"/>
                    </a:lnTo>
                    <a:lnTo>
                      <a:pt x="683" y="233"/>
                    </a:lnTo>
                    <a:lnTo>
                      <a:pt x="662" y="193"/>
                    </a:lnTo>
                    <a:lnTo>
                      <a:pt x="637" y="153"/>
                    </a:lnTo>
                    <a:lnTo>
                      <a:pt x="607" y="113"/>
                    </a:lnTo>
                    <a:close/>
                  </a:path>
                </a:pathLst>
              </a:custGeom>
              <a:solidFill>
                <a:srgbClr val="808080"/>
              </a:solidFill>
              <a:ln w="9525">
                <a:noFill/>
                <a:round/>
                <a:headEnd/>
                <a:tailEnd/>
              </a:ln>
            </p:spPr>
            <p:txBody>
              <a:bodyPr/>
              <a:lstStyle/>
              <a:p>
                <a:endParaRPr lang="ja-JP" altLang="en-US"/>
              </a:p>
            </p:txBody>
          </p:sp>
        </p:grpSp>
        <p:sp>
          <p:nvSpPr>
            <p:cNvPr id="51398" name="Rectangle 23"/>
            <p:cNvSpPr>
              <a:spLocks noChangeArrowheads="1"/>
            </p:cNvSpPr>
            <p:nvPr/>
          </p:nvSpPr>
          <p:spPr bwMode="auto">
            <a:xfrm>
              <a:off x="1855" y="1643"/>
              <a:ext cx="544" cy="317"/>
            </a:xfrm>
            <a:prstGeom prst="rect">
              <a:avLst/>
            </a:prstGeom>
            <a:noFill/>
            <a:ln w="9525">
              <a:noFill/>
              <a:miter lim="800000"/>
              <a:headEnd/>
              <a:tailEnd/>
            </a:ln>
          </p:spPr>
          <p:txBody>
            <a:bodyPr wrap="none" anchor="ctr"/>
            <a:lstStyle/>
            <a:p>
              <a:pPr algn="ctr"/>
              <a:r>
                <a:rPr lang="ja-JP" altLang="en-US" sz="1600">
                  <a:solidFill>
                    <a:schemeClr val="bg2"/>
                  </a:solidFill>
                  <a:latin typeface="Arial" pitchFamily="34" charset="0"/>
                  <a:ea typeface="HGS創英角ﾎﾟｯﾌﾟ体" pitchFamily="50" charset="-128"/>
                </a:rPr>
                <a:t>夫婦</a:t>
              </a:r>
              <a:br>
                <a:rPr lang="ja-JP" altLang="en-US" sz="1600">
                  <a:solidFill>
                    <a:schemeClr val="bg2"/>
                  </a:solidFill>
                  <a:latin typeface="Arial" pitchFamily="34" charset="0"/>
                  <a:ea typeface="HGS創英角ﾎﾟｯﾌﾟ体" pitchFamily="50" charset="-128"/>
                </a:rPr>
              </a:br>
              <a:r>
                <a:rPr lang="ja-JP" altLang="en-US" sz="1600">
                  <a:solidFill>
                    <a:schemeClr val="bg2"/>
                  </a:solidFill>
                  <a:latin typeface="Arial" pitchFamily="34" charset="0"/>
                  <a:ea typeface="HGS創英角ﾎﾟｯﾌﾟ体" pitchFamily="50" charset="-128"/>
                </a:rPr>
                <a:t>関係</a:t>
              </a:r>
            </a:p>
          </p:txBody>
        </p:sp>
      </p:grpSp>
      <p:grpSp>
        <p:nvGrpSpPr>
          <p:cNvPr id="4" name="Group 24"/>
          <p:cNvGrpSpPr>
            <a:grpSpLocks/>
          </p:cNvGrpSpPr>
          <p:nvPr/>
        </p:nvGrpSpPr>
        <p:grpSpPr bwMode="auto">
          <a:xfrm flipH="1">
            <a:off x="7596188" y="2852738"/>
            <a:ext cx="595312" cy="1014412"/>
            <a:chOff x="3212" y="1807"/>
            <a:chExt cx="848" cy="1096"/>
          </a:xfrm>
        </p:grpSpPr>
        <p:sp>
          <p:nvSpPr>
            <p:cNvPr id="51380" name="Freeform 25"/>
            <p:cNvSpPr>
              <a:spLocks/>
            </p:cNvSpPr>
            <p:nvPr/>
          </p:nvSpPr>
          <p:spPr bwMode="auto">
            <a:xfrm>
              <a:off x="3212" y="2116"/>
              <a:ext cx="680" cy="787"/>
            </a:xfrm>
            <a:custGeom>
              <a:avLst/>
              <a:gdLst>
                <a:gd name="T0" fmla="*/ 12 w 1360"/>
                <a:gd name="T1" fmla="*/ 2 h 1574"/>
                <a:gd name="T2" fmla="*/ 11 w 1360"/>
                <a:gd name="T3" fmla="*/ 3 h 1574"/>
                <a:gd name="T4" fmla="*/ 11 w 1360"/>
                <a:gd name="T5" fmla="*/ 5 h 1574"/>
                <a:gd name="T6" fmla="*/ 9 w 1360"/>
                <a:gd name="T7" fmla="*/ 6 h 1574"/>
                <a:gd name="T8" fmla="*/ 5 w 1360"/>
                <a:gd name="T9" fmla="*/ 6 h 1574"/>
                <a:gd name="T10" fmla="*/ 3 w 1360"/>
                <a:gd name="T11" fmla="*/ 9 h 1574"/>
                <a:gd name="T12" fmla="*/ 1 w 1360"/>
                <a:gd name="T13" fmla="*/ 9 h 1574"/>
                <a:gd name="T14" fmla="*/ 1 w 1360"/>
                <a:gd name="T15" fmla="*/ 12 h 1574"/>
                <a:gd name="T16" fmla="*/ 1 w 1360"/>
                <a:gd name="T17" fmla="*/ 15 h 1574"/>
                <a:gd name="T18" fmla="*/ 1 w 1360"/>
                <a:gd name="T19" fmla="*/ 22 h 1574"/>
                <a:gd name="T20" fmla="*/ 1 w 1360"/>
                <a:gd name="T21" fmla="*/ 24 h 1574"/>
                <a:gd name="T22" fmla="*/ 1 w 1360"/>
                <a:gd name="T23" fmla="*/ 25 h 1574"/>
                <a:gd name="T24" fmla="*/ 1 w 1360"/>
                <a:gd name="T25" fmla="*/ 27 h 1574"/>
                <a:gd name="T26" fmla="*/ 1 w 1360"/>
                <a:gd name="T27" fmla="*/ 30 h 1574"/>
                <a:gd name="T28" fmla="*/ 1 w 1360"/>
                <a:gd name="T29" fmla="*/ 33 h 1574"/>
                <a:gd name="T30" fmla="*/ 3 w 1360"/>
                <a:gd name="T31" fmla="*/ 34 h 1574"/>
                <a:gd name="T32" fmla="*/ 4 w 1360"/>
                <a:gd name="T33" fmla="*/ 35 h 1574"/>
                <a:gd name="T34" fmla="*/ 5 w 1360"/>
                <a:gd name="T35" fmla="*/ 35 h 1574"/>
                <a:gd name="T36" fmla="*/ 7 w 1360"/>
                <a:gd name="T37" fmla="*/ 35 h 1574"/>
                <a:gd name="T38" fmla="*/ 9 w 1360"/>
                <a:gd name="T39" fmla="*/ 42 h 1574"/>
                <a:gd name="T40" fmla="*/ 31 w 1360"/>
                <a:gd name="T41" fmla="*/ 49 h 1574"/>
                <a:gd name="T42" fmla="*/ 30 w 1360"/>
                <a:gd name="T43" fmla="*/ 45 h 1574"/>
                <a:gd name="T44" fmla="*/ 30 w 1360"/>
                <a:gd name="T45" fmla="*/ 39 h 1574"/>
                <a:gd name="T46" fmla="*/ 31 w 1360"/>
                <a:gd name="T47" fmla="*/ 35 h 1574"/>
                <a:gd name="T48" fmla="*/ 33 w 1360"/>
                <a:gd name="T49" fmla="*/ 30 h 1574"/>
                <a:gd name="T50" fmla="*/ 35 w 1360"/>
                <a:gd name="T51" fmla="*/ 30 h 1574"/>
                <a:gd name="T52" fmla="*/ 38 w 1360"/>
                <a:gd name="T53" fmla="*/ 29 h 1574"/>
                <a:gd name="T54" fmla="*/ 40 w 1360"/>
                <a:gd name="T55" fmla="*/ 28 h 1574"/>
                <a:gd name="T56" fmla="*/ 41 w 1360"/>
                <a:gd name="T57" fmla="*/ 28 h 1574"/>
                <a:gd name="T58" fmla="*/ 42 w 1360"/>
                <a:gd name="T59" fmla="*/ 28 h 1574"/>
                <a:gd name="T60" fmla="*/ 43 w 1360"/>
                <a:gd name="T61" fmla="*/ 25 h 1574"/>
                <a:gd name="T62" fmla="*/ 41 w 1360"/>
                <a:gd name="T63" fmla="*/ 24 h 1574"/>
                <a:gd name="T64" fmla="*/ 39 w 1360"/>
                <a:gd name="T65" fmla="*/ 23 h 1574"/>
                <a:gd name="T66" fmla="*/ 36 w 1360"/>
                <a:gd name="T67" fmla="*/ 22 h 1574"/>
                <a:gd name="T68" fmla="*/ 35 w 1360"/>
                <a:gd name="T69" fmla="*/ 22 h 1574"/>
                <a:gd name="T70" fmla="*/ 34 w 1360"/>
                <a:gd name="T71" fmla="*/ 20 h 1574"/>
                <a:gd name="T72" fmla="*/ 31 w 1360"/>
                <a:gd name="T73" fmla="*/ 15 h 1574"/>
                <a:gd name="T74" fmla="*/ 31 w 1360"/>
                <a:gd name="T75" fmla="*/ 10 h 1574"/>
                <a:gd name="T76" fmla="*/ 30 w 1360"/>
                <a:gd name="T77" fmla="*/ 6 h 1574"/>
                <a:gd name="T78" fmla="*/ 29 w 1360"/>
                <a:gd name="T79" fmla="*/ 6 h 1574"/>
                <a:gd name="T80" fmla="*/ 29 w 1360"/>
                <a:gd name="T81" fmla="*/ 5 h 1574"/>
                <a:gd name="T82" fmla="*/ 28 w 1360"/>
                <a:gd name="T83" fmla="*/ 5 h 1574"/>
                <a:gd name="T84" fmla="*/ 25 w 1360"/>
                <a:gd name="T85" fmla="*/ 3 h 1574"/>
                <a:gd name="T86" fmla="*/ 23 w 1360"/>
                <a:gd name="T87" fmla="*/ 3 h 1574"/>
                <a:gd name="T88" fmla="*/ 21 w 1360"/>
                <a:gd name="T89" fmla="*/ 2 h 1574"/>
                <a:gd name="T90" fmla="*/ 21 w 1360"/>
                <a:gd name="T91" fmla="*/ 2 h 1574"/>
                <a:gd name="T92" fmla="*/ 19 w 1360"/>
                <a:gd name="T93" fmla="*/ 1 h 1574"/>
                <a:gd name="T94" fmla="*/ 15 w 1360"/>
                <a:gd name="T95" fmla="*/ 1 h 1574"/>
                <a:gd name="T96" fmla="*/ 12 w 1360"/>
                <a:gd name="T97" fmla="*/ 2 h 15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0"/>
                <a:gd name="T148" fmla="*/ 0 h 1574"/>
                <a:gd name="T149" fmla="*/ 1360 w 1360"/>
                <a:gd name="T150" fmla="*/ 1574 h 15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0" h="1574">
                  <a:moveTo>
                    <a:pt x="402" y="34"/>
                  </a:moveTo>
                  <a:lnTo>
                    <a:pt x="401" y="37"/>
                  </a:lnTo>
                  <a:lnTo>
                    <a:pt x="398" y="45"/>
                  </a:lnTo>
                  <a:lnTo>
                    <a:pt x="391" y="58"/>
                  </a:lnTo>
                  <a:lnTo>
                    <a:pt x="378" y="77"/>
                  </a:lnTo>
                  <a:lnTo>
                    <a:pt x="365" y="98"/>
                  </a:lnTo>
                  <a:lnTo>
                    <a:pt x="360" y="115"/>
                  </a:lnTo>
                  <a:lnTo>
                    <a:pt x="359" y="127"/>
                  </a:lnTo>
                  <a:lnTo>
                    <a:pt x="359" y="131"/>
                  </a:lnTo>
                  <a:lnTo>
                    <a:pt x="331" y="151"/>
                  </a:lnTo>
                  <a:lnTo>
                    <a:pt x="330" y="151"/>
                  </a:lnTo>
                  <a:lnTo>
                    <a:pt x="325" y="153"/>
                  </a:lnTo>
                  <a:lnTo>
                    <a:pt x="317" y="155"/>
                  </a:lnTo>
                  <a:lnTo>
                    <a:pt x="304" y="159"/>
                  </a:lnTo>
                  <a:lnTo>
                    <a:pt x="289" y="165"/>
                  </a:lnTo>
                  <a:lnTo>
                    <a:pt x="272" y="173"/>
                  </a:lnTo>
                  <a:lnTo>
                    <a:pt x="251" y="182"/>
                  </a:lnTo>
                  <a:lnTo>
                    <a:pt x="228" y="194"/>
                  </a:lnTo>
                  <a:lnTo>
                    <a:pt x="203" y="207"/>
                  </a:lnTo>
                  <a:lnTo>
                    <a:pt x="177" y="220"/>
                  </a:lnTo>
                  <a:lnTo>
                    <a:pt x="151" y="233"/>
                  </a:lnTo>
                  <a:lnTo>
                    <a:pt x="127" y="244"/>
                  </a:lnTo>
                  <a:lnTo>
                    <a:pt x="105" y="255"/>
                  </a:lnTo>
                  <a:lnTo>
                    <a:pt x="87" y="263"/>
                  </a:lnTo>
                  <a:lnTo>
                    <a:pt x="76" y="268"/>
                  </a:lnTo>
                  <a:lnTo>
                    <a:pt x="72" y="270"/>
                  </a:lnTo>
                  <a:lnTo>
                    <a:pt x="70" y="274"/>
                  </a:lnTo>
                  <a:lnTo>
                    <a:pt x="63" y="285"/>
                  </a:lnTo>
                  <a:lnTo>
                    <a:pt x="52" y="300"/>
                  </a:lnTo>
                  <a:lnTo>
                    <a:pt x="41" y="321"/>
                  </a:lnTo>
                  <a:lnTo>
                    <a:pt x="30" y="346"/>
                  </a:lnTo>
                  <a:lnTo>
                    <a:pt x="22" y="373"/>
                  </a:lnTo>
                  <a:lnTo>
                    <a:pt x="17" y="402"/>
                  </a:lnTo>
                  <a:lnTo>
                    <a:pt x="18" y="432"/>
                  </a:lnTo>
                  <a:lnTo>
                    <a:pt x="14" y="449"/>
                  </a:lnTo>
                  <a:lnTo>
                    <a:pt x="6" y="491"/>
                  </a:lnTo>
                  <a:lnTo>
                    <a:pt x="0" y="545"/>
                  </a:lnTo>
                  <a:lnTo>
                    <a:pt x="2" y="600"/>
                  </a:lnTo>
                  <a:lnTo>
                    <a:pt x="9" y="643"/>
                  </a:lnTo>
                  <a:lnTo>
                    <a:pt x="15" y="677"/>
                  </a:lnTo>
                  <a:lnTo>
                    <a:pt x="19" y="702"/>
                  </a:lnTo>
                  <a:lnTo>
                    <a:pt x="24" y="718"/>
                  </a:lnTo>
                  <a:lnTo>
                    <a:pt x="29" y="730"/>
                  </a:lnTo>
                  <a:lnTo>
                    <a:pt x="37" y="740"/>
                  </a:lnTo>
                  <a:lnTo>
                    <a:pt x="45" y="752"/>
                  </a:lnTo>
                  <a:lnTo>
                    <a:pt x="51" y="766"/>
                  </a:lnTo>
                  <a:lnTo>
                    <a:pt x="53" y="784"/>
                  </a:lnTo>
                  <a:lnTo>
                    <a:pt x="53" y="801"/>
                  </a:lnTo>
                  <a:lnTo>
                    <a:pt x="52" y="817"/>
                  </a:lnTo>
                  <a:lnTo>
                    <a:pt x="51" y="829"/>
                  </a:lnTo>
                  <a:lnTo>
                    <a:pt x="45" y="844"/>
                  </a:lnTo>
                  <a:lnTo>
                    <a:pt x="34" y="865"/>
                  </a:lnTo>
                  <a:lnTo>
                    <a:pt x="25" y="887"/>
                  </a:lnTo>
                  <a:lnTo>
                    <a:pt x="29" y="905"/>
                  </a:lnTo>
                  <a:lnTo>
                    <a:pt x="40" y="928"/>
                  </a:lnTo>
                  <a:lnTo>
                    <a:pt x="47" y="962"/>
                  </a:lnTo>
                  <a:lnTo>
                    <a:pt x="52" y="994"/>
                  </a:lnTo>
                  <a:lnTo>
                    <a:pt x="56" y="1014"/>
                  </a:lnTo>
                  <a:lnTo>
                    <a:pt x="57" y="1020"/>
                  </a:lnTo>
                  <a:lnTo>
                    <a:pt x="57" y="1026"/>
                  </a:lnTo>
                  <a:lnTo>
                    <a:pt x="57" y="1034"/>
                  </a:lnTo>
                  <a:lnTo>
                    <a:pt x="59" y="1041"/>
                  </a:lnTo>
                  <a:lnTo>
                    <a:pt x="62" y="1049"/>
                  </a:lnTo>
                  <a:lnTo>
                    <a:pt x="68" y="1059"/>
                  </a:lnTo>
                  <a:lnTo>
                    <a:pt x="79" y="1070"/>
                  </a:lnTo>
                  <a:lnTo>
                    <a:pt x="94" y="1082"/>
                  </a:lnTo>
                  <a:lnTo>
                    <a:pt x="112" y="1092"/>
                  </a:lnTo>
                  <a:lnTo>
                    <a:pt x="128" y="1102"/>
                  </a:lnTo>
                  <a:lnTo>
                    <a:pt x="144" y="1108"/>
                  </a:lnTo>
                  <a:lnTo>
                    <a:pt x="158" y="1113"/>
                  </a:lnTo>
                  <a:lnTo>
                    <a:pt x="169" y="1116"/>
                  </a:lnTo>
                  <a:lnTo>
                    <a:pt x="177" y="1119"/>
                  </a:lnTo>
                  <a:lnTo>
                    <a:pt x="184" y="1120"/>
                  </a:lnTo>
                  <a:lnTo>
                    <a:pt x="185" y="1120"/>
                  </a:lnTo>
                  <a:lnTo>
                    <a:pt x="228" y="1101"/>
                  </a:lnTo>
                  <a:lnTo>
                    <a:pt x="232" y="1113"/>
                  </a:lnTo>
                  <a:lnTo>
                    <a:pt x="242" y="1145"/>
                  </a:lnTo>
                  <a:lnTo>
                    <a:pt x="256" y="1195"/>
                  </a:lnTo>
                  <a:lnTo>
                    <a:pt x="266" y="1259"/>
                  </a:lnTo>
                  <a:lnTo>
                    <a:pt x="273" y="1332"/>
                  </a:lnTo>
                  <a:lnTo>
                    <a:pt x="270" y="1411"/>
                  </a:lnTo>
                  <a:lnTo>
                    <a:pt x="257" y="1494"/>
                  </a:lnTo>
                  <a:lnTo>
                    <a:pt x="228" y="1574"/>
                  </a:lnTo>
                  <a:lnTo>
                    <a:pt x="1002" y="1574"/>
                  </a:lnTo>
                  <a:lnTo>
                    <a:pt x="1000" y="1561"/>
                  </a:lnTo>
                  <a:lnTo>
                    <a:pt x="995" y="1525"/>
                  </a:lnTo>
                  <a:lnTo>
                    <a:pt x="987" y="1473"/>
                  </a:lnTo>
                  <a:lnTo>
                    <a:pt x="978" y="1413"/>
                  </a:lnTo>
                  <a:lnTo>
                    <a:pt x="970" y="1352"/>
                  </a:lnTo>
                  <a:lnTo>
                    <a:pt x="964" y="1296"/>
                  </a:lnTo>
                  <a:lnTo>
                    <a:pt x="960" y="1252"/>
                  </a:lnTo>
                  <a:lnTo>
                    <a:pt x="960" y="1225"/>
                  </a:lnTo>
                  <a:lnTo>
                    <a:pt x="964" y="1204"/>
                  </a:lnTo>
                  <a:lnTo>
                    <a:pt x="973" y="1171"/>
                  </a:lnTo>
                  <a:lnTo>
                    <a:pt x="985" y="1132"/>
                  </a:lnTo>
                  <a:lnTo>
                    <a:pt x="1000" y="1090"/>
                  </a:lnTo>
                  <a:lnTo>
                    <a:pt x="1015" y="1049"/>
                  </a:lnTo>
                  <a:lnTo>
                    <a:pt x="1030" y="1013"/>
                  </a:lnTo>
                  <a:lnTo>
                    <a:pt x="1044" y="988"/>
                  </a:lnTo>
                  <a:lnTo>
                    <a:pt x="1056" y="976"/>
                  </a:lnTo>
                  <a:lnTo>
                    <a:pt x="1063" y="974"/>
                  </a:lnTo>
                  <a:lnTo>
                    <a:pt x="1073" y="971"/>
                  </a:lnTo>
                  <a:lnTo>
                    <a:pt x="1088" y="968"/>
                  </a:lnTo>
                  <a:lnTo>
                    <a:pt x="1106" y="963"/>
                  </a:lnTo>
                  <a:lnTo>
                    <a:pt x="1125" y="959"/>
                  </a:lnTo>
                  <a:lnTo>
                    <a:pt x="1145" y="955"/>
                  </a:lnTo>
                  <a:lnTo>
                    <a:pt x="1167" y="950"/>
                  </a:lnTo>
                  <a:lnTo>
                    <a:pt x="1190" y="944"/>
                  </a:lnTo>
                  <a:lnTo>
                    <a:pt x="1212" y="940"/>
                  </a:lnTo>
                  <a:lnTo>
                    <a:pt x="1232" y="935"/>
                  </a:lnTo>
                  <a:lnTo>
                    <a:pt x="1251" y="931"/>
                  </a:lnTo>
                  <a:lnTo>
                    <a:pt x="1269" y="927"/>
                  </a:lnTo>
                  <a:lnTo>
                    <a:pt x="1284" y="925"/>
                  </a:lnTo>
                  <a:lnTo>
                    <a:pt x="1295" y="922"/>
                  </a:lnTo>
                  <a:lnTo>
                    <a:pt x="1301" y="920"/>
                  </a:lnTo>
                  <a:lnTo>
                    <a:pt x="1304" y="920"/>
                  </a:lnTo>
                  <a:lnTo>
                    <a:pt x="1307" y="920"/>
                  </a:lnTo>
                  <a:lnTo>
                    <a:pt x="1316" y="917"/>
                  </a:lnTo>
                  <a:lnTo>
                    <a:pt x="1327" y="914"/>
                  </a:lnTo>
                  <a:lnTo>
                    <a:pt x="1341" y="905"/>
                  </a:lnTo>
                  <a:lnTo>
                    <a:pt x="1352" y="895"/>
                  </a:lnTo>
                  <a:lnTo>
                    <a:pt x="1358" y="878"/>
                  </a:lnTo>
                  <a:lnTo>
                    <a:pt x="1360" y="854"/>
                  </a:lnTo>
                  <a:lnTo>
                    <a:pt x="1353" y="824"/>
                  </a:lnTo>
                  <a:lnTo>
                    <a:pt x="1345" y="807"/>
                  </a:lnTo>
                  <a:lnTo>
                    <a:pt x="1334" y="792"/>
                  </a:lnTo>
                  <a:lnTo>
                    <a:pt x="1319" y="777"/>
                  </a:lnTo>
                  <a:lnTo>
                    <a:pt x="1303" y="763"/>
                  </a:lnTo>
                  <a:lnTo>
                    <a:pt x="1284" y="751"/>
                  </a:lnTo>
                  <a:lnTo>
                    <a:pt x="1265" y="739"/>
                  </a:lnTo>
                  <a:lnTo>
                    <a:pt x="1244" y="728"/>
                  </a:lnTo>
                  <a:lnTo>
                    <a:pt x="1224" y="718"/>
                  </a:lnTo>
                  <a:lnTo>
                    <a:pt x="1204" y="710"/>
                  </a:lnTo>
                  <a:lnTo>
                    <a:pt x="1185" y="703"/>
                  </a:lnTo>
                  <a:lnTo>
                    <a:pt x="1167" y="696"/>
                  </a:lnTo>
                  <a:lnTo>
                    <a:pt x="1152" y="691"/>
                  </a:lnTo>
                  <a:lnTo>
                    <a:pt x="1139" y="686"/>
                  </a:lnTo>
                  <a:lnTo>
                    <a:pt x="1128" y="684"/>
                  </a:lnTo>
                  <a:lnTo>
                    <a:pt x="1122" y="683"/>
                  </a:lnTo>
                  <a:lnTo>
                    <a:pt x="1120" y="681"/>
                  </a:lnTo>
                  <a:lnTo>
                    <a:pt x="1117" y="677"/>
                  </a:lnTo>
                  <a:lnTo>
                    <a:pt x="1109" y="662"/>
                  </a:lnTo>
                  <a:lnTo>
                    <a:pt x="1097" y="641"/>
                  </a:lnTo>
                  <a:lnTo>
                    <a:pt x="1082" y="613"/>
                  </a:lnTo>
                  <a:lnTo>
                    <a:pt x="1065" y="584"/>
                  </a:lnTo>
                  <a:lnTo>
                    <a:pt x="1050" y="554"/>
                  </a:lnTo>
                  <a:lnTo>
                    <a:pt x="1035" y="524"/>
                  </a:lnTo>
                  <a:lnTo>
                    <a:pt x="1023" y="499"/>
                  </a:lnTo>
                  <a:lnTo>
                    <a:pt x="1012" y="444"/>
                  </a:lnTo>
                  <a:lnTo>
                    <a:pt x="1014" y="383"/>
                  </a:lnTo>
                  <a:lnTo>
                    <a:pt x="1019" y="334"/>
                  </a:lnTo>
                  <a:lnTo>
                    <a:pt x="1023" y="313"/>
                  </a:lnTo>
                  <a:lnTo>
                    <a:pt x="1022" y="298"/>
                  </a:lnTo>
                  <a:lnTo>
                    <a:pt x="1018" y="262"/>
                  </a:lnTo>
                  <a:lnTo>
                    <a:pt x="1007" y="222"/>
                  </a:lnTo>
                  <a:lnTo>
                    <a:pt x="991" y="194"/>
                  </a:lnTo>
                  <a:lnTo>
                    <a:pt x="980" y="185"/>
                  </a:lnTo>
                  <a:lnTo>
                    <a:pt x="970" y="177"/>
                  </a:lnTo>
                  <a:lnTo>
                    <a:pt x="960" y="169"/>
                  </a:lnTo>
                  <a:lnTo>
                    <a:pt x="950" y="161"/>
                  </a:lnTo>
                  <a:lnTo>
                    <a:pt x="942" y="157"/>
                  </a:lnTo>
                  <a:lnTo>
                    <a:pt x="935" y="152"/>
                  </a:lnTo>
                  <a:lnTo>
                    <a:pt x="931" y="149"/>
                  </a:lnTo>
                  <a:lnTo>
                    <a:pt x="930" y="148"/>
                  </a:lnTo>
                  <a:lnTo>
                    <a:pt x="927" y="147"/>
                  </a:lnTo>
                  <a:lnTo>
                    <a:pt x="922" y="146"/>
                  </a:lnTo>
                  <a:lnTo>
                    <a:pt x="911" y="143"/>
                  </a:lnTo>
                  <a:lnTo>
                    <a:pt x="897" y="140"/>
                  </a:lnTo>
                  <a:lnTo>
                    <a:pt x="881" y="136"/>
                  </a:lnTo>
                  <a:lnTo>
                    <a:pt x="863" y="133"/>
                  </a:lnTo>
                  <a:lnTo>
                    <a:pt x="843" y="129"/>
                  </a:lnTo>
                  <a:lnTo>
                    <a:pt x="823" y="127"/>
                  </a:lnTo>
                  <a:lnTo>
                    <a:pt x="798" y="122"/>
                  </a:lnTo>
                  <a:lnTo>
                    <a:pt x="775" y="112"/>
                  </a:lnTo>
                  <a:lnTo>
                    <a:pt x="753" y="99"/>
                  </a:lnTo>
                  <a:lnTo>
                    <a:pt x="736" y="86"/>
                  </a:lnTo>
                  <a:lnTo>
                    <a:pt x="721" y="73"/>
                  </a:lnTo>
                  <a:lnTo>
                    <a:pt x="709" y="62"/>
                  </a:lnTo>
                  <a:lnTo>
                    <a:pt x="702" y="53"/>
                  </a:lnTo>
                  <a:lnTo>
                    <a:pt x="699" y="51"/>
                  </a:lnTo>
                  <a:lnTo>
                    <a:pt x="696" y="50"/>
                  </a:lnTo>
                  <a:lnTo>
                    <a:pt x="691" y="46"/>
                  </a:lnTo>
                  <a:lnTo>
                    <a:pt x="681" y="43"/>
                  </a:lnTo>
                  <a:lnTo>
                    <a:pt x="668" y="37"/>
                  </a:lnTo>
                  <a:lnTo>
                    <a:pt x="652" y="30"/>
                  </a:lnTo>
                  <a:lnTo>
                    <a:pt x="634" y="24"/>
                  </a:lnTo>
                  <a:lnTo>
                    <a:pt x="612" y="16"/>
                  </a:lnTo>
                  <a:lnTo>
                    <a:pt x="591" y="10"/>
                  </a:lnTo>
                  <a:lnTo>
                    <a:pt x="567" y="6"/>
                  </a:lnTo>
                  <a:lnTo>
                    <a:pt x="543" y="2"/>
                  </a:lnTo>
                  <a:lnTo>
                    <a:pt x="519" y="0"/>
                  </a:lnTo>
                  <a:lnTo>
                    <a:pt x="494" y="1"/>
                  </a:lnTo>
                  <a:lnTo>
                    <a:pt x="470" y="4"/>
                  </a:lnTo>
                  <a:lnTo>
                    <a:pt x="445" y="10"/>
                  </a:lnTo>
                  <a:lnTo>
                    <a:pt x="422" y="20"/>
                  </a:lnTo>
                  <a:lnTo>
                    <a:pt x="402" y="34"/>
                  </a:lnTo>
                  <a:close/>
                </a:path>
              </a:pathLst>
            </a:custGeom>
            <a:solidFill>
              <a:srgbClr val="000000"/>
            </a:solidFill>
            <a:ln w="9525">
              <a:noFill/>
              <a:round/>
              <a:headEnd/>
              <a:tailEnd/>
            </a:ln>
          </p:spPr>
          <p:txBody>
            <a:bodyPr/>
            <a:lstStyle/>
            <a:p>
              <a:endParaRPr lang="ja-JP" altLang="en-US"/>
            </a:p>
          </p:txBody>
        </p:sp>
        <p:sp>
          <p:nvSpPr>
            <p:cNvPr id="51381" name="Freeform 26"/>
            <p:cNvSpPr>
              <a:spLocks/>
            </p:cNvSpPr>
            <p:nvPr/>
          </p:nvSpPr>
          <p:spPr bwMode="auto">
            <a:xfrm>
              <a:off x="3300" y="1807"/>
              <a:ext cx="337" cy="342"/>
            </a:xfrm>
            <a:custGeom>
              <a:avLst/>
              <a:gdLst>
                <a:gd name="T0" fmla="*/ 0 w 675"/>
                <a:gd name="T1" fmla="*/ 17 h 684"/>
                <a:gd name="T2" fmla="*/ 0 w 675"/>
                <a:gd name="T3" fmla="*/ 17 h 684"/>
                <a:gd name="T4" fmla="*/ 1 w 675"/>
                <a:gd name="T5" fmla="*/ 15 h 684"/>
                <a:gd name="T6" fmla="*/ 1 w 675"/>
                <a:gd name="T7" fmla="*/ 14 h 684"/>
                <a:gd name="T8" fmla="*/ 1 w 675"/>
                <a:gd name="T9" fmla="*/ 13 h 684"/>
                <a:gd name="T10" fmla="*/ 1 w 675"/>
                <a:gd name="T11" fmla="*/ 12 h 684"/>
                <a:gd name="T12" fmla="*/ 1 w 675"/>
                <a:gd name="T13" fmla="*/ 11 h 684"/>
                <a:gd name="T14" fmla="*/ 2 w 675"/>
                <a:gd name="T15" fmla="*/ 7 h 684"/>
                <a:gd name="T16" fmla="*/ 2 w 675"/>
                <a:gd name="T17" fmla="*/ 5 h 684"/>
                <a:gd name="T18" fmla="*/ 4 w 675"/>
                <a:gd name="T19" fmla="*/ 3 h 684"/>
                <a:gd name="T20" fmla="*/ 5 w 675"/>
                <a:gd name="T21" fmla="*/ 1 h 684"/>
                <a:gd name="T22" fmla="*/ 7 w 675"/>
                <a:gd name="T23" fmla="*/ 1 h 684"/>
                <a:gd name="T24" fmla="*/ 9 w 675"/>
                <a:gd name="T25" fmla="*/ 1 h 684"/>
                <a:gd name="T26" fmla="*/ 9 w 675"/>
                <a:gd name="T27" fmla="*/ 1 h 684"/>
                <a:gd name="T28" fmla="*/ 10 w 675"/>
                <a:gd name="T29" fmla="*/ 1 h 684"/>
                <a:gd name="T30" fmla="*/ 11 w 675"/>
                <a:gd name="T31" fmla="*/ 1 h 684"/>
                <a:gd name="T32" fmla="*/ 12 w 675"/>
                <a:gd name="T33" fmla="*/ 0 h 684"/>
                <a:gd name="T34" fmla="*/ 12 w 675"/>
                <a:gd name="T35" fmla="*/ 1 h 684"/>
                <a:gd name="T36" fmla="*/ 13 w 675"/>
                <a:gd name="T37" fmla="*/ 1 h 684"/>
                <a:gd name="T38" fmla="*/ 14 w 675"/>
                <a:gd name="T39" fmla="*/ 1 h 684"/>
                <a:gd name="T40" fmla="*/ 15 w 675"/>
                <a:gd name="T41" fmla="*/ 1 h 684"/>
                <a:gd name="T42" fmla="*/ 16 w 675"/>
                <a:gd name="T43" fmla="*/ 2 h 684"/>
                <a:gd name="T44" fmla="*/ 17 w 675"/>
                <a:gd name="T45" fmla="*/ 3 h 684"/>
                <a:gd name="T46" fmla="*/ 18 w 675"/>
                <a:gd name="T47" fmla="*/ 5 h 684"/>
                <a:gd name="T48" fmla="*/ 19 w 675"/>
                <a:gd name="T49" fmla="*/ 5 h 684"/>
                <a:gd name="T50" fmla="*/ 20 w 675"/>
                <a:gd name="T51" fmla="*/ 6 h 684"/>
                <a:gd name="T52" fmla="*/ 20 w 675"/>
                <a:gd name="T53" fmla="*/ 7 h 684"/>
                <a:gd name="T54" fmla="*/ 20 w 675"/>
                <a:gd name="T55" fmla="*/ 10 h 684"/>
                <a:gd name="T56" fmla="*/ 20 w 675"/>
                <a:gd name="T57" fmla="*/ 11 h 684"/>
                <a:gd name="T58" fmla="*/ 20 w 675"/>
                <a:gd name="T59" fmla="*/ 15 h 684"/>
                <a:gd name="T60" fmla="*/ 19 w 675"/>
                <a:gd name="T61" fmla="*/ 18 h 684"/>
                <a:gd name="T62" fmla="*/ 20 w 675"/>
                <a:gd name="T63" fmla="*/ 19 h 684"/>
                <a:gd name="T64" fmla="*/ 20 w 675"/>
                <a:gd name="T65" fmla="*/ 19 h 684"/>
                <a:gd name="T66" fmla="*/ 21 w 675"/>
                <a:gd name="T67" fmla="*/ 19 h 684"/>
                <a:gd name="T68" fmla="*/ 21 w 675"/>
                <a:gd name="T69" fmla="*/ 20 h 684"/>
                <a:gd name="T70" fmla="*/ 20 w 675"/>
                <a:gd name="T71" fmla="*/ 20 h 684"/>
                <a:gd name="T72" fmla="*/ 19 w 675"/>
                <a:gd name="T73" fmla="*/ 21 h 684"/>
                <a:gd name="T74" fmla="*/ 18 w 675"/>
                <a:gd name="T75" fmla="*/ 21 h 684"/>
                <a:gd name="T76" fmla="*/ 9 w 675"/>
                <a:gd name="T77" fmla="*/ 21 h 684"/>
                <a:gd name="T78" fmla="*/ 9 w 675"/>
                <a:gd name="T79" fmla="*/ 21 h 684"/>
                <a:gd name="T80" fmla="*/ 8 w 675"/>
                <a:gd name="T81" fmla="*/ 21 h 684"/>
                <a:gd name="T82" fmla="*/ 7 w 675"/>
                <a:gd name="T83" fmla="*/ 21 h 684"/>
                <a:gd name="T84" fmla="*/ 6 w 675"/>
                <a:gd name="T85" fmla="*/ 21 h 684"/>
                <a:gd name="T86" fmla="*/ 6 w 675"/>
                <a:gd name="T87" fmla="*/ 21 h 684"/>
                <a:gd name="T88" fmla="*/ 5 w 675"/>
                <a:gd name="T89" fmla="*/ 21 h 684"/>
                <a:gd name="T90" fmla="*/ 3 w 675"/>
                <a:gd name="T91" fmla="*/ 20 h 684"/>
                <a:gd name="T92" fmla="*/ 2 w 675"/>
                <a:gd name="T93" fmla="*/ 19 h 684"/>
                <a:gd name="T94" fmla="*/ 2 w 675"/>
                <a:gd name="T95" fmla="*/ 19 h 684"/>
                <a:gd name="T96" fmla="*/ 3 w 675"/>
                <a:gd name="T97" fmla="*/ 18 h 684"/>
                <a:gd name="T98" fmla="*/ 3 w 675"/>
                <a:gd name="T99" fmla="*/ 17 h 684"/>
                <a:gd name="T100" fmla="*/ 4 w 675"/>
                <a:gd name="T101" fmla="*/ 17 h 684"/>
                <a:gd name="T102" fmla="*/ 4 w 675"/>
                <a:gd name="T103" fmla="*/ 17 h 684"/>
                <a:gd name="T104" fmla="*/ 3 w 675"/>
                <a:gd name="T105" fmla="*/ 17 h 684"/>
                <a:gd name="T106" fmla="*/ 2 w 675"/>
                <a:gd name="T107" fmla="*/ 18 h 684"/>
                <a:gd name="T108" fmla="*/ 1 w 675"/>
                <a:gd name="T109" fmla="*/ 18 h 684"/>
                <a:gd name="T110" fmla="*/ 0 w 675"/>
                <a:gd name="T111" fmla="*/ 17 h 684"/>
                <a:gd name="T112" fmla="*/ 0 w 675"/>
                <a:gd name="T113" fmla="*/ 17 h 684"/>
                <a:gd name="T114" fmla="*/ 0 w 675"/>
                <a:gd name="T115" fmla="*/ 17 h 684"/>
                <a:gd name="T116" fmla="*/ 0 w 675"/>
                <a:gd name="T117" fmla="*/ 17 h 6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75"/>
                <a:gd name="T178" fmla="*/ 0 h 684"/>
                <a:gd name="T179" fmla="*/ 675 w 675"/>
                <a:gd name="T180" fmla="*/ 684 h 68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75" h="684">
                  <a:moveTo>
                    <a:pt x="0" y="526"/>
                  </a:moveTo>
                  <a:lnTo>
                    <a:pt x="3" y="525"/>
                  </a:lnTo>
                  <a:lnTo>
                    <a:pt x="11" y="524"/>
                  </a:lnTo>
                  <a:lnTo>
                    <a:pt x="21" y="519"/>
                  </a:lnTo>
                  <a:lnTo>
                    <a:pt x="33" y="512"/>
                  </a:lnTo>
                  <a:lnTo>
                    <a:pt x="44" y="502"/>
                  </a:lnTo>
                  <a:lnTo>
                    <a:pt x="53" y="488"/>
                  </a:lnTo>
                  <a:lnTo>
                    <a:pt x="59" y="470"/>
                  </a:lnTo>
                  <a:lnTo>
                    <a:pt x="59" y="446"/>
                  </a:lnTo>
                  <a:lnTo>
                    <a:pt x="57" y="433"/>
                  </a:lnTo>
                  <a:lnTo>
                    <a:pt x="57" y="412"/>
                  </a:lnTo>
                  <a:lnTo>
                    <a:pt x="57" y="386"/>
                  </a:lnTo>
                  <a:lnTo>
                    <a:pt x="57" y="355"/>
                  </a:lnTo>
                  <a:lnTo>
                    <a:pt x="60" y="321"/>
                  </a:lnTo>
                  <a:lnTo>
                    <a:pt x="66" y="285"/>
                  </a:lnTo>
                  <a:lnTo>
                    <a:pt x="72" y="247"/>
                  </a:lnTo>
                  <a:lnTo>
                    <a:pt x="82" y="209"/>
                  </a:lnTo>
                  <a:lnTo>
                    <a:pt x="93" y="172"/>
                  </a:lnTo>
                  <a:lnTo>
                    <a:pt x="109" y="136"/>
                  </a:lnTo>
                  <a:lnTo>
                    <a:pt x="128" y="102"/>
                  </a:lnTo>
                  <a:lnTo>
                    <a:pt x="151" y="72"/>
                  </a:lnTo>
                  <a:lnTo>
                    <a:pt x="178" y="48"/>
                  </a:lnTo>
                  <a:lnTo>
                    <a:pt x="211" y="29"/>
                  </a:lnTo>
                  <a:lnTo>
                    <a:pt x="249" y="17"/>
                  </a:lnTo>
                  <a:lnTo>
                    <a:pt x="291" y="12"/>
                  </a:lnTo>
                  <a:lnTo>
                    <a:pt x="293" y="13"/>
                  </a:lnTo>
                  <a:lnTo>
                    <a:pt x="302" y="16"/>
                  </a:lnTo>
                  <a:lnTo>
                    <a:pt x="311" y="16"/>
                  </a:lnTo>
                  <a:lnTo>
                    <a:pt x="323" y="12"/>
                  </a:lnTo>
                  <a:lnTo>
                    <a:pt x="331" y="9"/>
                  </a:lnTo>
                  <a:lnTo>
                    <a:pt x="342" y="5"/>
                  </a:lnTo>
                  <a:lnTo>
                    <a:pt x="355" y="3"/>
                  </a:lnTo>
                  <a:lnTo>
                    <a:pt x="369" y="0"/>
                  </a:lnTo>
                  <a:lnTo>
                    <a:pt x="384" y="0"/>
                  </a:lnTo>
                  <a:lnTo>
                    <a:pt x="399" y="0"/>
                  </a:lnTo>
                  <a:lnTo>
                    <a:pt x="413" y="3"/>
                  </a:lnTo>
                  <a:lnTo>
                    <a:pt x="426" y="7"/>
                  </a:lnTo>
                  <a:lnTo>
                    <a:pt x="435" y="11"/>
                  </a:lnTo>
                  <a:lnTo>
                    <a:pt x="445" y="16"/>
                  </a:lnTo>
                  <a:lnTo>
                    <a:pt x="458" y="23"/>
                  </a:lnTo>
                  <a:lnTo>
                    <a:pt x="474" y="30"/>
                  </a:lnTo>
                  <a:lnTo>
                    <a:pt x="490" y="40"/>
                  </a:lnTo>
                  <a:lnTo>
                    <a:pt x="509" y="52"/>
                  </a:lnTo>
                  <a:lnTo>
                    <a:pt x="528" y="64"/>
                  </a:lnTo>
                  <a:lnTo>
                    <a:pt x="547" y="78"/>
                  </a:lnTo>
                  <a:lnTo>
                    <a:pt x="566" y="94"/>
                  </a:lnTo>
                  <a:lnTo>
                    <a:pt x="585" y="111"/>
                  </a:lnTo>
                  <a:lnTo>
                    <a:pt x="601" y="130"/>
                  </a:lnTo>
                  <a:lnTo>
                    <a:pt x="618" y="149"/>
                  </a:lnTo>
                  <a:lnTo>
                    <a:pt x="631" y="170"/>
                  </a:lnTo>
                  <a:lnTo>
                    <a:pt x="642" y="193"/>
                  </a:lnTo>
                  <a:lnTo>
                    <a:pt x="650" y="217"/>
                  </a:lnTo>
                  <a:lnTo>
                    <a:pt x="656" y="242"/>
                  </a:lnTo>
                  <a:lnTo>
                    <a:pt x="657" y="250"/>
                  </a:lnTo>
                  <a:lnTo>
                    <a:pt x="661" y="270"/>
                  </a:lnTo>
                  <a:lnTo>
                    <a:pt x="664" y="299"/>
                  </a:lnTo>
                  <a:lnTo>
                    <a:pt x="665" y="331"/>
                  </a:lnTo>
                  <a:lnTo>
                    <a:pt x="661" y="377"/>
                  </a:lnTo>
                  <a:lnTo>
                    <a:pt x="653" y="438"/>
                  </a:lnTo>
                  <a:lnTo>
                    <a:pt x="641" y="502"/>
                  </a:lnTo>
                  <a:lnTo>
                    <a:pt x="631" y="555"/>
                  </a:lnTo>
                  <a:lnTo>
                    <a:pt x="630" y="574"/>
                  </a:lnTo>
                  <a:lnTo>
                    <a:pt x="634" y="587"/>
                  </a:lnTo>
                  <a:lnTo>
                    <a:pt x="641" y="597"/>
                  </a:lnTo>
                  <a:lnTo>
                    <a:pt x="649" y="603"/>
                  </a:lnTo>
                  <a:lnTo>
                    <a:pt x="658" y="607"/>
                  </a:lnTo>
                  <a:lnTo>
                    <a:pt x="666" y="608"/>
                  </a:lnTo>
                  <a:lnTo>
                    <a:pt x="672" y="608"/>
                  </a:lnTo>
                  <a:lnTo>
                    <a:pt x="675" y="608"/>
                  </a:lnTo>
                  <a:lnTo>
                    <a:pt x="673" y="610"/>
                  </a:lnTo>
                  <a:lnTo>
                    <a:pt x="666" y="619"/>
                  </a:lnTo>
                  <a:lnTo>
                    <a:pt x="657" y="628"/>
                  </a:lnTo>
                  <a:lnTo>
                    <a:pt x="645" y="640"/>
                  </a:lnTo>
                  <a:lnTo>
                    <a:pt x="630" y="651"/>
                  </a:lnTo>
                  <a:lnTo>
                    <a:pt x="611" y="661"/>
                  </a:lnTo>
                  <a:lnTo>
                    <a:pt x="591" y="665"/>
                  </a:lnTo>
                  <a:lnTo>
                    <a:pt x="567" y="665"/>
                  </a:lnTo>
                  <a:lnTo>
                    <a:pt x="318" y="678"/>
                  </a:lnTo>
                  <a:lnTo>
                    <a:pt x="315" y="678"/>
                  </a:lnTo>
                  <a:lnTo>
                    <a:pt x="307" y="681"/>
                  </a:lnTo>
                  <a:lnTo>
                    <a:pt x="296" y="682"/>
                  </a:lnTo>
                  <a:lnTo>
                    <a:pt x="283" y="683"/>
                  </a:lnTo>
                  <a:lnTo>
                    <a:pt x="266" y="684"/>
                  </a:lnTo>
                  <a:lnTo>
                    <a:pt x="250" y="684"/>
                  </a:lnTo>
                  <a:lnTo>
                    <a:pt x="235" y="682"/>
                  </a:lnTo>
                  <a:lnTo>
                    <a:pt x="222" y="678"/>
                  </a:lnTo>
                  <a:lnTo>
                    <a:pt x="218" y="677"/>
                  </a:lnTo>
                  <a:lnTo>
                    <a:pt x="208" y="674"/>
                  </a:lnTo>
                  <a:lnTo>
                    <a:pt x="193" y="669"/>
                  </a:lnTo>
                  <a:lnTo>
                    <a:pt x="174" y="661"/>
                  </a:lnTo>
                  <a:lnTo>
                    <a:pt x="151" y="650"/>
                  </a:lnTo>
                  <a:lnTo>
                    <a:pt x="125" y="637"/>
                  </a:lnTo>
                  <a:lnTo>
                    <a:pt x="98" y="621"/>
                  </a:lnTo>
                  <a:lnTo>
                    <a:pt x="70" y="603"/>
                  </a:lnTo>
                  <a:lnTo>
                    <a:pt x="72" y="601"/>
                  </a:lnTo>
                  <a:lnTo>
                    <a:pt x="81" y="595"/>
                  </a:lnTo>
                  <a:lnTo>
                    <a:pt x="91" y="585"/>
                  </a:lnTo>
                  <a:lnTo>
                    <a:pt x="105" y="572"/>
                  </a:lnTo>
                  <a:lnTo>
                    <a:pt x="117" y="559"/>
                  </a:lnTo>
                  <a:lnTo>
                    <a:pt x="127" y="544"/>
                  </a:lnTo>
                  <a:lnTo>
                    <a:pt x="133" y="530"/>
                  </a:lnTo>
                  <a:lnTo>
                    <a:pt x="135" y="517"/>
                  </a:lnTo>
                  <a:lnTo>
                    <a:pt x="133" y="519"/>
                  </a:lnTo>
                  <a:lnTo>
                    <a:pt x="129" y="523"/>
                  </a:lnTo>
                  <a:lnTo>
                    <a:pt x="123" y="530"/>
                  </a:lnTo>
                  <a:lnTo>
                    <a:pt x="114" y="537"/>
                  </a:lnTo>
                  <a:lnTo>
                    <a:pt x="102" y="544"/>
                  </a:lnTo>
                  <a:lnTo>
                    <a:pt x="87" y="549"/>
                  </a:lnTo>
                  <a:lnTo>
                    <a:pt x="68" y="551"/>
                  </a:lnTo>
                  <a:lnTo>
                    <a:pt x="48" y="550"/>
                  </a:lnTo>
                  <a:lnTo>
                    <a:pt x="34" y="548"/>
                  </a:lnTo>
                  <a:lnTo>
                    <a:pt x="24" y="544"/>
                  </a:lnTo>
                  <a:lnTo>
                    <a:pt x="15" y="539"/>
                  </a:lnTo>
                  <a:lnTo>
                    <a:pt x="10" y="536"/>
                  </a:lnTo>
                  <a:lnTo>
                    <a:pt x="5" y="532"/>
                  </a:lnTo>
                  <a:lnTo>
                    <a:pt x="2" y="529"/>
                  </a:lnTo>
                  <a:lnTo>
                    <a:pt x="0" y="528"/>
                  </a:lnTo>
                  <a:lnTo>
                    <a:pt x="0" y="526"/>
                  </a:lnTo>
                  <a:close/>
                </a:path>
              </a:pathLst>
            </a:custGeom>
            <a:solidFill>
              <a:srgbClr val="000000"/>
            </a:solidFill>
            <a:ln w="9525">
              <a:noFill/>
              <a:round/>
              <a:headEnd/>
              <a:tailEnd/>
            </a:ln>
          </p:spPr>
          <p:txBody>
            <a:bodyPr/>
            <a:lstStyle/>
            <a:p>
              <a:endParaRPr lang="ja-JP" altLang="en-US"/>
            </a:p>
          </p:txBody>
        </p:sp>
        <p:sp>
          <p:nvSpPr>
            <p:cNvPr id="51382" name="Freeform 27"/>
            <p:cNvSpPr>
              <a:spLocks/>
            </p:cNvSpPr>
            <p:nvPr/>
          </p:nvSpPr>
          <p:spPr bwMode="auto">
            <a:xfrm>
              <a:off x="3380" y="1897"/>
              <a:ext cx="235" cy="397"/>
            </a:xfrm>
            <a:custGeom>
              <a:avLst/>
              <a:gdLst>
                <a:gd name="T0" fmla="*/ 3 w 469"/>
                <a:gd name="T1" fmla="*/ 15 h 796"/>
                <a:gd name="T2" fmla="*/ 3 w 469"/>
                <a:gd name="T3" fmla="*/ 13 h 796"/>
                <a:gd name="T4" fmla="*/ 3 w 469"/>
                <a:gd name="T5" fmla="*/ 12 h 796"/>
                <a:gd name="T6" fmla="*/ 2 w 469"/>
                <a:gd name="T7" fmla="*/ 11 h 796"/>
                <a:gd name="T8" fmla="*/ 2 w 469"/>
                <a:gd name="T9" fmla="*/ 11 h 796"/>
                <a:gd name="T10" fmla="*/ 2 w 469"/>
                <a:gd name="T11" fmla="*/ 11 h 796"/>
                <a:gd name="T12" fmla="*/ 1 w 469"/>
                <a:gd name="T13" fmla="*/ 11 h 796"/>
                <a:gd name="T14" fmla="*/ 1 w 469"/>
                <a:gd name="T15" fmla="*/ 10 h 796"/>
                <a:gd name="T16" fmla="*/ 0 w 469"/>
                <a:gd name="T17" fmla="*/ 7 h 796"/>
                <a:gd name="T18" fmla="*/ 2 w 469"/>
                <a:gd name="T19" fmla="*/ 5 h 796"/>
                <a:gd name="T20" fmla="*/ 3 w 469"/>
                <a:gd name="T21" fmla="*/ 4 h 796"/>
                <a:gd name="T22" fmla="*/ 4 w 469"/>
                <a:gd name="T23" fmla="*/ 3 h 796"/>
                <a:gd name="T24" fmla="*/ 5 w 469"/>
                <a:gd name="T25" fmla="*/ 1 h 796"/>
                <a:gd name="T26" fmla="*/ 7 w 469"/>
                <a:gd name="T27" fmla="*/ 0 h 796"/>
                <a:gd name="T28" fmla="*/ 8 w 469"/>
                <a:gd name="T29" fmla="*/ 0 h 796"/>
                <a:gd name="T30" fmla="*/ 9 w 469"/>
                <a:gd name="T31" fmla="*/ 0 h 796"/>
                <a:gd name="T32" fmla="*/ 10 w 469"/>
                <a:gd name="T33" fmla="*/ 0 h 796"/>
                <a:gd name="T34" fmla="*/ 11 w 469"/>
                <a:gd name="T35" fmla="*/ 0 h 796"/>
                <a:gd name="T36" fmla="*/ 12 w 469"/>
                <a:gd name="T37" fmla="*/ 0 h 796"/>
                <a:gd name="T38" fmla="*/ 13 w 469"/>
                <a:gd name="T39" fmla="*/ 1 h 796"/>
                <a:gd name="T40" fmla="*/ 14 w 469"/>
                <a:gd name="T41" fmla="*/ 2 h 796"/>
                <a:gd name="T42" fmla="*/ 15 w 469"/>
                <a:gd name="T43" fmla="*/ 4 h 796"/>
                <a:gd name="T44" fmla="*/ 15 w 469"/>
                <a:gd name="T45" fmla="*/ 5 h 796"/>
                <a:gd name="T46" fmla="*/ 15 w 469"/>
                <a:gd name="T47" fmla="*/ 7 h 796"/>
                <a:gd name="T48" fmla="*/ 15 w 469"/>
                <a:gd name="T49" fmla="*/ 8 h 796"/>
                <a:gd name="T50" fmla="*/ 15 w 469"/>
                <a:gd name="T51" fmla="*/ 10 h 796"/>
                <a:gd name="T52" fmla="*/ 15 w 469"/>
                <a:gd name="T53" fmla="*/ 12 h 796"/>
                <a:gd name="T54" fmla="*/ 14 w 469"/>
                <a:gd name="T55" fmla="*/ 13 h 796"/>
                <a:gd name="T56" fmla="*/ 13 w 469"/>
                <a:gd name="T57" fmla="*/ 15 h 796"/>
                <a:gd name="T58" fmla="*/ 12 w 469"/>
                <a:gd name="T59" fmla="*/ 16 h 796"/>
                <a:gd name="T60" fmla="*/ 12 w 469"/>
                <a:gd name="T61" fmla="*/ 16 h 796"/>
                <a:gd name="T62" fmla="*/ 11 w 469"/>
                <a:gd name="T63" fmla="*/ 17 h 796"/>
                <a:gd name="T64" fmla="*/ 11 w 469"/>
                <a:gd name="T65" fmla="*/ 17 h 796"/>
                <a:gd name="T66" fmla="*/ 11 w 469"/>
                <a:gd name="T67" fmla="*/ 18 h 796"/>
                <a:gd name="T68" fmla="*/ 11 w 469"/>
                <a:gd name="T69" fmla="*/ 21 h 796"/>
                <a:gd name="T70" fmla="*/ 11 w 469"/>
                <a:gd name="T71" fmla="*/ 23 h 796"/>
                <a:gd name="T72" fmla="*/ 11 w 469"/>
                <a:gd name="T73" fmla="*/ 24 h 796"/>
                <a:gd name="T74" fmla="*/ 11 w 469"/>
                <a:gd name="T75" fmla="*/ 24 h 796"/>
                <a:gd name="T76" fmla="*/ 10 w 469"/>
                <a:gd name="T77" fmla="*/ 24 h 796"/>
                <a:gd name="T78" fmla="*/ 9 w 469"/>
                <a:gd name="T79" fmla="*/ 22 h 796"/>
                <a:gd name="T80" fmla="*/ 8 w 469"/>
                <a:gd name="T81" fmla="*/ 21 h 796"/>
                <a:gd name="T82" fmla="*/ 7 w 469"/>
                <a:gd name="T83" fmla="*/ 19 h 796"/>
                <a:gd name="T84" fmla="*/ 5 w 469"/>
                <a:gd name="T85" fmla="*/ 17 h 796"/>
                <a:gd name="T86" fmla="*/ 4 w 469"/>
                <a:gd name="T87" fmla="*/ 16 h 796"/>
                <a:gd name="T88" fmla="*/ 3 w 469"/>
                <a:gd name="T89" fmla="*/ 15 h 7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9"/>
                <a:gd name="T136" fmla="*/ 0 h 796"/>
                <a:gd name="T137" fmla="*/ 469 w 469"/>
                <a:gd name="T138" fmla="*/ 796 h 7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9" h="796">
                  <a:moveTo>
                    <a:pt x="76" y="490"/>
                  </a:moveTo>
                  <a:lnTo>
                    <a:pt x="79" y="482"/>
                  </a:lnTo>
                  <a:lnTo>
                    <a:pt x="83" y="461"/>
                  </a:lnTo>
                  <a:lnTo>
                    <a:pt x="85" y="437"/>
                  </a:lnTo>
                  <a:lnTo>
                    <a:pt x="81" y="418"/>
                  </a:lnTo>
                  <a:lnTo>
                    <a:pt x="72" y="400"/>
                  </a:lnTo>
                  <a:lnTo>
                    <a:pt x="61" y="380"/>
                  </a:lnTo>
                  <a:lnTo>
                    <a:pt x="53" y="363"/>
                  </a:lnTo>
                  <a:lnTo>
                    <a:pt x="49" y="356"/>
                  </a:lnTo>
                  <a:lnTo>
                    <a:pt x="47" y="356"/>
                  </a:lnTo>
                  <a:lnTo>
                    <a:pt x="43" y="357"/>
                  </a:lnTo>
                  <a:lnTo>
                    <a:pt x="39" y="357"/>
                  </a:lnTo>
                  <a:lnTo>
                    <a:pt x="32" y="356"/>
                  </a:lnTo>
                  <a:lnTo>
                    <a:pt x="24" y="353"/>
                  </a:lnTo>
                  <a:lnTo>
                    <a:pt x="16" y="350"/>
                  </a:lnTo>
                  <a:lnTo>
                    <a:pt x="8" y="343"/>
                  </a:lnTo>
                  <a:lnTo>
                    <a:pt x="0" y="332"/>
                  </a:lnTo>
                  <a:lnTo>
                    <a:pt x="0" y="228"/>
                  </a:lnTo>
                  <a:lnTo>
                    <a:pt x="49" y="165"/>
                  </a:lnTo>
                  <a:lnTo>
                    <a:pt x="51" y="162"/>
                  </a:lnTo>
                  <a:lnTo>
                    <a:pt x="61" y="151"/>
                  </a:lnTo>
                  <a:lnTo>
                    <a:pt x="76" y="137"/>
                  </a:lnTo>
                  <a:lnTo>
                    <a:pt x="93" y="117"/>
                  </a:lnTo>
                  <a:lnTo>
                    <a:pt x="112" y="97"/>
                  </a:lnTo>
                  <a:lnTo>
                    <a:pt x="134" y="76"/>
                  </a:lnTo>
                  <a:lnTo>
                    <a:pt x="156" y="55"/>
                  </a:lnTo>
                  <a:lnTo>
                    <a:pt x="178" y="37"/>
                  </a:lnTo>
                  <a:lnTo>
                    <a:pt x="197" y="23"/>
                  </a:lnTo>
                  <a:lnTo>
                    <a:pt x="216" y="13"/>
                  </a:lnTo>
                  <a:lnTo>
                    <a:pt x="233" y="6"/>
                  </a:lnTo>
                  <a:lnTo>
                    <a:pt x="249" y="1"/>
                  </a:lnTo>
                  <a:lnTo>
                    <a:pt x="264" y="0"/>
                  </a:lnTo>
                  <a:lnTo>
                    <a:pt x="279" y="0"/>
                  </a:lnTo>
                  <a:lnTo>
                    <a:pt x="293" y="1"/>
                  </a:lnTo>
                  <a:lnTo>
                    <a:pt x="308" y="5"/>
                  </a:lnTo>
                  <a:lnTo>
                    <a:pt x="324" y="8"/>
                  </a:lnTo>
                  <a:lnTo>
                    <a:pt x="343" y="13"/>
                  </a:lnTo>
                  <a:lnTo>
                    <a:pt x="363" y="19"/>
                  </a:lnTo>
                  <a:lnTo>
                    <a:pt x="384" y="29"/>
                  </a:lnTo>
                  <a:lnTo>
                    <a:pt x="404" y="42"/>
                  </a:lnTo>
                  <a:lnTo>
                    <a:pt x="422" y="61"/>
                  </a:lnTo>
                  <a:lnTo>
                    <a:pt x="437" y="86"/>
                  </a:lnTo>
                  <a:lnTo>
                    <a:pt x="448" y="117"/>
                  </a:lnTo>
                  <a:lnTo>
                    <a:pt x="449" y="129"/>
                  </a:lnTo>
                  <a:lnTo>
                    <a:pt x="454" y="158"/>
                  </a:lnTo>
                  <a:lnTo>
                    <a:pt x="458" y="191"/>
                  </a:lnTo>
                  <a:lnTo>
                    <a:pt x="464" y="213"/>
                  </a:lnTo>
                  <a:lnTo>
                    <a:pt x="467" y="224"/>
                  </a:lnTo>
                  <a:lnTo>
                    <a:pt x="468" y="242"/>
                  </a:lnTo>
                  <a:lnTo>
                    <a:pt x="469" y="266"/>
                  </a:lnTo>
                  <a:lnTo>
                    <a:pt x="469" y="294"/>
                  </a:lnTo>
                  <a:lnTo>
                    <a:pt x="465" y="325"/>
                  </a:lnTo>
                  <a:lnTo>
                    <a:pt x="460" y="357"/>
                  </a:lnTo>
                  <a:lnTo>
                    <a:pt x="450" y="388"/>
                  </a:lnTo>
                  <a:lnTo>
                    <a:pt x="437" y="418"/>
                  </a:lnTo>
                  <a:lnTo>
                    <a:pt x="423" y="446"/>
                  </a:lnTo>
                  <a:lnTo>
                    <a:pt x="411" y="470"/>
                  </a:lnTo>
                  <a:lnTo>
                    <a:pt x="401" y="491"/>
                  </a:lnTo>
                  <a:lnTo>
                    <a:pt x="392" y="509"/>
                  </a:lnTo>
                  <a:lnTo>
                    <a:pt x="382" y="524"/>
                  </a:lnTo>
                  <a:lnTo>
                    <a:pt x="370" y="533"/>
                  </a:lnTo>
                  <a:lnTo>
                    <a:pt x="357" y="540"/>
                  </a:lnTo>
                  <a:lnTo>
                    <a:pt x="340" y="543"/>
                  </a:lnTo>
                  <a:lnTo>
                    <a:pt x="338" y="548"/>
                  </a:lnTo>
                  <a:lnTo>
                    <a:pt x="332" y="561"/>
                  </a:lnTo>
                  <a:lnTo>
                    <a:pt x="327" y="576"/>
                  </a:lnTo>
                  <a:lnTo>
                    <a:pt x="324" y="590"/>
                  </a:lnTo>
                  <a:lnTo>
                    <a:pt x="325" y="604"/>
                  </a:lnTo>
                  <a:lnTo>
                    <a:pt x="330" y="636"/>
                  </a:lnTo>
                  <a:lnTo>
                    <a:pt x="334" y="677"/>
                  </a:lnTo>
                  <a:lnTo>
                    <a:pt x="335" y="709"/>
                  </a:lnTo>
                  <a:lnTo>
                    <a:pt x="338" y="737"/>
                  </a:lnTo>
                  <a:lnTo>
                    <a:pt x="343" y="764"/>
                  </a:lnTo>
                  <a:lnTo>
                    <a:pt x="349" y="787"/>
                  </a:lnTo>
                  <a:lnTo>
                    <a:pt x="351" y="796"/>
                  </a:lnTo>
                  <a:lnTo>
                    <a:pt x="347" y="792"/>
                  </a:lnTo>
                  <a:lnTo>
                    <a:pt x="336" y="784"/>
                  </a:lnTo>
                  <a:lnTo>
                    <a:pt x="320" y="770"/>
                  </a:lnTo>
                  <a:lnTo>
                    <a:pt x="300" y="752"/>
                  </a:lnTo>
                  <a:lnTo>
                    <a:pt x="278" y="732"/>
                  </a:lnTo>
                  <a:lnTo>
                    <a:pt x="255" y="708"/>
                  </a:lnTo>
                  <a:lnTo>
                    <a:pt x="233" y="683"/>
                  </a:lnTo>
                  <a:lnTo>
                    <a:pt x="216" y="657"/>
                  </a:lnTo>
                  <a:lnTo>
                    <a:pt x="197" y="629"/>
                  </a:lnTo>
                  <a:lnTo>
                    <a:pt x="175" y="600"/>
                  </a:lnTo>
                  <a:lnTo>
                    <a:pt x="152" y="573"/>
                  </a:lnTo>
                  <a:lnTo>
                    <a:pt x="130" y="546"/>
                  </a:lnTo>
                  <a:lnTo>
                    <a:pt x="108" y="524"/>
                  </a:lnTo>
                  <a:lnTo>
                    <a:pt x="92" y="506"/>
                  </a:lnTo>
                  <a:lnTo>
                    <a:pt x="80" y="495"/>
                  </a:lnTo>
                  <a:lnTo>
                    <a:pt x="76" y="490"/>
                  </a:lnTo>
                  <a:close/>
                </a:path>
              </a:pathLst>
            </a:custGeom>
            <a:solidFill>
              <a:srgbClr val="B2593F"/>
            </a:solidFill>
            <a:ln w="9525">
              <a:noFill/>
              <a:round/>
              <a:headEnd/>
              <a:tailEnd/>
            </a:ln>
          </p:spPr>
          <p:txBody>
            <a:bodyPr/>
            <a:lstStyle/>
            <a:p>
              <a:endParaRPr lang="ja-JP" altLang="en-US"/>
            </a:p>
          </p:txBody>
        </p:sp>
        <p:sp>
          <p:nvSpPr>
            <p:cNvPr id="51383" name="Freeform 28"/>
            <p:cNvSpPr>
              <a:spLocks/>
            </p:cNvSpPr>
            <p:nvPr/>
          </p:nvSpPr>
          <p:spPr bwMode="auto">
            <a:xfrm>
              <a:off x="3415" y="2095"/>
              <a:ext cx="141" cy="199"/>
            </a:xfrm>
            <a:custGeom>
              <a:avLst/>
              <a:gdLst>
                <a:gd name="T0" fmla="*/ 0 w 282"/>
                <a:gd name="T1" fmla="*/ 0 h 398"/>
                <a:gd name="T2" fmla="*/ 1 w 282"/>
                <a:gd name="T3" fmla="*/ 1 h 398"/>
                <a:gd name="T4" fmla="*/ 1 w 282"/>
                <a:gd name="T5" fmla="*/ 1 h 398"/>
                <a:gd name="T6" fmla="*/ 1 w 282"/>
                <a:gd name="T7" fmla="*/ 1 h 398"/>
                <a:gd name="T8" fmla="*/ 1 w 282"/>
                <a:gd name="T9" fmla="*/ 1 h 398"/>
                <a:gd name="T10" fmla="*/ 1 w 282"/>
                <a:gd name="T11" fmla="*/ 2 h 398"/>
                <a:gd name="T12" fmla="*/ 1 w 282"/>
                <a:gd name="T13" fmla="*/ 2 h 398"/>
                <a:gd name="T14" fmla="*/ 1 w 282"/>
                <a:gd name="T15" fmla="*/ 3 h 398"/>
                <a:gd name="T16" fmla="*/ 1 w 282"/>
                <a:gd name="T17" fmla="*/ 3 h 398"/>
                <a:gd name="T18" fmla="*/ 1 w 282"/>
                <a:gd name="T19" fmla="*/ 3 h 398"/>
                <a:gd name="T20" fmla="*/ 1 w 282"/>
                <a:gd name="T21" fmla="*/ 3 h 398"/>
                <a:gd name="T22" fmla="*/ 1 w 282"/>
                <a:gd name="T23" fmla="*/ 3 h 398"/>
                <a:gd name="T24" fmla="*/ 1 w 282"/>
                <a:gd name="T25" fmla="*/ 5 h 398"/>
                <a:gd name="T26" fmla="*/ 2 w 282"/>
                <a:gd name="T27" fmla="*/ 6 h 398"/>
                <a:gd name="T28" fmla="*/ 3 w 282"/>
                <a:gd name="T29" fmla="*/ 6 h 398"/>
                <a:gd name="T30" fmla="*/ 4 w 282"/>
                <a:gd name="T31" fmla="*/ 7 h 398"/>
                <a:gd name="T32" fmla="*/ 4 w 282"/>
                <a:gd name="T33" fmla="*/ 9 h 398"/>
                <a:gd name="T34" fmla="*/ 5 w 282"/>
                <a:gd name="T35" fmla="*/ 9 h 398"/>
                <a:gd name="T36" fmla="*/ 5 w 282"/>
                <a:gd name="T37" fmla="*/ 10 h 398"/>
                <a:gd name="T38" fmla="*/ 6 w 282"/>
                <a:gd name="T39" fmla="*/ 11 h 398"/>
                <a:gd name="T40" fmla="*/ 7 w 282"/>
                <a:gd name="T41" fmla="*/ 12 h 398"/>
                <a:gd name="T42" fmla="*/ 7 w 282"/>
                <a:gd name="T43" fmla="*/ 12 h 398"/>
                <a:gd name="T44" fmla="*/ 9 w 282"/>
                <a:gd name="T45" fmla="*/ 12 h 398"/>
                <a:gd name="T46" fmla="*/ 9 w 282"/>
                <a:gd name="T47" fmla="*/ 12 h 398"/>
                <a:gd name="T48" fmla="*/ 9 w 282"/>
                <a:gd name="T49" fmla="*/ 12 h 398"/>
                <a:gd name="T50" fmla="*/ 9 w 282"/>
                <a:gd name="T51" fmla="*/ 12 h 398"/>
                <a:gd name="T52" fmla="*/ 9 w 282"/>
                <a:gd name="T53" fmla="*/ 12 h 398"/>
                <a:gd name="T54" fmla="*/ 9 w 282"/>
                <a:gd name="T55" fmla="*/ 11 h 398"/>
                <a:gd name="T56" fmla="*/ 9 w 282"/>
                <a:gd name="T57" fmla="*/ 10 h 398"/>
                <a:gd name="T58" fmla="*/ 9 w 282"/>
                <a:gd name="T59" fmla="*/ 9 h 398"/>
                <a:gd name="T60" fmla="*/ 9 w 282"/>
                <a:gd name="T61" fmla="*/ 7 h 398"/>
                <a:gd name="T62" fmla="*/ 8 w 282"/>
                <a:gd name="T63" fmla="*/ 6 h 398"/>
                <a:gd name="T64" fmla="*/ 7 w 282"/>
                <a:gd name="T65" fmla="*/ 6 h 398"/>
                <a:gd name="T66" fmla="*/ 9 w 282"/>
                <a:gd name="T67" fmla="*/ 6 h 398"/>
                <a:gd name="T68" fmla="*/ 9 w 282"/>
                <a:gd name="T69" fmla="*/ 6 h 398"/>
                <a:gd name="T70" fmla="*/ 9 w 282"/>
                <a:gd name="T71" fmla="*/ 5 h 398"/>
                <a:gd name="T72" fmla="*/ 9 w 282"/>
                <a:gd name="T73" fmla="*/ 5 h 398"/>
                <a:gd name="T74" fmla="*/ 9 w 282"/>
                <a:gd name="T75" fmla="*/ 5 h 398"/>
                <a:gd name="T76" fmla="*/ 9 w 282"/>
                <a:gd name="T77" fmla="*/ 5 h 398"/>
                <a:gd name="T78" fmla="*/ 9 w 282"/>
                <a:gd name="T79" fmla="*/ 5 h 398"/>
                <a:gd name="T80" fmla="*/ 7 w 282"/>
                <a:gd name="T81" fmla="*/ 5 h 398"/>
                <a:gd name="T82" fmla="*/ 7 w 282"/>
                <a:gd name="T83" fmla="*/ 5 h 398"/>
                <a:gd name="T84" fmla="*/ 6 w 282"/>
                <a:gd name="T85" fmla="*/ 5 h 398"/>
                <a:gd name="T86" fmla="*/ 6 w 282"/>
                <a:gd name="T87" fmla="*/ 5 h 398"/>
                <a:gd name="T88" fmla="*/ 5 w 282"/>
                <a:gd name="T89" fmla="*/ 3 h 398"/>
                <a:gd name="T90" fmla="*/ 5 w 282"/>
                <a:gd name="T91" fmla="*/ 3 h 398"/>
                <a:gd name="T92" fmla="*/ 4 w 282"/>
                <a:gd name="T93" fmla="*/ 3 h 398"/>
                <a:gd name="T94" fmla="*/ 3 w 282"/>
                <a:gd name="T95" fmla="*/ 3 h 398"/>
                <a:gd name="T96" fmla="*/ 3 w 282"/>
                <a:gd name="T97" fmla="*/ 3 h 398"/>
                <a:gd name="T98" fmla="*/ 2 w 282"/>
                <a:gd name="T99" fmla="*/ 3 h 398"/>
                <a:gd name="T100" fmla="*/ 1 w 282"/>
                <a:gd name="T101" fmla="*/ 2 h 398"/>
                <a:gd name="T102" fmla="*/ 1 w 282"/>
                <a:gd name="T103" fmla="*/ 1 h 398"/>
                <a:gd name="T104" fmla="*/ 0 w 282"/>
                <a:gd name="T105" fmla="*/ 0 h 3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2"/>
                <a:gd name="T160" fmla="*/ 0 h 398"/>
                <a:gd name="T161" fmla="*/ 282 w 282"/>
                <a:gd name="T162" fmla="*/ 398 h 3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2" h="398">
                  <a:moveTo>
                    <a:pt x="0" y="0"/>
                  </a:moveTo>
                  <a:lnTo>
                    <a:pt x="3" y="6"/>
                  </a:lnTo>
                  <a:lnTo>
                    <a:pt x="7" y="11"/>
                  </a:lnTo>
                  <a:lnTo>
                    <a:pt x="10" y="15"/>
                  </a:lnTo>
                  <a:lnTo>
                    <a:pt x="12" y="20"/>
                  </a:lnTo>
                  <a:lnTo>
                    <a:pt x="16" y="39"/>
                  </a:lnTo>
                  <a:lnTo>
                    <a:pt x="14" y="63"/>
                  </a:lnTo>
                  <a:lnTo>
                    <a:pt x="10" y="84"/>
                  </a:lnTo>
                  <a:lnTo>
                    <a:pt x="7" y="92"/>
                  </a:lnTo>
                  <a:lnTo>
                    <a:pt x="11" y="97"/>
                  </a:lnTo>
                  <a:lnTo>
                    <a:pt x="23" y="108"/>
                  </a:lnTo>
                  <a:lnTo>
                    <a:pt x="39" y="126"/>
                  </a:lnTo>
                  <a:lnTo>
                    <a:pt x="61" y="148"/>
                  </a:lnTo>
                  <a:lnTo>
                    <a:pt x="83" y="175"/>
                  </a:lnTo>
                  <a:lnTo>
                    <a:pt x="106" y="202"/>
                  </a:lnTo>
                  <a:lnTo>
                    <a:pt x="128" y="231"/>
                  </a:lnTo>
                  <a:lnTo>
                    <a:pt x="147" y="259"/>
                  </a:lnTo>
                  <a:lnTo>
                    <a:pt x="164" y="285"/>
                  </a:lnTo>
                  <a:lnTo>
                    <a:pt x="186" y="310"/>
                  </a:lnTo>
                  <a:lnTo>
                    <a:pt x="209" y="334"/>
                  </a:lnTo>
                  <a:lnTo>
                    <a:pt x="231" y="354"/>
                  </a:lnTo>
                  <a:lnTo>
                    <a:pt x="251" y="372"/>
                  </a:lnTo>
                  <a:lnTo>
                    <a:pt x="267" y="386"/>
                  </a:lnTo>
                  <a:lnTo>
                    <a:pt x="278" y="394"/>
                  </a:lnTo>
                  <a:lnTo>
                    <a:pt x="282" y="398"/>
                  </a:lnTo>
                  <a:lnTo>
                    <a:pt x="280" y="389"/>
                  </a:lnTo>
                  <a:lnTo>
                    <a:pt x="274" y="366"/>
                  </a:lnTo>
                  <a:lnTo>
                    <a:pt x="269" y="339"/>
                  </a:lnTo>
                  <a:lnTo>
                    <a:pt x="266" y="311"/>
                  </a:lnTo>
                  <a:lnTo>
                    <a:pt x="265" y="279"/>
                  </a:lnTo>
                  <a:lnTo>
                    <a:pt x="261" y="238"/>
                  </a:lnTo>
                  <a:lnTo>
                    <a:pt x="256" y="206"/>
                  </a:lnTo>
                  <a:lnTo>
                    <a:pt x="255" y="192"/>
                  </a:lnTo>
                  <a:lnTo>
                    <a:pt x="258" y="178"/>
                  </a:lnTo>
                  <a:lnTo>
                    <a:pt x="263" y="163"/>
                  </a:lnTo>
                  <a:lnTo>
                    <a:pt x="269" y="150"/>
                  </a:lnTo>
                  <a:lnTo>
                    <a:pt x="271" y="145"/>
                  </a:lnTo>
                  <a:lnTo>
                    <a:pt x="267" y="144"/>
                  </a:lnTo>
                  <a:lnTo>
                    <a:pt x="261" y="142"/>
                  </a:lnTo>
                  <a:lnTo>
                    <a:pt x="251" y="141"/>
                  </a:lnTo>
                  <a:lnTo>
                    <a:pt x="237" y="139"/>
                  </a:lnTo>
                  <a:lnTo>
                    <a:pt x="223" y="135"/>
                  </a:lnTo>
                  <a:lnTo>
                    <a:pt x="206" y="130"/>
                  </a:lnTo>
                  <a:lnTo>
                    <a:pt x="187" y="123"/>
                  </a:lnTo>
                  <a:lnTo>
                    <a:pt x="167" y="116"/>
                  </a:lnTo>
                  <a:lnTo>
                    <a:pt x="145" y="106"/>
                  </a:lnTo>
                  <a:lnTo>
                    <a:pt x="122" y="94"/>
                  </a:lnTo>
                  <a:lnTo>
                    <a:pt x="98" y="80"/>
                  </a:lnTo>
                  <a:lnTo>
                    <a:pt x="73" y="65"/>
                  </a:lnTo>
                  <a:lnTo>
                    <a:pt x="49" y="45"/>
                  </a:lnTo>
                  <a:lnTo>
                    <a:pt x="24" y="24"/>
                  </a:lnTo>
                  <a:lnTo>
                    <a:pt x="0" y="0"/>
                  </a:lnTo>
                  <a:close/>
                </a:path>
              </a:pathLst>
            </a:custGeom>
            <a:solidFill>
              <a:srgbClr val="993F26"/>
            </a:solidFill>
            <a:ln w="9525">
              <a:noFill/>
              <a:round/>
              <a:headEnd/>
              <a:tailEnd/>
            </a:ln>
          </p:spPr>
          <p:txBody>
            <a:bodyPr/>
            <a:lstStyle/>
            <a:p>
              <a:endParaRPr lang="ja-JP" altLang="en-US"/>
            </a:p>
          </p:txBody>
        </p:sp>
        <p:sp>
          <p:nvSpPr>
            <p:cNvPr id="51384" name="Freeform 29"/>
            <p:cNvSpPr>
              <a:spLocks/>
            </p:cNvSpPr>
            <p:nvPr/>
          </p:nvSpPr>
          <p:spPr bwMode="auto">
            <a:xfrm>
              <a:off x="3374" y="1943"/>
              <a:ext cx="47" cy="89"/>
            </a:xfrm>
            <a:custGeom>
              <a:avLst/>
              <a:gdLst>
                <a:gd name="T0" fmla="*/ 3 w 93"/>
                <a:gd name="T1" fmla="*/ 2 h 179"/>
                <a:gd name="T2" fmla="*/ 3 w 93"/>
                <a:gd name="T3" fmla="*/ 4 h 179"/>
                <a:gd name="T4" fmla="*/ 2 w 93"/>
                <a:gd name="T5" fmla="*/ 4 h 179"/>
                <a:gd name="T6" fmla="*/ 2 w 93"/>
                <a:gd name="T7" fmla="*/ 5 h 179"/>
                <a:gd name="T8" fmla="*/ 2 w 93"/>
                <a:gd name="T9" fmla="*/ 5 h 179"/>
                <a:gd name="T10" fmla="*/ 2 w 93"/>
                <a:gd name="T11" fmla="*/ 5 h 179"/>
                <a:gd name="T12" fmla="*/ 2 w 93"/>
                <a:gd name="T13" fmla="*/ 5 h 179"/>
                <a:gd name="T14" fmla="*/ 2 w 93"/>
                <a:gd name="T15" fmla="*/ 4 h 179"/>
                <a:gd name="T16" fmla="*/ 2 w 93"/>
                <a:gd name="T17" fmla="*/ 4 h 179"/>
                <a:gd name="T18" fmla="*/ 1 w 93"/>
                <a:gd name="T19" fmla="*/ 3 h 179"/>
                <a:gd name="T20" fmla="*/ 1 w 93"/>
                <a:gd name="T21" fmla="*/ 3 h 179"/>
                <a:gd name="T22" fmla="*/ 1 w 93"/>
                <a:gd name="T23" fmla="*/ 3 h 179"/>
                <a:gd name="T24" fmla="*/ 1 w 93"/>
                <a:gd name="T25" fmla="*/ 2 h 179"/>
                <a:gd name="T26" fmla="*/ 1 w 93"/>
                <a:gd name="T27" fmla="*/ 2 h 179"/>
                <a:gd name="T28" fmla="*/ 0 w 93"/>
                <a:gd name="T29" fmla="*/ 2 h 179"/>
                <a:gd name="T30" fmla="*/ 1 w 93"/>
                <a:gd name="T31" fmla="*/ 1 h 179"/>
                <a:gd name="T32" fmla="*/ 1 w 93"/>
                <a:gd name="T33" fmla="*/ 1 h 179"/>
                <a:gd name="T34" fmla="*/ 1 w 93"/>
                <a:gd name="T35" fmla="*/ 0 h 179"/>
                <a:gd name="T36" fmla="*/ 2 w 93"/>
                <a:gd name="T37" fmla="*/ 0 h 179"/>
                <a:gd name="T38" fmla="*/ 2 w 93"/>
                <a:gd name="T39" fmla="*/ 0 h 179"/>
                <a:gd name="T40" fmla="*/ 3 w 93"/>
                <a:gd name="T41" fmla="*/ 0 h 179"/>
                <a:gd name="T42" fmla="*/ 3 w 93"/>
                <a:gd name="T43" fmla="*/ 0 h 179"/>
                <a:gd name="T44" fmla="*/ 3 w 93"/>
                <a:gd name="T45" fmla="*/ 0 h 179"/>
                <a:gd name="T46" fmla="*/ 3 w 93"/>
                <a:gd name="T47" fmla="*/ 0 h 179"/>
                <a:gd name="T48" fmla="*/ 3 w 93"/>
                <a:gd name="T49" fmla="*/ 0 h 179"/>
                <a:gd name="T50" fmla="*/ 3 w 93"/>
                <a:gd name="T51" fmla="*/ 1 h 179"/>
                <a:gd name="T52" fmla="*/ 3 w 93"/>
                <a:gd name="T53" fmla="*/ 2 h 179"/>
                <a:gd name="T54" fmla="*/ 3 w 93"/>
                <a:gd name="T55" fmla="*/ 2 h 179"/>
                <a:gd name="T56" fmla="*/ 3 w 93"/>
                <a:gd name="T57" fmla="*/ 2 h 17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3"/>
                <a:gd name="T88" fmla="*/ 0 h 179"/>
                <a:gd name="T89" fmla="*/ 93 w 93"/>
                <a:gd name="T90" fmla="*/ 179 h 17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3" h="179">
                  <a:moveTo>
                    <a:pt x="66" y="93"/>
                  </a:moveTo>
                  <a:lnTo>
                    <a:pt x="65" y="132"/>
                  </a:lnTo>
                  <a:lnTo>
                    <a:pt x="61" y="158"/>
                  </a:lnTo>
                  <a:lnTo>
                    <a:pt x="57" y="174"/>
                  </a:lnTo>
                  <a:lnTo>
                    <a:pt x="55" y="179"/>
                  </a:lnTo>
                  <a:lnTo>
                    <a:pt x="54" y="175"/>
                  </a:lnTo>
                  <a:lnTo>
                    <a:pt x="51" y="167"/>
                  </a:lnTo>
                  <a:lnTo>
                    <a:pt x="46" y="155"/>
                  </a:lnTo>
                  <a:lnTo>
                    <a:pt x="39" y="140"/>
                  </a:lnTo>
                  <a:lnTo>
                    <a:pt x="31" y="125"/>
                  </a:lnTo>
                  <a:lnTo>
                    <a:pt x="23" y="111"/>
                  </a:lnTo>
                  <a:lnTo>
                    <a:pt x="15" y="97"/>
                  </a:lnTo>
                  <a:lnTo>
                    <a:pt x="6" y="88"/>
                  </a:lnTo>
                  <a:lnTo>
                    <a:pt x="1" y="79"/>
                  </a:lnTo>
                  <a:lnTo>
                    <a:pt x="0" y="69"/>
                  </a:lnTo>
                  <a:lnTo>
                    <a:pt x="4" y="55"/>
                  </a:lnTo>
                  <a:lnTo>
                    <a:pt x="11" y="42"/>
                  </a:lnTo>
                  <a:lnTo>
                    <a:pt x="21" y="30"/>
                  </a:lnTo>
                  <a:lnTo>
                    <a:pt x="35" y="18"/>
                  </a:lnTo>
                  <a:lnTo>
                    <a:pt x="53" y="9"/>
                  </a:lnTo>
                  <a:lnTo>
                    <a:pt x="72" y="1"/>
                  </a:lnTo>
                  <a:lnTo>
                    <a:pt x="86" y="0"/>
                  </a:lnTo>
                  <a:lnTo>
                    <a:pt x="93" y="6"/>
                  </a:lnTo>
                  <a:lnTo>
                    <a:pt x="93" y="17"/>
                  </a:lnTo>
                  <a:lnTo>
                    <a:pt x="89" y="31"/>
                  </a:lnTo>
                  <a:lnTo>
                    <a:pt x="82" y="48"/>
                  </a:lnTo>
                  <a:lnTo>
                    <a:pt x="74" y="64"/>
                  </a:lnTo>
                  <a:lnTo>
                    <a:pt x="69" y="79"/>
                  </a:lnTo>
                  <a:lnTo>
                    <a:pt x="66" y="93"/>
                  </a:lnTo>
                  <a:close/>
                </a:path>
              </a:pathLst>
            </a:custGeom>
            <a:solidFill>
              <a:srgbClr val="000000"/>
            </a:solidFill>
            <a:ln w="9525">
              <a:noFill/>
              <a:round/>
              <a:headEnd/>
              <a:tailEnd/>
            </a:ln>
          </p:spPr>
          <p:txBody>
            <a:bodyPr/>
            <a:lstStyle/>
            <a:p>
              <a:endParaRPr lang="ja-JP" altLang="en-US"/>
            </a:p>
          </p:txBody>
        </p:sp>
        <p:sp>
          <p:nvSpPr>
            <p:cNvPr id="51385" name="Freeform 30"/>
            <p:cNvSpPr>
              <a:spLocks/>
            </p:cNvSpPr>
            <p:nvPr/>
          </p:nvSpPr>
          <p:spPr bwMode="auto">
            <a:xfrm>
              <a:off x="3379" y="2251"/>
              <a:ext cx="681" cy="630"/>
            </a:xfrm>
            <a:custGeom>
              <a:avLst/>
              <a:gdLst>
                <a:gd name="T0" fmla="*/ 1 w 1362"/>
                <a:gd name="T1" fmla="*/ 17 h 1261"/>
                <a:gd name="T2" fmla="*/ 3 w 1362"/>
                <a:gd name="T3" fmla="*/ 10 h 1261"/>
                <a:gd name="T4" fmla="*/ 5 w 1362"/>
                <a:gd name="T5" fmla="*/ 5 h 1261"/>
                <a:gd name="T6" fmla="*/ 5 w 1362"/>
                <a:gd name="T7" fmla="*/ 5 h 1261"/>
                <a:gd name="T8" fmla="*/ 5 w 1362"/>
                <a:gd name="T9" fmla="*/ 5 h 1261"/>
                <a:gd name="T10" fmla="*/ 9 w 1362"/>
                <a:gd name="T11" fmla="*/ 5 h 1261"/>
                <a:gd name="T12" fmla="*/ 13 w 1362"/>
                <a:gd name="T13" fmla="*/ 5 h 1261"/>
                <a:gd name="T14" fmla="*/ 19 w 1362"/>
                <a:gd name="T15" fmla="*/ 5 h 1261"/>
                <a:gd name="T16" fmla="*/ 22 w 1362"/>
                <a:gd name="T17" fmla="*/ 5 h 1261"/>
                <a:gd name="T18" fmla="*/ 24 w 1362"/>
                <a:gd name="T19" fmla="*/ 4 h 1261"/>
                <a:gd name="T20" fmla="*/ 27 w 1362"/>
                <a:gd name="T21" fmla="*/ 4 h 1261"/>
                <a:gd name="T22" fmla="*/ 31 w 1362"/>
                <a:gd name="T23" fmla="*/ 3 h 1261"/>
                <a:gd name="T24" fmla="*/ 37 w 1362"/>
                <a:gd name="T25" fmla="*/ 2 h 1261"/>
                <a:gd name="T26" fmla="*/ 40 w 1362"/>
                <a:gd name="T27" fmla="*/ 1 h 1261"/>
                <a:gd name="T28" fmla="*/ 41 w 1362"/>
                <a:gd name="T29" fmla="*/ 0 h 1261"/>
                <a:gd name="T30" fmla="*/ 42 w 1362"/>
                <a:gd name="T31" fmla="*/ 0 h 1261"/>
                <a:gd name="T32" fmla="*/ 43 w 1362"/>
                <a:gd name="T33" fmla="*/ 0 h 1261"/>
                <a:gd name="T34" fmla="*/ 43 w 1362"/>
                <a:gd name="T35" fmla="*/ 1 h 1261"/>
                <a:gd name="T36" fmla="*/ 41 w 1362"/>
                <a:gd name="T37" fmla="*/ 2 h 1261"/>
                <a:gd name="T38" fmla="*/ 39 w 1362"/>
                <a:gd name="T39" fmla="*/ 5 h 1261"/>
                <a:gd name="T40" fmla="*/ 37 w 1362"/>
                <a:gd name="T41" fmla="*/ 9 h 1261"/>
                <a:gd name="T42" fmla="*/ 35 w 1362"/>
                <a:gd name="T43" fmla="*/ 11 h 1261"/>
                <a:gd name="T44" fmla="*/ 34 w 1362"/>
                <a:gd name="T45" fmla="*/ 12 h 1261"/>
                <a:gd name="T46" fmla="*/ 31 w 1362"/>
                <a:gd name="T47" fmla="*/ 17 h 1261"/>
                <a:gd name="T48" fmla="*/ 29 w 1362"/>
                <a:gd name="T49" fmla="*/ 25 h 1261"/>
                <a:gd name="T50" fmla="*/ 28 w 1362"/>
                <a:gd name="T51" fmla="*/ 28 h 1261"/>
                <a:gd name="T52" fmla="*/ 27 w 1362"/>
                <a:gd name="T53" fmla="*/ 29 h 1261"/>
                <a:gd name="T54" fmla="*/ 27 w 1362"/>
                <a:gd name="T55" fmla="*/ 29 h 1261"/>
                <a:gd name="T56" fmla="*/ 24 w 1362"/>
                <a:gd name="T57" fmla="*/ 30 h 1261"/>
                <a:gd name="T58" fmla="*/ 22 w 1362"/>
                <a:gd name="T59" fmla="*/ 30 h 1261"/>
                <a:gd name="T60" fmla="*/ 20 w 1362"/>
                <a:gd name="T61" fmla="*/ 31 h 1261"/>
                <a:gd name="T62" fmla="*/ 19 w 1362"/>
                <a:gd name="T63" fmla="*/ 32 h 1261"/>
                <a:gd name="T64" fmla="*/ 19 w 1362"/>
                <a:gd name="T65" fmla="*/ 33 h 1261"/>
                <a:gd name="T66" fmla="*/ 17 w 1362"/>
                <a:gd name="T67" fmla="*/ 33 h 1261"/>
                <a:gd name="T68" fmla="*/ 14 w 1362"/>
                <a:gd name="T69" fmla="*/ 34 h 1261"/>
                <a:gd name="T70" fmla="*/ 12 w 1362"/>
                <a:gd name="T71" fmla="*/ 35 h 1261"/>
                <a:gd name="T72" fmla="*/ 11 w 1362"/>
                <a:gd name="T73" fmla="*/ 35 h 1261"/>
                <a:gd name="T74" fmla="*/ 11 w 1362"/>
                <a:gd name="T75" fmla="*/ 35 h 1261"/>
                <a:gd name="T76" fmla="*/ 10 w 1362"/>
                <a:gd name="T77" fmla="*/ 36 h 1261"/>
                <a:gd name="T78" fmla="*/ 7 w 1362"/>
                <a:gd name="T79" fmla="*/ 37 h 1261"/>
                <a:gd name="T80" fmla="*/ 5 w 1362"/>
                <a:gd name="T81" fmla="*/ 38 h 1261"/>
                <a:gd name="T82" fmla="*/ 5 w 1362"/>
                <a:gd name="T83" fmla="*/ 38 h 1261"/>
                <a:gd name="T84" fmla="*/ 3 w 1362"/>
                <a:gd name="T85" fmla="*/ 39 h 1261"/>
                <a:gd name="T86" fmla="*/ 3 w 1362"/>
                <a:gd name="T87" fmla="*/ 38 h 1261"/>
                <a:gd name="T88" fmla="*/ 3 w 1362"/>
                <a:gd name="T89" fmla="*/ 35 h 1261"/>
                <a:gd name="T90" fmla="*/ 1 w 1362"/>
                <a:gd name="T91" fmla="*/ 32 h 1261"/>
                <a:gd name="T92" fmla="*/ 1 w 1362"/>
                <a:gd name="T93" fmla="*/ 26 h 1261"/>
                <a:gd name="T94" fmla="*/ 0 w 1362"/>
                <a:gd name="T95" fmla="*/ 20 h 12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62"/>
                <a:gd name="T145" fmla="*/ 0 h 1261"/>
                <a:gd name="T146" fmla="*/ 1362 w 1362"/>
                <a:gd name="T147" fmla="*/ 1261 h 12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62" h="1261">
                  <a:moveTo>
                    <a:pt x="1" y="626"/>
                  </a:moveTo>
                  <a:lnTo>
                    <a:pt x="7" y="608"/>
                  </a:lnTo>
                  <a:lnTo>
                    <a:pt x="23" y="559"/>
                  </a:lnTo>
                  <a:lnTo>
                    <a:pt x="45" y="490"/>
                  </a:lnTo>
                  <a:lnTo>
                    <a:pt x="71" y="411"/>
                  </a:lnTo>
                  <a:lnTo>
                    <a:pt x="96" y="331"/>
                  </a:lnTo>
                  <a:lnTo>
                    <a:pt x="118" y="260"/>
                  </a:lnTo>
                  <a:lnTo>
                    <a:pt x="136" y="209"/>
                  </a:lnTo>
                  <a:lnTo>
                    <a:pt x="142" y="186"/>
                  </a:lnTo>
                  <a:lnTo>
                    <a:pt x="145" y="176"/>
                  </a:lnTo>
                  <a:lnTo>
                    <a:pt x="146" y="168"/>
                  </a:lnTo>
                  <a:lnTo>
                    <a:pt x="146" y="163"/>
                  </a:lnTo>
                  <a:lnTo>
                    <a:pt x="146" y="161"/>
                  </a:lnTo>
                  <a:lnTo>
                    <a:pt x="152" y="161"/>
                  </a:lnTo>
                  <a:lnTo>
                    <a:pt x="170" y="161"/>
                  </a:lnTo>
                  <a:lnTo>
                    <a:pt x="197" y="161"/>
                  </a:lnTo>
                  <a:lnTo>
                    <a:pt x="232" y="162"/>
                  </a:lnTo>
                  <a:lnTo>
                    <a:pt x="274" y="162"/>
                  </a:lnTo>
                  <a:lnTo>
                    <a:pt x="321" y="162"/>
                  </a:lnTo>
                  <a:lnTo>
                    <a:pt x="372" y="163"/>
                  </a:lnTo>
                  <a:lnTo>
                    <a:pt x="426" y="163"/>
                  </a:lnTo>
                  <a:lnTo>
                    <a:pt x="480" y="163"/>
                  </a:lnTo>
                  <a:lnTo>
                    <a:pt x="534" y="163"/>
                  </a:lnTo>
                  <a:lnTo>
                    <a:pt x="586" y="163"/>
                  </a:lnTo>
                  <a:lnTo>
                    <a:pt x="635" y="162"/>
                  </a:lnTo>
                  <a:lnTo>
                    <a:pt x="680" y="162"/>
                  </a:lnTo>
                  <a:lnTo>
                    <a:pt x="716" y="161"/>
                  </a:lnTo>
                  <a:lnTo>
                    <a:pt x="746" y="160"/>
                  </a:lnTo>
                  <a:lnTo>
                    <a:pt x="766" y="157"/>
                  </a:lnTo>
                  <a:lnTo>
                    <a:pt x="785" y="154"/>
                  </a:lnTo>
                  <a:lnTo>
                    <a:pt x="813" y="149"/>
                  </a:lnTo>
                  <a:lnTo>
                    <a:pt x="845" y="142"/>
                  </a:lnTo>
                  <a:lnTo>
                    <a:pt x="883" y="133"/>
                  </a:lnTo>
                  <a:lnTo>
                    <a:pt x="925" y="124"/>
                  </a:lnTo>
                  <a:lnTo>
                    <a:pt x="970" y="113"/>
                  </a:lnTo>
                  <a:lnTo>
                    <a:pt x="1016" y="101"/>
                  </a:lnTo>
                  <a:lnTo>
                    <a:pt x="1063" y="89"/>
                  </a:lnTo>
                  <a:lnTo>
                    <a:pt x="1110" y="78"/>
                  </a:lnTo>
                  <a:lnTo>
                    <a:pt x="1153" y="66"/>
                  </a:lnTo>
                  <a:lnTo>
                    <a:pt x="1194" y="55"/>
                  </a:lnTo>
                  <a:lnTo>
                    <a:pt x="1230" y="46"/>
                  </a:lnTo>
                  <a:lnTo>
                    <a:pt x="1263" y="37"/>
                  </a:lnTo>
                  <a:lnTo>
                    <a:pt x="1287" y="30"/>
                  </a:lnTo>
                  <a:lnTo>
                    <a:pt x="1304" y="25"/>
                  </a:lnTo>
                  <a:lnTo>
                    <a:pt x="1312" y="22"/>
                  </a:lnTo>
                  <a:lnTo>
                    <a:pt x="1324" y="13"/>
                  </a:lnTo>
                  <a:lnTo>
                    <a:pt x="1336" y="7"/>
                  </a:lnTo>
                  <a:lnTo>
                    <a:pt x="1344" y="3"/>
                  </a:lnTo>
                  <a:lnTo>
                    <a:pt x="1348" y="0"/>
                  </a:lnTo>
                  <a:lnTo>
                    <a:pt x="1351" y="1"/>
                  </a:lnTo>
                  <a:lnTo>
                    <a:pt x="1358" y="5"/>
                  </a:lnTo>
                  <a:lnTo>
                    <a:pt x="1362" y="12"/>
                  </a:lnTo>
                  <a:lnTo>
                    <a:pt x="1361" y="25"/>
                  </a:lnTo>
                  <a:lnTo>
                    <a:pt x="1356" y="33"/>
                  </a:lnTo>
                  <a:lnTo>
                    <a:pt x="1346" y="48"/>
                  </a:lnTo>
                  <a:lnTo>
                    <a:pt x="1331" y="68"/>
                  </a:lnTo>
                  <a:lnTo>
                    <a:pt x="1312" y="92"/>
                  </a:lnTo>
                  <a:lnTo>
                    <a:pt x="1290" y="122"/>
                  </a:lnTo>
                  <a:lnTo>
                    <a:pt x="1266" y="154"/>
                  </a:lnTo>
                  <a:lnTo>
                    <a:pt x="1240" y="187"/>
                  </a:lnTo>
                  <a:lnTo>
                    <a:pt x="1214" y="221"/>
                  </a:lnTo>
                  <a:lnTo>
                    <a:pt x="1187" y="255"/>
                  </a:lnTo>
                  <a:lnTo>
                    <a:pt x="1161" y="288"/>
                  </a:lnTo>
                  <a:lnTo>
                    <a:pt x="1138" y="318"/>
                  </a:lnTo>
                  <a:lnTo>
                    <a:pt x="1116" y="345"/>
                  </a:lnTo>
                  <a:lnTo>
                    <a:pt x="1099" y="368"/>
                  </a:lnTo>
                  <a:lnTo>
                    <a:pt x="1085" y="385"/>
                  </a:lnTo>
                  <a:lnTo>
                    <a:pt x="1076" y="397"/>
                  </a:lnTo>
                  <a:lnTo>
                    <a:pt x="1073" y="400"/>
                  </a:lnTo>
                  <a:lnTo>
                    <a:pt x="1066" y="421"/>
                  </a:lnTo>
                  <a:lnTo>
                    <a:pt x="1047" y="477"/>
                  </a:lnTo>
                  <a:lnTo>
                    <a:pt x="1020" y="555"/>
                  </a:lnTo>
                  <a:lnTo>
                    <a:pt x="990" y="645"/>
                  </a:lnTo>
                  <a:lnTo>
                    <a:pt x="959" y="737"/>
                  </a:lnTo>
                  <a:lnTo>
                    <a:pt x="932" y="817"/>
                  </a:lnTo>
                  <a:lnTo>
                    <a:pt x="912" y="877"/>
                  </a:lnTo>
                  <a:lnTo>
                    <a:pt x="903" y="904"/>
                  </a:lnTo>
                  <a:lnTo>
                    <a:pt x="901" y="916"/>
                  </a:lnTo>
                  <a:lnTo>
                    <a:pt x="898" y="925"/>
                  </a:lnTo>
                  <a:lnTo>
                    <a:pt x="897" y="930"/>
                  </a:lnTo>
                  <a:lnTo>
                    <a:pt x="895" y="932"/>
                  </a:lnTo>
                  <a:lnTo>
                    <a:pt x="891" y="934"/>
                  </a:lnTo>
                  <a:lnTo>
                    <a:pt x="880" y="938"/>
                  </a:lnTo>
                  <a:lnTo>
                    <a:pt x="864" y="946"/>
                  </a:lnTo>
                  <a:lnTo>
                    <a:pt x="844" y="954"/>
                  </a:lnTo>
                  <a:lnTo>
                    <a:pt x="818" y="962"/>
                  </a:lnTo>
                  <a:lnTo>
                    <a:pt x="791" y="971"/>
                  </a:lnTo>
                  <a:lnTo>
                    <a:pt x="762" y="978"/>
                  </a:lnTo>
                  <a:lnTo>
                    <a:pt x="734" y="983"/>
                  </a:lnTo>
                  <a:lnTo>
                    <a:pt x="707" y="989"/>
                  </a:lnTo>
                  <a:lnTo>
                    <a:pt x="681" y="996"/>
                  </a:lnTo>
                  <a:lnTo>
                    <a:pt x="659" y="1005"/>
                  </a:lnTo>
                  <a:lnTo>
                    <a:pt x="640" y="1015"/>
                  </a:lnTo>
                  <a:lnTo>
                    <a:pt x="623" y="1026"/>
                  </a:lnTo>
                  <a:lnTo>
                    <a:pt x="609" y="1035"/>
                  </a:lnTo>
                  <a:lnTo>
                    <a:pt x="600" y="1044"/>
                  </a:lnTo>
                  <a:lnTo>
                    <a:pt x="591" y="1051"/>
                  </a:lnTo>
                  <a:lnTo>
                    <a:pt x="586" y="1055"/>
                  </a:lnTo>
                  <a:lnTo>
                    <a:pt x="578" y="1059"/>
                  </a:lnTo>
                  <a:lnTo>
                    <a:pt x="566" y="1064"/>
                  </a:lnTo>
                  <a:lnTo>
                    <a:pt x="551" y="1071"/>
                  </a:lnTo>
                  <a:lnTo>
                    <a:pt x="533" y="1079"/>
                  </a:lnTo>
                  <a:lnTo>
                    <a:pt x="514" y="1086"/>
                  </a:lnTo>
                  <a:lnTo>
                    <a:pt x="494" y="1094"/>
                  </a:lnTo>
                  <a:lnTo>
                    <a:pt x="473" y="1101"/>
                  </a:lnTo>
                  <a:lnTo>
                    <a:pt x="453" y="1110"/>
                  </a:lnTo>
                  <a:lnTo>
                    <a:pt x="433" y="1117"/>
                  </a:lnTo>
                  <a:lnTo>
                    <a:pt x="414" y="1124"/>
                  </a:lnTo>
                  <a:lnTo>
                    <a:pt x="396" y="1131"/>
                  </a:lnTo>
                  <a:lnTo>
                    <a:pt x="381" y="1136"/>
                  </a:lnTo>
                  <a:lnTo>
                    <a:pt x="368" y="1141"/>
                  </a:lnTo>
                  <a:lnTo>
                    <a:pt x="358" y="1144"/>
                  </a:lnTo>
                  <a:lnTo>
                    <a:pt x="353" y="1147"/>
                  </a:lnTo>
                  <a:lnTo>
                    <a:pt x="347" y="1149"/>
                  </a:lnTo>
                  <a:lnTo>
                    <a:pt x="338" y="1153"/>
                  </a:lnTo>
                  <a:lnTo>
                    <a:pt x="324" y="1158"/>
                  </a:lnTo>
                  <a:lnTo>
                    <a:pt x="308" y="1165"/>
                  </a:lnTo>
                  <a:lnTo>
                    <a:pt x="290" y="1172"/>
                  </a:lnTo>
                  <a:lnTo>
                    <a:pt x="270" y="1179"/>
                  </a:lnTo>
                  <a:lnTo>
                    <a:pt x="250" y="1189"/>
                  </a:lnTo>
                  <a:lnTo>
                    <a:pt x="228" y="1197"/>
                  </a:lnTo>
                  <a:lnTo>
                    <a:pt x="208" y="1207"/>
                  </a:lnTo>
                  <a:lnTo>
                    <a:pt x="187" y="1216"/>
                  </a:lnTo>
                  <a:lnTo>
                    <a:pt x="168" y="1225"/>
                  </a:lnTo>
                  <a:lnTo>
                    <a:pt x="152" y="1234"/>
                  </a:lnTo>
                  <a:lnTo>
                    <a:pt x="137" y="1242"/>
                  </a:lnTo>
                  <a:lnTo>
                    <a:pt x="126" y="1249"/>
                  </a:lnTo>
                  <a:lnTo>
                    <a:pt x="118" y="1256"/>
                  </a:lnTo>
                  <a:lnTo>
                    <a:pt x="115" y="1261"/>
                  </a:lnTo>
                  <a:lnTo>
                    <a:pt x="114" y="1256"/>
                  </a:lnTo>
                  <a:lnTo>
                    <a:pt x="108" y="1244"/>
                  </a:lnTo>
                  <a:lnTo>
                    <a:pt x="100" y="1225"/>
                  </a:lnTo>
                  <a:lnTo>
                    <a:pt x="92" y="1201"/>
                  </a:lnTo>
                  <a:lnTo>
                    <a:pt x="83" y="1172"/>
                  </a:lnTo>
                  <a:lnTo>
                    <a:pt x="75" y="1142"/>
                  </a:lnTo>
                  <a:lnTo>
                    <a:pt x="66" y="1110"/>
                  </a:lnTo>
                  <a:lnTo>
                    <a:pt x="62" y="1079"/>
                  </a:lnTo>
                  <a:lnTo>
                    <a:pt x="57" y="1040"/>
                  </a:lnTo>
                  <a:lnTo>
                    <a:pt x="47" y="987"/>
                  </a:lnTo>
                  <a:lnTo>
                    <a:pt x="37" y="925"/>
                  </a:lnTo>
                  <a:lnTo>
                    <a:pt x="24" y="859"/>
                  </a:lnTo>
                  <a:lnTo>
                    <a:pt x="14" y="791"/>
                  </a:lnTo>
                  <a:lnTo>
                    <a:pt x="4" y="727"/>
                  </a:lnTo>
                  <a:lnTo>
                    <a:pt x="0" y="670"/>
                  </a:lnTo>
                  <a:lnTo>
                    <a:pt x="1" y="626"/>
                  </a:lnTo>
                  <a:close/>
                </a:path>
              </a:pathLst>
            </a:custGeom>
            <a:solidFill>
              <a:srgbClr val="EADBC6"/>
            </a:solidFill>
            <a:ln w="9525">
              <a:noFill/>
              <a:round/>
              <a:headEnd/>
              <a:tailEnd/>
            </a:ln>
          </p:spPr>
          <p:txBody>
            <a:bodyPr/>
            <a:lstStyle/>
            <a:p>
              <a:endParaRPr lang="ja-JP" altLang="en-US"/>
            </a:p>
          </p:txBody>
        </p:sp>
        <p:sp>
          <p:nvSpPr>
            <p:cNvPr id="51386" name="Freeform 31"/>
            <p:cNvSpPr>
              <a:spLocks/>
            </p:cNvSpPr>
            <p:nvPr/>
          </p:nvSpPr>
          <p:spPr bwMode="auto">
            <a:xfrm>
              <a:off x="3390" y="2497"/>
              <a:ext cx="479" cy="361"/>
            </a:xfrm>
            <a:custGeom>
              <a:avLst/>
              <a:gdLst>
                <a:gd name="T0" fmla="*/ 19 w 959"/>
                <a:gd name="T1" fmla="*/ 3 h 721"/>
                <a:gd name="T2" fmla="*/ 20 w 959"/>
                <a:gd name="T3" fmla="*/ 3 h 721"/>
                <a:gd name="T4" fmla="*/ 21 w 959"/>
                <a:gd name="T5" fmla="*/ 3 h 721"/>
                <a:gd name="T6" fmla="*/ 22 w 959"/>
                <a:gd name="T7" fmla="*/ 2 h 721"/>
                <a:gd name="T8" fmla="*/ 24 w 959"/>
                <a:gd name="T9" fmla="*/ 2 h 721"/>
                <a:gd name="T10" fmla="*/ 25 w 959"/>
                <a:gd name="T11" fmla="*/ 2 h 721"/>
                <a:gd name="T12" fmla="*/ 26 w 959"/>
                <a:gd name="T13" fmla="*/ 1 h 721"/>
                <a:gd name="T14" fmla="*/ 27 w 959"/>
                <a:gd name="T15" fmla="*/ 1 h 721"/>
                <a:gd name="T16" fmla="*/ 29 w 959"/>
                <a:gd name="T17" fmla="*/ 0 h 721"/>
                <a:gd name="T18" fmla="*/ 25 w 959"/>
                <a:gd name="T19" fmla="*/ 14 h 721"/>
                <a:gd name="T20" fmla="*/ 25 w 959"/>
                <a:gd name="T21" fmla="*/ 14 h 721"/>
                <a:gd name="T22" fmla="*/ 24 w 959"/>
                <a:gd name="T23" fmla="*/ 14 h 721"/>
                <a:gd name="T24" fmla="*/ 23 w 959"/>
                <a:gd name="T25" fmla="*/ 14 h 721"/>
                <a:gd name="T26" fmla="*/ 21 w 959"/>
                <a:gd name="T27" fmla="*/ 15 h 721"/>
                <a:gd name="T28" fmla="*/ 20 w 959"/>
                <a:gd name="T29" fmla="*/ 15 h 721"/>
                <a:gd name="T30" fmla="*/ 19 w 959"/>
                <a:gd name="T31" fmla="*/ 15 h 721"/>
                <a:gd name="T32" fmla="*/ 19 w 959"/>
                <a:gd name="T33" fmla="*/ 15 h 721"/>
                <a:gd name="T34" fmla="*/ 18 w 959"/>
                <a:gd name="T35" fmla="*/ 16 h 721"/>
                <a:gd name="T36" fmla="*/ 17 w 959"/>
                <a:gd name="T37" fmla="*/ 16 h 721"/>
                <a:gd name="T38" fmla="*/ 16 w 959"/>
                <a:gd name="T39" fmla="*/ 17 h 721"/>
                <a:gd name="T40" fmla="*/ 15 w 959"/>
                <a:gd name="T41" fmla="*/ 17 h 721"/>
                <a:gd name="T42" fmla="*/ 14 w 959"/>
                <a:gd name="T43" fmla="*/ 18 h 721"/>
                <a:gd name="T44" fmla="*/ 13 w 959"/>
                <a:gd name="T45" fmla="*/ 19 h 721"/>
                <a:gd name="T46" fmla="*/ 11 w 959"/>
                <a:gd name="T47" fmla="*/ 19 h 721"/>
                <a:gd name="T48" fmla="*/ 9 w 959"/>
                <a:gd name="T49" fmla="*/ 20 h 721"/>
                <a:gd name="T50" fmla="*/ 7 w 959"/>
                <a:gd name="T51" fmla="*/ 21 h 721"/>
                <a:gd name="T52" fmla="*/ 6 w 959"/>
                <a:gd name="T53" fmla="*/ 21 h 721"/>
                <a:gd name="T54" fmla="*/ 5 w 959"/>
                <a:gd name="T55" fmla="*/ 22 h 721"/>
                <a:gd name="T56" fmla="*/ 4 w 959"/>
                <a:gd name="T57" fmla="*/ 22 h 721"/>
                <a:gd name="T58" fmla="*/ 3 w 959"/>
                <a:gd name="T59" fmla="*/ 22 h 721"/>
                <a:gd name="T60" fmla="*/ 2 w 959"/>
                <a:gd name="T61" fmla="*/ 23 h 721"/>
                <a:gd name="T62" fmla="*/ 2 w 959"/>
                <a:gd name="T63" fmla="*/ 23 h 721"/>
                <a:gd name="T64" fmla="*/ 1 w 959"/>
                <a:gd name="T65" fmla="*/ 21 h 721"/>
                <a:gd name="T66" fmla="*/ 1 w 959"/>
                <a:gd name="T67" fmla="*/ 19 h 721"/>
                <a:gd name="T68" fmla="*/ 0 w 959"/>
                <a:gd name="T69" fmla="*/ 16 h 721"/>
                <a:gd name="T70" fmla="*/ 0 w 959"/>
                <a:gd name="T71" fmla="*/ 14 h 721"/>
                <a:gd name="T72" fmla="*/ 0 w 959"/>
                <a:gd name="T73" fmla="*/ 10 h 721"/>
                <a:gd name="T74" fmla="*/ 0 w 959"/>
                <a:gd name="T75" fmla="*/ 7 h 721"/>
                <a:gd name="T76" fmla="*/ 2 w 959"/>
                <a:gd name="T77" fmla="*/ 4 h 721"/>
                <a:gd name="T78" fmla="*/ 2 w 959"/>
                <a:gd name="T79" fmla="*/ 4 h 721"/>
                <a:gd name="T80" fmla="*/ 3 w 959"/>
                <a:gd name="T81" fmla="*/ 5 h 721"/>
                <a:gd name="T82" fmla="*/ 4 w 959"/>
                <a:gd name="T83" fmla="*/ 5 h 721"/>
                <a:gd name="T84" fmla="*/ 6 w 959"/>
                <a:gd name="T85" fmla="*/ 5 h 721"/>
                <a:gd name="T86" fmla="*/ 7 w 959"/>
                <a:gd name="T87" fmla="*/ 5 h 721"/>
                <a:gd name="T88" fmla="*/ 8 w 959"/>
                <a:gd name="T89" fmla="*/ 5 h 721"/>
                <a:gd name="T90" fmla="*/ 9 w 959"/>
                <a:gd name="T91" fmla="*/ 5 h 721"/>
                <a:gd name="T92" fmla="*/ 9 w 959"/>
                <a:gd name="T93" fmla="*/ 5 h 721"/>
                <a:gd name="T94" fmla="*/ 10 w 959"/>
                <a:gd name="T95" fmla="*/ 5 h 721"/>
                <a:gd name="T96" fmla="*/ 11 w 959"/>
                <a:gd name="T97" fmla="*/ 5 h 721"/>
                <a:gd name="T98" fmla="*/ 13 w 959"/>
                <a:gd name="T99" fmla="*/ 5 h 721"/>
                <a:gd name="T100" fmla="*/ 16 w 959"/>
                <a:gd name="T101" fmla="*/ 4 h 721"/>
                <a:gd name="T102" fmla="*/ 18 w 959"/>
                <a:gd name="T103" fmla="*/ 4 h 7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59"/>
                <a:gd name="T157" fmla="*/ 0 h 721"/>
                <a:gd name="T158" fmla="*/ 959 w 959"/>
                <a:gd name="T159" fmla="*/ 721 h 7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59" h="721">
                  <a:moveTo>
                    <a:pt x="632" y="97"/>
                  </a:moveTo>
                  <a:lnTo>
                    <a:pt x="639" y="94"/>
                  </a:lnTo>
                  <a:lnTo>
                    <a:pt x="648" y="91"/>
                  </a:lnTo>
                  <a:lnTo>
                    <a:pt x="659" y="86"/>
                  </a:lnTo>
                  <a:lnTo>
                    <a:pt x="673" y="81"/>
                  </a:lnTo>
                  <a:lnTo>
                    <a:pt x="689" y="75"/>
                  </a:lnTo>
                  <a:lnTo>
                    <a:pt x="707" y="69"/>
                  </a:lnTo>
                  <a:lnTo>
                    <a:pt x="727" y="62"/>
                  </a:lnTo>
                  <a:lnTo>
                    <a:pt x="749" y="55"/>
                  </a:lnTo>
                  <a:lnTo>
                    <a:pt x="773" y="48"/>
                  </a:lnTo>
                  <a:lnTo>
                    <a:pt x="796" y="41"/>
                  </a:lnTo>
                  <a:lnTo>
                    <a:pt x="818" y="33"/>
                  </a:lnTo>
                  <a:lnTo>
                    <a:pt x="838" y="27"/>
                  </a:lnTo>
                  <a:lnTo>
                    <a:pt x="854" y="23"/>
                  </a:lnTo>
                  <a:lnTo>
                    <a:pt x="868" y="19"/>
                  </a:lnTo>
                  <a:lnTo>
                    <a:pt x="876" y="17"/>
                  </a:lnTo>
                  <a:lnTo>
                    <a:pt x="879" y="15"/>
                  </a:lnTo>
                  <a:lnTo>
                    <a:pt x="959" y="0"/>
                  </a:lnTo>
                  <a:lnTo>
                    <a:pt x="936" y="61"/>
                  </a:lnTo>
                  <a:lnTo>
                    <a:pt x="815" y="417"/>
                  </a:lnTo>
                  <a:lnTo>
                    <a:pt x="812" y="418"/>
                  </a:lnTo>
                  <a:lnTo>
                    <a:pt x="806" y="420"/>
                  </a:lnTo>
                  <a:lnTo>
                    <a:pt x="792" y="426"/>
                  </a:lnTo>
                  <a:lnTo>
                    <a:pt x="778" y="431"/>
                  </a:lnTo>
                  <a:lnTo>
                    <a:pt x="755" y="437"/>
                  </a:lnTo>
                  <a:lnTo>
                    <a:pt x="727" y="444"/>
                  </a:lnTo>
                  <a:lnTo>
                    <a:pt x="697" y="450"/>
                  </a:lnTo>
                  <a:lnTo>
                    <a:pt x="669" y="458"/>
                  </a:lnTo>
                  <a:lnTo>
                    <a:pt x="643" y="462"/>
                  </a:lnTo>
                  <a:lnTo>
                    <a:pt x="627" y="466"/>
                  </a:lnTo>
                  <a:lnTo>
                    <a:pt x="620" y="467"/>
                  </a:lnTo>
                  <a:lnTo>
                    <a:pt x="617" y="468"/>
                  </a:lnTo>
                  <a:lnTo>
                    <a:pt x="608" y="473"/>
                  </a:lnTo>
                  <a:lnTo>
                    <a:pt x="595" y="479"/>
                  </a:lnTo>
                  <a:lnTo>
                    <a:pt x="580" y="487"/>
                  </a:lnTo>
                  <a:lnTo>
                    <a:pt x="564" y="497"/>
                  </a:lnTo>
                  <a:lnTo>
                    <a:pt x="551" y="505"/>
                  </a:lnTo>
                  <a:lnTo>
                    <a:pt x="537" y="515"/>
                  </a:lnTo>
                  <a:lnTo>
                    <a:pt x="529" y="523"/>
                  </a:lnTo>
                  <a:lnTo>
                    <a:pt x="522" y="528"/>
                  </a:lnTo>
                  <a:lnTo>
                    <a:pt x="510" y="535"/>
                  </a:lnTo>
                  <a:lnTo>
                    <a:pt x="494" y="545"/>
                  </a:lnTo>
                  <a:lnTo>
                    <a:pt x="472" y="556"/>
                  </a:lnTo>
                  <a:lnTo>
                    <a:pt x="448" y="568"/>
                  </a:lnTo>
                  <a:lnTo>
                    <a:pt x="420" y="580"/>
                  </a:lnTo>
                  <a:lnTo>
                    <a:pt x="392" y="593"/>
                  </a:lnTo>
                  <a:lnTo>
                    <a:pt x="362" y="606"/>
                  </a:lnTo>
                  <a:lnTo>
                    <a:pt x="332" y="620"/>
                  </a:lnTo>
                  <a:lnTo>
                    <a:pt x="302" y="632"/>
                  </a:lnTo>
                  <a:lnTo>
                    <a:pt x="274" y="644"/>
                  </a:lnTo>
                  <a:lnTo>
                    <a:pt x="247" y="654"/>
                  </a:lnTo>
                  <a:lnTo>
                    <a:pt x="224" y="664"/>
                  </a:lnTo>
                  <a:lnTo>
                    <a:pt x="203" y="670"/>
                  </a:lnTo>
                  <a:lnTo>
                    <a:pt x="188" y="674"/>
                  </a:lnTo>
                  <a:lnTo>
                    <a:pt x="178" y="676"/>
                  </a:lnTo>
                  <a:lnTo>
                    <a:pt x="161" y="678"/>
                  </a:lnTo>
                  <a:lnTo>
                    <a:pt x="144" y="683"/>
                  </a:lnTo>
                  <a:lnTo>
                    <a:pt x="126" y="690"/>
                  </a:lnTo>
                  <a:lnTo>
                    <a:pt x="108" y="698"/>
                  </a:lnTo>
                  <a:lnTo>
                    <a:pt x="93" y="707"/>
                  </a:lnTo>
                  <a:lnTo>
                    <a:pt x="80" y="714"/>
                  </a:lnTo>
                  <a:lnTo>
                    <a:pt x="72" y="719"/>
                  </a:lnTo>
                  <a:lnTo>
                    <a:pt x="69" y="721"/>
                  </a:lnTo>
                  <a:lnTo>
                    <a:pt x="64" y="702"/>
                  </a:lnTo>
                  <a:lnTo>
                    <a:pt x="51" y="658"/>
                  </a:lnTo>
                  <a:lnTo>
                    <a:pt x="39" y="611"/>
                  </a:lnTo>
                  <a:lnTo>
                    <a:pt x="34" y="583"/>
                  </a:lnTo>
                  <a:lnTo>
                    <a:pt x="31" y="556"/>
                  </a:lnTo>
                  <a:lnTo>
                    <a:pt x="24" y="505"/>
                  </a:lnTo>
                  <a:lnTo>
                    <a:pt x="18" y="454"/>
                  </a:lnTo>
                  <a:lnTo>
                    <a:pt x="11" y="417"/>
                  </a:lnTo>
                  <a:lnTo>
                    <a:pt x="7" y="371"/>
                  </a:lnTo>
                  <a:lnTo>
                    <a:pt x="4" y="301"/>
                  </a:lnTo>
                  <a:lnTo>
                    <a:pt x="1" y="237"/>
                  </a:lnTo>
                  <a:lnTo>
                    <a:pt x="0" y="208"/>
                  </a:lnTo>
                  <a:lnTo>
                    <a:pt x="62" y="127"/>
                  </a:lnTo>
                  <a:lnTo>
                    <a:pt x="65" y="127"/>
                  </a:lnTo>
                  <a:lnTo>
                    <a:pt x="72" y="128"/>
                  </a:lnTo>
                  <a:lnTo>
                    <a:pt x="83" y="128"/>
                  </a:lnTo>
                  <a:lnTo>
                    <a:pt x="96" y="129"/>
                  </a:lnTo>
                  <a:lnTo>
                    <a:pt x="112" y="130"/>
                  </a:lnTo>
                  <a:lnTo>
                    <a:pt x="131" y="132"/>
                  </a:lnTo>
                  <a:lnTo>
                    <a:pt x="150" y="133"/>
                  </a:lnTo>
                  <a:lnTo>
                    <a:pt x="172" y="134"/>
                  </a:lnTo>
                  <a:lnTo>
                    <a:pt x="193" y="136"/>
                  </a:lnTo>
                  <a:lnTo>
                    <a:pt x="213" y="138"/>
                  </a:lnTo>
                  <a:lnTo>
                    <a:pt x="233" y="139"/>
                  </a:lnTo>
                  <a:lnTo>
                    <a:pt x="252" y="140"/>
                  </a:lnTo>
                  <a:lnTo>
                    <a:pt x="268" y="141"/>
                  </a:lnTo>
                  <a:lnTo>
                    <a:pt x="282" y="141"/>
                  </a:lnTo>
                  <a:lnTo>
                    <a:pt x="292" y="142"/>
                  </a:lnTo>
                  <a:lnTo>
                    <a:pt x="298" y="142"/>
                  </a:lnTo>
                  <a:lnTo>
                    <a:pt x="306" y="142"/>
                  </a:lnTo>
                  <a:lnTo>
                    <a:pt x="317" y="142"/>
                  </a:lnTo>
                  <a:lnTo>
                    <a:pt x="328" y="142"/>
                  </a:lnTo>
                  <a:lnTo>
                    <a:pt x="343" y="141"/>
                  </a:lnTo>
                  <a:lnTo>
                    <a:pt x="362" y="140"/>
                  </a:lnTo>
                  <a:lnTo>
                    <a:pt x="386" y="136"/>
                  </a:lnTo>
                  <a:lnTo>
                    <a:pt x="416" y="130"/>
                  </a:lnTo>
                  <a:lnTo>
                    <a:pt x="453" y="122"/>
                  </a:lnTo>
                  <a:lnTo>
                    <a:pt x="540" y="117"/>
                  </a:lnTo>
                  <a:lnTo>
                    <a:pt x="552" y="360"/>
                  </a:lnTo>
                  <a:lnTo>
                    <a:pt x="580" y="117"/>
                  </a:lnTo>
                  <a:lnTo>
                    <a:pt x="632" y="97"/>
                  </a:lnTo>
                  <a:close/>
                </a:path>
              </a:pathLst>
            </a:custGeom>
            <a:solidFill>
              <a:srgbClr val="CCBAA3"/>
            </a:solidFill>
            <a:ln w="9525">
              <a:noFill/>
              <a:round/>
              <a:headEnd/>
              <a:tailEnd/>
            </a:ln>
          </p:spPr>
          <p:txBody>
            <a:bodyPr/>
            <a:lstStyle/>
            <a:p>
              <a:endParaRPr lang="ja-JP" altLang="en-US"/>
            </a:p>
          </p:txBody>
        </p:sp>
        <p:sp>
          <p:nvSpPr>
            <p:cNvPr id="51387" name="Freeform 32"/>
            <p:cNvSpPr>
              <a:spLocks/>
            </p:cNvSpPr>
            <p:nvPr/>
          </p:nvSpPr>
          <p:spPr bwMode="auto">
            <a:xfrm>
              <a:off x="3307" y="2549"/>
              <a:ext cx="137" cy="108"/>
            </a:xfrm>
            <a:custGeom>
              <a:avLst/>
              <a:gdLst>
                <a:gd name="T0" fmla="*/ 6 w 274"/>
                <a:gd name="T1" fmla="*/ 6 h 216"/>
                <a:gd name="T2" fmla="*/ 6 w 274"/>
                <a:gd name="T3" fmla="*/ 6 h 216"/>
                <a:gd name="T4" fmla="*/ 5 w 274"/>
                <a:gd name="T5" fmla="*/ 6 h 216"/>
                <a:gd name="T6" fmla="*/ 4 w 274"/>
                <a:gd name="T7" fmla="*/ 7 h 216"/>
                <a:gd name="T8" fmla="*/ 4 w 274"/>
                <a:gd name="T9" fmla="*/ 7 h 216"/>
                <a:gd name="T10" fmla="*/ 3 w 274"/>
                <a:gd name="T11" fmla="*/ 7 h 216"/>
                <a:gd name="T12" fmla="*/ 3 w 274"/>
                <a:gd name="T13" fmla="*/ 7 h 216"/>
                <a:gd name="T14" fmla="*/ 2 w 274"/>
                <a:gd name="T15" fmla="*/ 7 h 216"/>
                <a:gd name="T16" fmla="*/ 1 w 274"/>
                <a:gd name="T17" fmla="*/ 7 h 216"/>
                <a:gd name="T18" fmla="*/ 1 w 274"/>
                <a:gd name="T19" fmla="*/ 7 h 216"/>
                <a:gd name="T20" fmla="*/ 1 w 274"/>
                <a:gd name="T21" fmla="*/ 7 h 216"/>
                <a:gd name="T22" fmla="*/ 1 w 274"/>
                <a:gd name="T23" fmla="*/ 6 h 216"/>
                <a:gd name="T24" fmla="*/ 1 w 274"/>
                <a:gd name="T25" fmla="*/ 6 h 216"/>
                <a:gd name="T26" fmla="*/ 1 w 274"/>
                <a:gd name="T27" fmla="*/ 5 h 216"/>
                <a:gd name="T28" fmla="*/ 1 w 274"/>
                <a:gd name="T29" fmla="*/ 5 h 216"/>
                <a:gd name="T30" fmla="*/ 1 w 274"/>
                <a:gd name="T31" fmla="*/ 3 h 216"/>
                <a:gd name="T32" fmla="*/ 1 w 274"/>
                <a:gd name="T33" fmla="*/ 3 h 216"/>
                <a:gd name="T34" fmla="*/ 0 w 274"/>
                <a:gd name="T35" fmla="*/ 3 h 216"/>
                <a:gd name="T36" fmla="*/ 1 w 274"/>
                <a:gd name="T37" fmla="*/ 3 h 216"/>
                <a:gd name="T38" fmla="*/ 1 w 274"/>
                <a:gd name="T39" fmla="*/ 2 h 216"/>
                <a:gd name="T40" fmla="*/ 1 w 274"/>
                <a:gd name="T41" fmla="*/ 1 h 216"/>
                <a:gd name="T42" fmla="*/ 1 w 274"/>
                <a:gd name="T43" fmla="*/ 1 h 216"/>
                <a:gd name="T44" fmla="*/ 1 w 274"/>
                <a:gd name="T45" fmla="*/ 0 h 216"/>
                <a:gd name="T46" fmla="*/ 2 w 274"/>
                <a:gd name="T47" fmla="*/ 1 h 216"/>
                <a:gd name="T48" fmla="*/ 3 w 274"/>
                <a:gd name="T49" fmla="*/ 1 h 216"/>
                <a:gd name="T50" fmla="*/ 4 w 274"/>
                <a:gd name="T51" fmla="*/ 1 h 216"/>
                <a:gd name="T52" fmla="*/ 4 w 274"/>
                <a:gd name="T53" fmla="*/ 1 h 216"/>
                <a:gd name="T54" fmla="*/ 5 w 274"/>
                <a:gd name="T55" fmla="*/ 1 h 216"/>
                <a:gd name="T56" fmla="*/ 6 w 274"/>
                <a:gd name="T57" fmla="*/ 1 h 216"/>
                <a:gd name="T58" fmla="*/ 7 w 274"/>
                <a:gd name="T59" fmla="*/ 1 h 216"/>
                <a:gd name="T60" fmla="*/ 7 w 274"/>
                <a:gd name="T61" fmla="*/ 1 h 216"/>
                <a:gd name="T62" fmla="*/ 7 w 274"/>
                <a:gd name="T63" fmla="*/ 1 h 216"/>
                <a:gd name="T64" fmla="*/ 7 w 274"/>
                <a:gd name="T65" fmla="*/ 1 h 216"/>
                <a:gd name="T66" fmla="*/ 7 w 274"/>
                <a:gd name="T67" fmla="*/ 2 h 216"/>
                <a:gd name="T68" fmla="*/ 7 w 274"/>
                <a:gd name="T69" fmla="*/ 2 h 216"/>
                <a:gd name="T70" fmla="*/ 9 w 274"/>
                <a:gd name="T71" fmla="*/ 2 h 216"/>
                <a:gd name="T72" fmla="*/ 9 w 274"/>
                <a:gd name="T73" fmla="*/ 3 h 216"/>
                <a:gd name="T74" fmla="*/ 7 w 274"/>
                <a:gd name="T75" fmla="*/ 3 h 216"/>
                <a:gd name="T76" fmla="*/ 9 w 274"/>
                <a:gd name="T77" fmla="*/ 3 h 216"/>
                <a:gd name="T78" fmla="*/ 9 w 274"/>
                <a:gd name="T79" fmla="*/ 3 h 216"/>
                <a:gd name="T80" fmla="*/ 7 w 274"/>
                <a:gd name="T81" fmla="*/ 3 h 216"/>
                <a:gd name="T82" fmla="*/ 7 w 274"/>
                <a:gd name="T83" fmla="*/ 5 h 216"/>
                <a:gd name="T84" fmla="*/ 7 w 274"/>
                <a:gd name="T85" fmla="*/ 5 h 216"/>
                <a:gd name="T86" fmla="*/ 7 w 274"/>
                <a:gd name="T87" fmla="*/ 5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4"/>
                <a:gd name="T133" fmla="*/ 0 h 216"/>
                <a:gd name="T134" fmla="*/ 274 w 274"/>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4" h="216">
                  <a:moveTo>
                    <a:pt x="228" y="152"/>
                  </a:moveTo>
                  <a:lnTo>
                    <a:pt x="216" y="163"/>
                  </a:lnTo>
                  <a:lnTo>
                    <a:pt x="204" y="171"/>
                  </a:lnTo>
                  <a:lnTo>
                    <a:pt x="192" y="180"/>
                  </a:lnTo>
                  <a:lnTo>
                    <a:pt x="181" y="186"/>
                  </a:lnTo>
                  <a:lnTo>
                    <a:pt x="171" y="190"/>
                  </a:lnTo>
                  <a:lnTo>
                    <a:pt x="165" y="194"/>
                  </a:lnTo>
                  <a:lnTo>
                    <a:pt x="159" y="195"/>
                  </a:lnTo>
                  <a:lnTo>
                    <a:pt x="158" y="196"/>
                  </a:lnTo>
                  <a:lnTo>
                    <a:pt x="146" y="202"/>
                  </a:lnTo>
                  <a:lnTo>
                    <a:pt x="133" y="207"/>
                  </a:lnTo>
                  <a:lnTo>
                    <a:pt x="121" y="210"/>
                  </a:lnTo>
                  <a:lnTo>
                    <a:pt x="110" y="212"/>
                  </a:lnTo>
                  <a:lnTo>
                    <a:pt x="98" y="213"/>
                  </a:lnTo>
                  <a:lnTo>
                    <a:pt x="87" y="213"/>
                  </a:lnTo>
                  <a:lnTo>
                    <a:pt x="76" y="214"/>
                  </a:lnTo>
                  <a:lnTo>
                    <a:pt x="66" y="216"/>
                  </a:lnTo>
                  <a:lnTo>
                    <a:pt x="52" y="216"/>
                  </a:lnTo>
                  <a:lnTo>
                    <a:pt x="41" y="212"/>
                  </a:lnTo>
                  <a:lnTo>
                    <a:pt x="34" y="207"/>
                  </a:lnTo>
                  <a:lnTo>
                    <a:pt x="33" y="200"/>
                  </a:lnTo>
                  <a:lnTo>
                    <a:pt x="34" y="193"/>
                  </a:lnTo>
                  <a:lnTo>
                    <a:pt x="32" y="188"/>
                  </a:lnTo>
                  <a:lnTo>
                    <a:pt x="28" y="183"/>
                  </a:lnTo>
                  <a:lnTo>
                    <a:pt x="19" y="177"/>
                  </a:lnTo>
                  <a:lnTo>
                    <a:pt x="13" y="170"/>
                  </a:lnTo>
                  <a:lnTo>
                    <a:pt x="10" y="164"/>
                  </a:lnTo>
                  <a:lnTo>
                    <a:pt x="11" y="158"/>
                  </a:lnTo>
                  <a:lnTo>
                    <a:pt x="14" y="148"/>
                  </a:lnTo>
                  <a:lnTo>
                    <a:pt x="15" y="138"/>
                  </a:lnTo>
                  <a:lnTo>
                    <a:pt x="13" y="129"/>
                  </a:lnTo>
                  <a:lnTo>
                    <a:pt x="9" y="124"/>
                  </a:lnTo>
                  <a:lnTo>
                    <a:pt x="7" y="122"/>
                  </a:lnTo>
                  <a:lnTo>
                    <a:pt x="6" y="118"/>
                  </a:lnTo>
                  <a:lnTo>
                    <a:pt x="3" y="108"/>
                  </a:lnTo>
                  <a:lnTo>
                    <a:pt x="0" y="96"/>
                  </a:lnTo>
                  <a:lnTo>
                    <a:pt x="2" y="84"/>
                  </a:lnTo>
                  <a:lnTo>
                    <a:pt x="6" y="74"/>
                  </a:lnTo>
                  <a:lnTo>
                    <a:pt x="9" y="65"/>
                  </a:lnTo>
                  <a:lnTo>
                    <a:pt x="10" y="53"/>
                  </a:lnTo>
                  <a:lnTo>
                    <a:pt x="6" y="35"/>
                  </a:lnTo>
                  <a:lnTo>
                    <a:pt x="6" y="20"/>
                  </a:lnTo>
                  <a:lnTo>
                    <a:pt x="14" y="11"/>
                  </a:lnTo>
                  <a:lnTo>
                    <a:pt x="25" y="5"/>
                  </a:lnTo>
                  <a:lnTo>
                    <a:pt x="38" y="1"/>
                  </a:lnTo>
                  <a:lnTo>
                    <a:pt x="47" y="0"/>
                  </a:lnTo>
                  <a:lnTo>
                    <a:pt x="60" y="0"/>
                  </a:lnTo>
                  <a:lnTo>
                    <a:pt x="75" y="1"/>
                  </a:lnTo>
                  <a:lnTo>
                    <a:pt x="93" y="1"/>
                  </a:lnTo>
                  <a:lnTo>
                    <a:pt x="110" y="3"/>
                  </a:lnTo>
                  <a:lnTo>
                    <a:pt x="125" y="5"/>
                  </a:lnTo>
                  <a:lnTo>
                    <a:pt x="139" y="6"/>
                  </a:lnTo>
                  <a:lnTo>
                    <a:pt x="147" y="6"/>
                  </a:lnTo>
                  <a:lnTo>
                    <a:pt x="155" y="6"/>
                  </a:lnTo>
                  <a:lnTo>
                    <a:pt x="166" y="6"/>
                  </a:lnTo>
                  <a:lnTo>
                    <a:pt x="179" y="6"/>
                  </a:lnTo>
                  <a:lnTo>
                    <a:pt x="194" y="6"/>
                  </a:lnTo>
                  <a:lnTo>
                    <a:pt x="207" y="6"/>
                  </a:lnTo>
                  <a:lnTo>
                    <a:pt x="217" y="6"/>
                  </a:lnTo>
                  <a:lnTo>
                    <a:pt x="226" y="6"/>
                  </a:lnTo>
                  <a:lnTo>
                    <a:pt x="228" y="6"/>
                  </a:lnTo>
                  <a:lnTo>
                    <a:pt x="243" y="11"/>
                  </a:lnTo>
                  <a:lnTo>
                    <a:pt x="251" y="15"/>
                  </a:lnTo>
                  <a:lnTo>
                    <a:pt x="254" y="21"/>
                  </a:lnTo>
                  <a:lnTo>
                    <a:pt x="253" y="26"/>
                  </a:lnTo>
                  <a:lnTo>
                    <a:pt x="250" y="31"/>
                  </a:lnTo>
                  <a:lnTo>
                    <a:pt x="246" y="35"/>
                  </a:lnTo>
                  <a:lnTo>
                    <a:pt x="242" y="37"/>
                  </a:lnTo>
                  <a:lnTo>
                    <a:pt x="240" y="38"/>
                  </a:lnTo>
                  <a:lnTo>
                    <a:pt x="246" y="39"/>
                  </a:lnTo>
                  <a:lnTo>
                    <a:pt x="258" y="42"/>
                  </a:lnTo>
                  <a:lnTo>
                    <a:pt x="269" y="48"/>
                  </a:lnTo>
                  <a:lnTo>
                    <a:pt x="274" y="57"/>
                  </a:lnTo>
                  <a:lnTo>
                    <a:pt x="270" y="67"/>
                  </a:lnTo>
                  <a:lnTo>
                    <a:pt x="264" y="74"/>
                  </a:lnTo>
                  <a:lnTo>
                    <a:pt x="255" y="79"/>
                  </a:lnTo>
                  <a:lnTo>
                    <a:pt x="251" y="80"/>
                  </a:lnTo>
                  <a:lnTo>
                    <a:pt x="264" y="85"/>
                  </a:lnTo>
                  <a:lnTo>
                    <a:pt x="268" y="93"/>
                  </a:lnTo>
                  <a:lnTo>
                    <a:pt x="265" y="103"/>
                  </a:lnTo>
                  <a:lnTo>
                    <a:pt x="255" y="112"/>
                  </a:lnTo>
                  <a:lnTo>
                    <a:pt x="243" y="121"/>
                  </a:lnTo>
                  <a:lnTo>
                    <a:pt x="234" y="126"/>
                  </a:lnTo>
                  <a:lnTo>
                    <a:pt x="227" y="129"/>
                  </a:lnTo>
                  <a:lnTo>
                    <a:pt x="224" y="130"/>
                  </a:lnTo>
                  <a:lnTo>
                    <a:pt x="227" y="133"/>
                  </a:lnTo>
                  <a:lnTo>
                    <a:pt x="231" y="138"/>
                  </a:lnTo>
                  <a:lnTo>
                    <a:pt x="232" y="144"/>
                  </a:lnTo>
                  <a:lnTo>
                    <a:pt x="228" y="152"/>
                  </a:lnTo>
                  <a:close/>
                </a:path>
              </a:pathLst>
            </a:custGeom>
            <a:solidFill>
              <a:srgbClr val="8C3319"/>
            </a:solidFill>
            <a:ln w="9525">
              <a:noFill/>
              <a:round/>
              <a:headEnd/>
              <a:tailEnd/>
            </a:ln>
          </p:spPr>
          <p:txBody>
            <a:bodyPr/>
            <a:lstStyle/>
            <a:p>
              <a:endParaRPr lang="ja-JP" altLang="en-US"/>
            </a:p>
          </p:txBody>
        </p:sp>
        <p:sp>
          <p:nvSpPr>
            <p:cNvPr id="51388" name="Freeform 33"/>
            <p:cNvSpPr>
              <a:spLocks/>
            </p:cNvSpPr>
            <p:nvPr/>
          </p:nvSpPr>
          <p:spPr bwMode="auto">
            <a:xfrm>
              <a:off x="3818" y="2445"/>
              <a:ext cx="106" cy="79"/>
            </a:xfrm>
            <a:custGeom>
              <a:avLst/>
              <a:gdLst>
                <a:gd name="T0" fmla="*/ 6 w 213"/>
                <a:gd name="T1" fmla="*/ 1 h 158"/>
                <a:gd name="T2" fmla="*/ 5 w 213"/>
                <a:gd name="T3" fmla="*/ 1 h 158"/>
                <a:gd name="T4" fmla="*/ 5 w 213"/>
                <a:gd name="T5" fmla="*/ 0 h 158"/>
                <a:gd name="T6" fmla="*/ 4 w 213"/>
                <a:gd name="T7" fmla="*/ 1 h 158"/>
                <a:gd name="T8" fmla="*/ 3 w 213"/>
                <a:gd name="T9" fmla="*/ 1 h 158"/>
                <a:gd name="T10" fmla="*/ 2 w 213"/>
                <a:gd name="T11" fmla="*/ 1 h 158"/>
                <a:gd name="T12" fmla="*/ 3 w 213"/>
                <a:gd name="T13" fmla="*/ 1 h 158"/>
                <a:gd name="T14" fmla="*/ 3 w 213"/>
                <a:gd name="T15" fmla="*/ 1 h 158"/>
                <a:gd name="T16" fmla="*/ 3 w 213"/>
                <a:gd name="T17" fmla="*/ 1 h 158"/>
                <a:gd name="T18" fmla="*/ 2 w 213"/>
                <a:gd name="T19" fmla="*/ 1 h 158"/>
                <a:gd name="T20" fmla="*/ 2 w 213"/>
                <a:gd name="T21" fmla="*/ 1 h 158"/>
                <a:gd name="T22" fmla="*/ 1 w 213"/>
                <a:gd name="T23" fmla="*/ 1 h 158"/>
                <a:gd name="T24" fmla="*/ 0 w 213"/>
                <a:gd name="T25" fmla="*/ 1 h 158"/>
                <a:gd name="T26" fmla="*/ 0 w 213"/>
                <a:gd name="T27" fmla="*/ 2 h 158"/>
                <a:gd name="T28" fmla="*/ 0 w 213"/>
                <a:gd name="T29" fmla="*/ 2 h 158"/>
                <a:gd name="T30" fmla="*/ 0 w 213"/>
                <a:gd name="T31" fmla="*/ 2 h 158"/>
                <a:gd name="T32" fmla="*/ 0 w 213"/>
                <a:gd name="T33" fmla="*/ 3 h 158"/>
                <a:gd name="T34" fmla="*/ 1 w 213"/>
                <a:gd name="T35" fmla="*/ 3 h 158"/>
                <a:gd name="T36" fmla="*/ 1 w 213"/>
                <a:gd name="T37" fmla="*/ 3 h 158"/>
                <a:gd name="T38" fmla="*/ 2 w 213"/>
                <a:gd name="T39" fmla="*/ 3 h 158"/>
                <a:gd name="T40" fmla="*/ 2 w 213"/>
                <a:gd name="T41" fmla="*/ 3 h 158"/>
                <a:gd name="T42" fmla="*/ 2 w 213"/>
                <a:gd name="T43" fmla="*/ 5 h 158"/>
                <a:gd name="T44" fmla="*/ 2 w 213"/>
                <a:gd name="T45" fmla="*/ 5 h 158"/>
                <a:gd name="T46" fmla="*/ 2 w 213"/>
                <a:gd name="T47" fmla="*/ 5 h 158"/>
                <a:gd name="T48" fmla="*/ 3 w 213"/>
                <a:gd name="T49" fmla="*/ 5 h 158"/>
                <a:gd name="T50" fmla="*/ 4 w 213"/>
                <a:gd name="T51" fmla="*/ 5 h 158"/>
                <a:gd name="T52" fmla="*/ 4 w 213"/>
                <a:gd name="T53" fmla="*/ 5 h 158"/>
                <a:gd name="T54" fmla="*/ 4 w 213"/>
                <a:gd name="T55" fmla="*/ 5 h 158"/>
                <a:gd name="T56" fmla="*/ 5 w 213"/>
                <a:gd name="T57" fmla="*/ 5 h 158"/>
                <a:gd name="T58" fmla="*/ 5 w 213"/>
                <a:gd name="T59" fmla="*/ 5 h 158"/>
                <a:gd name="T60" fmla="*/ 5 w 213"/>
                <a:gd name="T61" fmla="*/ 5 h 158"/>
                <a:gd name="T62" fmla="*/ 5 w 213"/>
                <a:gd name="T63" fmla="*/ 4 h 158"/>
                <a:gd name="T64" fmla="*/ 6 w 213"/>
                <a:gd name="T65" fmla="*/ 3 h 158"/>
                <a:gd name="T66" fmla="*/ 6 w 213"/>
                <a:gd name="T67" fmla="*/ 2 h 158"/>
                <a:gd name="T68" fmla="*/ 6 w 213"/>
                <a:gd name="T69" fmla="*/ 1 h 158"/>
                <a:gd name="T70" fmla="*/ 6 w 213"/>
                <a:gd name="T71" fmla="*/ 1 h 158"/>
                <a:gd name="T72" fmla="*/ 6 w 213"/>
                <a:gd name="T73" fmla="*/ 1 h 1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158"/>
                <a:gd name="T113" fmla="*/ 213 w 213"/>
                <a:gd name="T114" fmla="*/ 158 h 1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158">
                  <a:moveTo>
                    <a:pt x="203" y="6"/>
                  </a:moveTo>
                  <a:lnTo>
                    <a:pt x="202" y="6"/>
                  </a:lnTo>
                  <a:lnTo>
                    <a:pt x="196" y="4"/>
                  </a:lnTo>
                  <a:lnTo>
                    <a:pt x="188" y="2"/>
                  </a:lnTo>
                  <a:lnTo>
                    <a:pt x="179" y="1"/>
                  </a:lnTo>
                  <a:lnTo>
                    <a:pt x="167" y="0"/>
                  </a:lnTo>
                  <a:lnTo>
                    <a:pt x="153" y="0"/>
                  </a:lnTo>
                  <a:lnTo>
                    <a:pt x="140" y="1"/>
                  </a:lnTo>
                  <a:lnTo>
                    <a:pt x="125" y="4"/>
                  </a:lnTo>
                  <a:lnTo>
                    <a:pt x="103" y="12"/>
                  </a:lnTo>
                  <a:lnTo>
                    <a:pt x="95" y="19"/>
                  </a:lnTo>
                  <a:lnTo>
                    <a:pt x="93" y="25"/>
                  </a:lnTo>
                  <a:lnTo>
                    <a:pt x="97" y="31"/>
                  </a:lnTo>
                  <a:lnTo>
                    <a:pt x="102" y="36"/>
                  </a:lnTo>
                  <a:lnTo>
                    <a:pt x="104" y="39"/>
                  </a:lnTo>
                  <a:lnTo>
                    <a:pt x="106" y="40"/>
                  </a:lnTo>
                  <a:lnTo>
                    <a:pt x="107" y="40"/>
                  </a:lnTo>
                  <a:lnTo>
                    <a:pt x="104" y="40"/>
                  </a:lnTo>
                  <a:lnTo>
                    <a:pt x="99" y="42"/>
                  </a:lnTo>
                  <a:lnTo>
                    <a:pt x="89" y="42"/>
                  </a:lnTo>
                  <a:lnTo>
                    <a:pt x="78" y="43"/>
                  </a:lnTo>
                  <a:lnTo>
                    <a:pt x="66" y="45"/>
                  </a:lnTo>
                  <a:lnTo>
                    <a:pt x="53" y="46"/>
                  </a:lnTo>
                  <a:lnTo>
                    <a:pt x="41" y="49"/>
                  </a:lnTo>
                  <a:lnTo>
                    <a:pt x="28" y="50"/>
                  </a:lnTo>
                  <a:lnTo>
                    <a:pt x="11" y="55"/>
                  </a:lnTo>
                  <a:lnTo>
                    <a:pt x="1" y="63"/>
                  </a:lnTo>
                  <a:lnTo>
                    <a:pt x="0" y="73"/>
                  </a:lnTo>
                  <a:lnTo>
                    <a:pt x="9" y="80"/>
                  </a:lnTo>
                  <a:lnTo>
                    <a:pt x="28" y="81"/>
                  </a:lnTo>
                  <a:lnTo>
                    <a:pt x="27" y="83"/>
                  </a:lnTo>
                  <a:lnTo>
                    <a:pt x="27" y="91"/>
                  </a:lnTo>
                  <a:lnTo>
                    <a:pt x="27" y="99"/>
                  </a:lnTo>
                  <a:lnTo>
                    <a:pt x="30" y="106"/>
                  </a:lnTo>
                  <a:lnTo>
                    <a:pt x="34" y="109"/>
                  </a:lnTo>
                  <a:lnTo>
                    <a:pt x="41" y="111"/>
                  </a:lnTo>
                  <a:lnTo>
                    <a:pt x="47" y="113"/>
                  </a:lnTo>
                  <a:lnTo>
                    <a:pt x="55" y="116"/>
                  </a:lnTo>
                  <a:lnTo>
                    <a:pt x="62" y="118"/>
                  </a:lnTo>
                  <a:lnTo>
                    <a:pt x="69" y="119"/>
                  </a:lnTo>
                  <a:lnTo>
                    <a:pt x="73" y="121"/>
                  </a:lnTo>
                  <a:lnTo>
                    <a:pt x="74" y="121"/>
                  </a:lnTo>
                  <a:lnTo>
                    <a:pt x="73" y="124"/>
                  </a:lnTo>
                  <a:lnTo>
                    <a:pt x="70" y="130"/>
                  </a:lnTo>
                  <a:lnTo>
                    <a:pt x="70" y="139"/>
                  </a:lnTo>
                  <a:lnTo>
                    <a:pt x="76" y="145"/>
                  </a:lnTo>
                  <a:lnTo>
                    <a:pt x="83" y="147"/>
                  </a:lnTo>
                  <a:lnTo>
                    <a:pt x="92" y="148"/>
                  </a:lnTo>
                  <a:lnTo>
                    <a:pt x="103" y="151"/>
                  </a:lnTo>
                  <a:lnTo>
                    <a:pt x="115" y="153"/>
                  </a:lnTo>
                  <a:lnTo>
                    <a:pt x="126" y="155"/>
                  </a:lnTo>
                  <a:lnTo>
                    <a:pt x="135" y="157"/>
                  </a:lnTo>
                  <a:lnTo>
                    <a:pt x="142" y="158"/>
                  </a:lnTo>
                  <a:lnTo>
                    <a:pt x="145" y="158"/>
                  </a:lnTo>
                  <a:lnTo>
                    <a:pt x="148" y="158"/>
                  </a:lnTo>
                  <a:lnTo>
                    <a:pt x="156" y="158"/>
                  </a:lnTo>
                  <a:lnTo>
                    <a:pt x="164" y="155"/>
                  </a:lnTo>
                  <a:lnTo>
                    <a:pt x="172" y="151"/>
                  </a:lnTo>
                  <a:lnTo>
                    <a:pt x="176" y="145"/>
                  </a:lnTo>
                  <a:lnTo>
                    <a:pt x="178" y="139"/>
                  </a:lnTo>
                  <a:lnTo>
                    <a:pt x="179" y="134"/>
                  </a:lnTo>
                  <a:lnTo>
                    <a:pt x="179" y="133"/>
                  </a:lnTo>
                  <a:lnTo>
                    <a:pt x="183" y="131"/>
                  </a:lnTo>
                  <a:lnTo>
                    <a:pt x="190" y="128"/>
                  </a:lnTo>
                  <a:lnTo>
                    <a:pt x="196" y="117"/>
                  </a:lnTo>
                  <a:lnTo>
                    <a:pt x="196" y="98"/>
                  </a:lnTo>
                  <a:lnTo>
                    <a:pt x="199" y="94"/>
                  </a:lnTo>
                  <a:lnTo>
                    <a:pt x="205" y="86"/>
                  </a:lnTo>
                  <a:lnTo>
                    <a:pt x="206" y="73"/>
                  </a:lnTo>
                  <a:lnTo>
                    <a:pt x="199" y="56"/>
                  </a:lnTo>
                  <a:lnTo>
                    <a:pt x="203" y="50"/>
                  </a:lnTo>
                  <a:lnTo>
                    <a:pt x="210" y="37"/>
                  </a:lnTo>
                  <a:lnTo>
                    <a:pt x="213" y="20"/>
                  </a:lnTo>
                  <a:lnTo>
                    <a:pt x="203" y="6"/>
                  </a:lnTo>
                  <a:close/>
                </a:path>
              </a:pathLst>
            </a:custGeom>
            <a:solidFill>
              <a:srgbClr val="8C3319"/>
            </a:solidFill>
            <a:ln w="9525">
              <a:noFill/>
              <a:round/>
              <a:headEnd/>
              <a:tailEnd/>
            </a:ln>
          </p:spPr>
          <p:txBody>
            <a:bodyPr/>
            <a:lstStyle/>
            <a:p>
              <a:endParaRPr lang="ja-JP" altLang="en-US"/>
            </a:p>
          </p:txBody>
        </p:sp>
        <p:sp>
          <p:nvSpPr>
            <p:cNvPr id="51389" name="Freeform 34"/>
            <p:cNvSpPr>
              <a:spLocks/>
            </p:cNvSpPr>
            <p:nvPr/>
          </p:nvSpPr>
          <p:spPr bwMode="auto">
            <a:xfrm>
              <a:off x="3464" y="2015"/>
              <a:ext cx="59" cy="15"/>
            </a:xfrm>
            <a:custGeom>
              <a:avLst/>
              <a:gdLst>
                <a:gd name="T0" fmla="*/ 0 w 118"/>
                <a:gd name="T1" fmla="*/ 0 h 31"/>
                <a:gd name="T2" fmla="*/ 1 w 118"/>
                <a:gd name="T3" fmla="*/ 0 h 31"/>
                <a:gd name="T4" fmla="*/ 1 w 118"/>
                <a:gd name="T5" fmla="*/ 0 h 31"/>
                <a:gd name="T6" fmla="*/ 1 w 118"/>
                <a:gd name="T7" fmla="*/ 0 h 31"/>
                <a:gd name="T8" fmla="*/ 1 w 118"/>
                <a:gd name="T9" fmla="*/ 0 h 31"/>
                <a:gd name="T10" fmla="*/ 1 w 118"/>
                <a:gd name="T11" fmla="*/ 0 h 31"/>
                <a:gd name="T12" fmla="*/ 2 w 118"/>
                <a:gd name="T13" fmla="*/ 0 h 31"/>
                <a:gd name="T14" fmla="*/ 2 w 118"/>
                <a:gd name="T15" fmla="*/ 0 h 31"/>
                <a:gd name="T16" fmla="*/ 2 w 118"/>
                <a:gd name="T17" fmla="*/ 0 h 31"/>
                <a:gd name="T18" fmla="*/ 2 w 118"/>
                <a:gd name="T19" fmla="*/ 0 h 31"/>
                <a:gd name="T20" fmla="*/ 3 w 118"/>
                <a:gd name="T21" fmla="*/ 0 h 31"/>
                <a:gd name="T22" fmla="*/ 3 w 118"/>
                <a:gd name="T23" fmla="*/ 0 h 31"/>
                <a:gd name="T24" fmla="*/ 3 w 118"/>
                <a:gd name="T25" fmla="*/ 0 h 31"/>
                <a:gd name="T26" fmla="*/ 3 w 118"/>
                <a:gd name="T27" fmla="*/ 0 h 31"/>
                <a:gd name="T28" fmla="*/ 4 w 118"/>
                <a:gd name="T29" fmla="*/ 0 h 31"/>
                <a:gd name="T30" fmla="*/ 4 w 118"/>
                <a:gd name="T31" fmla="*/ 0 h 31"/>
                <a:gd name="T32" fmla="*/ 4 w 118"/>
                <a:gd name="T33" fmla="*/ 0 h 31"/>
                <a:gd name="T34" fmla="*/ 4 w 118"/>
                <a:gd name="T35" fmla="*/ 0 h 31"/>
                <a:gd name="T36" fmla="*/ 4 w 118"/>
                <a:gd name="T37" fmla="*/ 0 h 31"/>
                <a:gd name="T38" fmla="*/ 4 w 118"/>
                <a:gd name="T39" fmla="*/ 0 h 31"/>
                <a:gd name="T40" fmla="*/ 4 w 118"/>
                <a:gd name="T41" fmla="*/ 0 h 31"/>
                <a:gd name="T42" fmla="*/ 3 w 118"/>
                <a:gd name="T43" fmla="*/ 0 h 31"/>
                <a:gd name="T44" fmla="*/ 3 w 118"/>
                <a:gd name="T45" fmla="*/ 0 h 31"/>
                <a:gd name="T46" fmla="*/ 3 w 118"/>
                <a:gd name="T47" fmla="*/ 0 h 31"/>
                <a:gd name="T48" fmla="*/ 3 w 118"/>
                <a:gd name="T49" fmla="*/ 0 h 31"/>
                <a:gd name="T50" fmla="*/ 2 w 118"/>
                <a:gd name="T51" fmla="*/ 0 h 31"/>
                <a:gd name="T52" fmla="*/ 2 w 118"/>
                <a:gd name="T53" fmla="*/ 0 h 31"/>
                <a:gd name="T54" fmla="*/ 2 w 118"/>
                <a:gd name="T55" fmla="*/ 0 h 31"/>
                <a:gd name="T56" fmla="*/ 2 w 118"/>
                <a:gd name="T57" fmla="*/ 0 h 31"/>
                <a:gd name="T58" fmla="*/ 1 w 118"/>
                <a:gd name="T59" fmla="*/ 0 h 31"/>
                <a:gd name="T60" fmla="*/ 1 w 118"/>
                <a:gd name="T61" fmla="*/ 0 h 31"/>
                <a:gd name="T62" fmla="*/ 1 w 118"/>
                <a:gd name="T63" fmla="*/ 0 h 31"/>
                <a:gd name="T64" fmla="*/ 0 w 118"/>
                <a:gd name="T65" fmla="*/ 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31"/>
                <a:gd name="T101" fmla="*/ 118 w 118"/>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31">
                  <a:moveTo>
                    <a:pt x="0" y="25"/>
                  </a:moveTo>
                  <a:lnTo>
                    <a:pt x="1" y="24"/>
                  </a:lnTo>
                  <a:lnTo>
                    <a:pt x="4" y="20"/>
                  </a:lnTo>
                  <a:lnTo>
                    <a:pt x="9" y="16"/>
                  </a:lnTo>
                  <a:lnTo>
                    <a:pt x="16" y="11"/>
                  </a:lnTo>
                  <a:lnTo>
                    <a:pt x="24" y="6"/>
                  </a:lnTo>
                  <a:lnTo>
                    <a:pt x="34" y="2"/>
                  </a:lnTo>
                  <a:lnTo>
                    <a:pt x="45" y="0"/>
                  </a:lnTo>
                  <a:lnTo>
                    <a:pt x="57" y="1"/>
                  </a:lnTo>
                  <a:lnTo>
                    <a:pt x="59" y="1"/>
                  </a:lnTo>
                  <a:lnTo>
                    <a:pt x="66" y="4"/>
                  </a:lnTo>
                  <a:lnTo>
                    <a:pt x="74" y="5"/>
                  </a:lnTo>
                  <a:lnTo>
                    <a:pt x="85" y="8"/>
                  </a:lnTo>
                  <a:lnTo>
                    <a:pt x="96" y="12"/>
                  </a:lnTo>
                  <a:lnTo>
                    <a:pt x="107" y="16"/>
                  </a:lnTo>
                  <a:lnTo>
                    <a:pt x="114" y="20"/>
                  </a:lnTo>
                  <a:lnTo>
                    <a:pt x="118" y="25"/>
                  </a:lnTo>
                  <a:lnTo>
                    <a:pt x="116" y="25"/>
                  </a:lnTo>
                  <a:lnTo>
                    <a:pt x="112" y="25"/>
                  </a:lnTo>
                  <a:lnTo>
                    <a:pt x="106" y="24"/>
                  </a:lnTo>
                  <a:lnTo>
                    <a:pt x="97" y="24"/>
                  </a:lnTo>
                  <a:lnTo>
                    <a:pt x="89" y="24"/>
                  </a:lnTo>
                  <a:lnTo>
                    <a:pt x="81" y="24"/>
                  </a:lnTo>
                  <a:lnTo>
                    <a:pt x="73" y="24"/>
                  </a:lnTo>
                  <a:lnTo>
                    <a:pt x="66" y="25"/>
                  </a:lnTo>
                  <a:lnTo>
                    <a:pt x="61" y="26"/>
                  </a:lnTo>
                  <a:lnTo>
                    <a:pt x="54" y="28"/>
                  </a:lnTo>
                  <a:lnTo>
                    <a:pt x="46" y="30"/>
                  </a:lnTo>
                  <a:lnTo>
                    <a:pt x="38" y="30"/>
                  </a:lnTo>
                  <a:lnTo>
                    <a:pt x="28" y="31"/>
                  </a:lnTo>
                  <a:lnTo>
                    <a:pt x="19" y="30"/>
                  </a:lnTo>
                  <a:lnTo>
                    <a:pt x="9" y="29"/>
                  </a:lnTo>
                  <a:lnTo>
                    <a:pt x="0" y="25"/>
                  </a:lnTo>
                  <a:close/>
                </a:path>
              </a:pathLst>
            </a:custGeom>
            <a:solidFill>
              <a:srgbClr val="993F26"/>
            </a:solidFill>
            <a:ln w="9525">
              <a:noFill/>
              <a:round/>
              <a:headEnd/>
              <a:tailEnd/>
            </a:ln>
          </p:spPr>
          <p:txBody>
            <a:bodyPr/>
            <a:lstStyle/>
            <a:p>
              <a:endParaRPr lang="ja-JP" altLang="en-US"/>
            </a:p>
          </p:txBody>
        </p:sp>
        <p:sp>
          <p:nvSpPr>
            <p:cNvPr id="51390" name="Freeform 35"/>
            <p:cNvSpPr>
              <a:spLocks/>
            </p:cNvSpPr>
            <p:nvPr/>
          </p:nvSpPr>
          <p:spPr bwMode="auto">
            <a:xfrm>
              <a:off x="3444" y="1997"/>
              <a:ext cx="82" cy="18"/>
            </a:xfrm>
            <a:custGeom>
              <a:avLst/>
              <a:gdLst>
                <a:gd name="T0" fmla="*/ 4 w 166"/>
                <a:gd name="T1" fmla="*/ 1 h 36"/>
                <a:gd name="T2" fmla="*/ 4 w 166"/>
                <a:gd name="T3" fmla="*/ 1 h 36"/>
                <a:gd name="T4" fmla="*/ 4 w 166"/>
                <a:gd name="T5" fmla="*/ 1 h 36"/>
                <a:gd name="T6" fmla="*/ 3 w 166"/>
                <a:gd name="T7" fmla="*/ 1 h 36"/>
                <a:gd name="T8" fmla="*/ 3 w 166"/>
                <a:gd name="T9" fmla="*/ 1 h 36"/>
                <a:gd name="T10" fmla="*/ 2 w 166"/>
                <a:gd name="T11" fmla="*/ 1 h 36"/>
                <a:gd name="T12" fmla="*/ 2 w 166"/>
                <a:gd name="T13" fmla="*/ 1 h 36"/>
                <a:gd name="T14" fmla="*/ 1 w 166"/>
                <a:gd name="T15" fmla="*/ 1 h 36"/>
                <a:gd name="T16" fmla="*/ 1 w 166"/>
                <a:gd name="T17" fmla="*/ 1 h 36"/>
                <a:gd name="T18" fmla="*/ 0 w 166"/>
                <a:gd name="T19" fmla="*/ 1 h 36"/>
                <a:gd name="T20" fmla="*/ 0 w 166"/>
                <a:gd name="T21" fmla="*/ 1 h 36"/>
                <a:gd name="T22" fmla="*/ 0 w 166"/>
                <a:gd name="T23" fmla="*/ 1 h 36"/>
                <a:gd name="T24" fmla="*/ 0 w 166"/>
                <a:gd name="T25" fmla="*/ 1 h 36"/>
                <a:gd name="T26" fmla="*/ 0 w 166"/>
                <a:gd name="T27" fmla="*/ 1 h 36"/>
                <a:gd name="T28" fmla="*/ 0 w 166"/>
                <a:gd name="T29" fmla="*/ 1 h 36"/>
                <a:gd name="T30" fmla="*/ 0 w 166"/>
                <a:gd name="T31" fmla="*/ 1 h 36"/>
                <a:gd name="T32" fmla="*/ 0 w 166"/>
                <a:gd name="T33" fmla="*/ 1 h 36"/>
                <a:gd name="T34" fmla="*/ 0 w 166"/>
                <a:gd name="T35" fmla="*/ 1 h 36"/>
                <a:gd name="T36" fmla="*/ 0 w 166"/>
                <a:gd name="T37" fmla="*/ 1 h 36"/>
                <a:gd name="T38" fmla="*/ 1 w 166"/>
                <a:gd name="T39" fmla="*/ 1 h 36"/>
                <a:gd name="T40" fmla="*/ 1 w 166"/>
                <a:gd name="T41" fmla="*/ 1 h 36"/>
                <a:gd name="T42" fmla="*/ 1 w 166"/>
                <a:gd name="T43" fmla="*/ 1 h 36"/>
                <a:gd name="T44" fmla="*/ 1 w 166"/>
                <a:gd name="T45" fmla="*/ 1 h 36"/>
                <a:gd name="T46" fmla="*/ 2 w 166"/>
                <a:gd name="T47" fmla="*/ 1 h 36"/>
                <a:gd name="T48" fmla="*/ 2 w 166"/>
                <a:gd name="T49" fmla="*/ 0 h 36"/>
                <a:gd name="T50" fmla="*/ 3 w 166"/>
                <a:gd name="T51" fmla="*/ 1 h 36"/>
                <a:gd name="T52" fmla="*/ 4 w 166"/>
                <a:gd name="T53" fmla="*/ 1 h 36"/>
                <a:gd name="T54" fmla="*/ 4 w 166"/>
                <a:gd name="T55" fmla="*/ 1 h 36"/>
                <a:gd name="T56" fmla="*/ 5 w 166"/>
                <a:gd name="T57" fmla="*/ 1 h 36"/>
                <a:gd name="T58" fmla="*/ 5 w 166"/>
                <a:gd name="T59" fmla="*/ 1 h 36"/>
                <a:gd name="T60" fmla="*/ 5 w 166"/>
                <a:gd name="T61" fmla="*/ 1 h 36"/>
                <a:gd name="T62" fmla="*/ 5 w 166"/>
                <a:gd name="T63" fmla="*/ 1 h 36"/>
                <a:gd name="T64" fmla="*/ 4 w 166"/>
                <a:gd name="T65" fmla="*/ 1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36"/>
                <a:gd name="T101" fmla="*/ 166 w 166"/>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36">
                  <a:moveTo>
                    <a:pt x="156" y="24"/>
                  </a:moveTo>
                  <a:lnTo>
                    <a:pt x="152" y="23"/>
                  </a:lnTo>
                  <a:lnTo>
                    <a:pt x="140" y="22"/>
                  </a:lnTo>
                  <a:lnTo>
                    <a:pt x="123" y="19"/>
                  </a:lnTo>
                  <a:lnTo>
                    <a:pt x="103" y="17"/>
                  </a:lnTo>
                  <a:lnTo>
                    <a:pt x="83" y="16"/>
                  </a:lnTo>
                  <a:lnTo>
                    <a:pt x="64" y="15"/>
                  </a:lnTo>
                  <a:lnTo>
                    <a:pt x="49" y="15"/>
                  </a:lnTo>
                  <a:lnTo>
                    <a:pt x="39" y="16"/>
                  </a:lnTo>
                  <a:lnTo>
                    <a:pt x="29" y="20"/>
                  </a:lnTo>
                  <a:lnTo>
                    <a:pt x="19" y="24"/>
                  </a:lnTo>
                  <a:lnTo>
                    <a:pt x="10" y="29"/>
                  </a:lnTo>
                  <a:lnTo>
                    <a:pt x="0" y="36"/>
                  </a:lnTo>
                  <a:lnTo>
                    <a:pt x="0" y="35"/>
                  </a:lnTo>
                  <a:lnTo>
                    <a:pt x="3" y="31"/>
                  </a:lnTo>
                  <a:lnTo>
                    <a:pt x="5" y="26"/>
                  </a:lnTo>
                  <a:lnTo>
                    <a:pt x="10" y="20"/>
                  </a:lnTo>
                  <a:lnTo>
                    <a:pt x="16" y="15"/>
                  </a:lnTo>
                  <a:lnTo>
                    <a:pt x="24" y="10"/>
                  </a:lnTo>
                  <a:lnTo>
                    <a:pt x="35" y="5"/>
                  </a:lnTo>
                  <a:lnTo>
                    <a:pt x="48" y="3"/>
                  </a:lnTo>
                  <a:lnTo>
                    <a:pt x="52" y="3"/>
                  </a:lnTo>
                  <a:lnTo>
                    <a:pt x="60" y="1"/>
                  </a:lnTo>
                  <a:lnTo>
                    <a:pt x="75" y="1"/>
                  </a:lnTo>
                  <a:lnTo>
                    <a:pt x="91" y="0"/>
                  </a:lnTo>
                  <a:lnTo>
                    <a:pt x="110" y="1"/>
                  </a:lnTo>
                  <a:lnTo>
                    <a:pt x="130" y="3"/>
                  </a:lnTo>
                  <a:lnTo>
                    <a:pt x="149" y="6"/>
                  </a:lnTo>
                  <a:lnTo>
                    <a:pt x="166" y="12"/>
                  </a:lnTo>
                  <a:lnTo>
                    <a:pt x="166" y="13"/>
                  </a:lnTo>
                  <a:lnTo>
                    <a:pt x="166" y="17"/>
                  </a:lnTo>
                  <a:lnTo>
                    <a:pt x="163" y="20"/>
                  </a:lnTo>
                  <a:lnTo>
                    <a:pt x="156" y="24"/>
                  </a:lnTo>
                  <a:close/>
                </a:path>
              </a:pathLst>
            </a:custGeom>
            <a:solidFill>
              <a:srgbClr val="993F26"/>
            </a:solidFill>
            <a:ln w="9525">
              <a:noFill/>
              <a:round/>
              <a:headEnd/>
              <a:tailEnd/>
            </a:ln>
          </p:spPr>
          <p:txBody>
            <a:bodyPr/>
            <a:lstStyle/>
            <a:p>
              <a:endParaRPr lang="ja-JP" altLang="en-US"/>
            </a:p>
          </p:txBody>
        </p:sp>
        <p:sp>
          <p:nvSpPr>
            <p:cNvPr id="51391" name="Freeform 36"/>
            <p:cNvSpPr>
              <a:spLocks/>
            </p:cNvSpPr>
            <p:nvPr/>
          </p:nvSpPr>
          <p:spPr bwMode="auto">
            <a:xfrm>
              <a:off x="3561" y="1985"/>
              <a:ext cx="50" cy="18"/>
            </a:xfrm>
            <a:custGeom>
              <a:avLst/>
              <a:gdLst>
                <a:gd name="T0" fmla="*/ 3 w 100"/>
                <a:gd name="T1" fmla="*/ 0 h 35"/>
                <a:gd name="T2" fmla="*/ 3 w 100"/>
                <a:gd name="T3" fmla="*/ 1 h 35"/>
                <a:gd name="T4" fmla="*/ 2 w 100"/>
                <a:gd name="T5" fmla="*/ 1 h 35"/>
                <a:gd name="T6" fmla="*/ 2 w 100"/>
                <a:gd name="T7" fmla="*/ 1 h 35"/>
                <a:gd name="T8" fmla="*/ 2 w 100"/>
                <a:gd name="T9" fmla="*/ 1 h 35"/>
                <a:gd name="T10" fmla="*/ 1 w 100"/>
                <a:gd name="T11" fmla="*/ 1 h 35"/>
                <a:gd name="T12" fmla="*/ 1 w 100"/>
                <a:gd name="T13" fmla="*/ 1 h 35"/>
                <a:gd name="T14" fmla="*/ 1 w 100"/>
                <a:gd name="T15" fmla="*/ 1 h 35"/>
                <a:gd name="T16" fmla="*/ 1 w 100"/>
                <a:gd name="T17" fmla="*/ 1 h 35"/>
                <a:gd name="T18" fmla="*/ 0 w 100"/>
                <a:gd name="T19" fmla="*/ 1 h 35"/>
                <a:gd name="T20" fmla="*/ 1 w 100"/>
                <a:gd name="T21" fmla="*/ 1 h 35"/>
                <a:gd name="T22" fmla="*/ 1 w 100"/>
                <a:gd name="T23" fmla="*/ 2 h 35"/>
                <a:gd name="T24" fmla="*/ 1 w 100"/>
                <a:gd name="T25" fmla="*/ 2 h 35"/>
                <a:gd name="T26" fmla="*/ 3 w 100"/>
                <a:gd name="T27" fmla="*/ 1 h 35"/>
                <a:gd name="T28" fmla="*/ 3 w 100"/>
                <a:gd name="T29" fmla="*/ 1 h 35"/>
                <a:gd name="T30" fmla="*/ 3 w 100"/>
                <a:gd name="T31" fmla="*/ 1 h 35"/>
                <a:gd name="T32" fmla="*/ 3 w 100"/>
                <a:gd name="T33" fmla="*/ 1 h 35"/>
                <a:gd name="T34" fmla="*/ 3 w 100"/>
                <a:gd name="T35" fmla="*/ 1 h 35"/>
                <a:gd name="T36" fmla="*/ 3 w 100"/>
                <a:gd name="T37" fmla="*/ 1 h 35"/>
                <a:gd name="T38" fmla="*/ 3 w 100"/>
                <a:gd name="T39" fmla="*/ 1 h 35"/>
                <a:gd name="T40" fmla="*/ 3 w 100"/>
                <a:gd name="T41" fmla="*/ 1 h 35"/>
                <a:gd name="T42" fmla="*/ 3 w 100"/>
                <a:gd name="T43" fmla="*/ 0 h 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0"/>
                <a:gd name="T67" fmla="*/ 0 h 35"/>
                <a:gd name="T68" fmla="*/ 100 w 100"/>
                <a:gd name="T69" fmla="*/ 35 h 3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0" h="35">
                  <a:moveTo>
                    <a:pt x="84" y="0"/>
                  </a:moveTo>
                  <a:lnTo>
                    <a:pt x="74" y="2"/>
                  </a:lnTo>
                  <a:lnTo>
                    <a:pt x="62" y="4"/>
                  </a:lnTo>
                  <a:lnTo>
                    <a:pt x="49" y="8"/>
                  </a:lnTo>
                  <a:lnTo>
                    <a:pt x="36" y="10"/>
                  </a:lnTo>
                  <a:lnTo>
                    <a:pt x="24" y="14"/>
                  </a:lnTo>
                  <a:lnTo>
                    <a:pt x="15" y="16"/>
                  </a:lnTo>
                  <a:lnTo>
                    <a:pt x="8" y="17"/>
                  </a:lnTo>
                  <a:lnTo>
                    <a:pt x="5" y="18"/>
                  </a:lnTo>
                  <a:lnTo>
                    <a:pt x="0" y="26"/>
                  </a:lnTo>
                  <a:lnTo>
                    <a:pt x="4" y="32"/>
                  </a:lnTo>
                  <a:lnTo>
                    <a:pt x="11" y="34"/>
                  </a:lnTo>
                  <a:lnTo>
                    <a:pt x="13" y="35"/>
                  </a:lnTo>
                  <a:lnTo>
                    <a:pt x="88" y="15"/>
                  </a:lnTo>
                  <a:lnTo>
                    <a:pt x="91" y="15"/>
                  </a:lnTo>
                  <a:lnTo>
                    <a:pt x="93" y="15"/>
                  </a:lnTo>
                  <a:lnTo>
                    <a:pt x="96" y="15"/>
                  </a:lnTo>
                  <a:lnTo>
                    <a:pt x="100" y="16"/>
                  </a:lnTo>
                  <a:lnTo>
                    <a:pt x="97" y="11"/>
                  </a:lnTo>
                  <a:lnTo>
                    <a:pt x="93" y="8"/>
                  </a:lnTo>
                  <a:lnTo>
                    <a:pt x="89" y="4"/>
                  </a:lnTo>
                  <a:lnTo>
                    <a:pt x="84" y="0"/>
                  </a:lnTo>
                  <a:close/>
                </a:path>
              </a:pathLst>
            </a:custGeom>
            <a:solidFill>
              <a:srgbClr val="993F26"/>
            </a:solidFill>
            <a:ln w="9525">
              <a:noFill/>
              <a:round/>
              <a:headEnd/>
              <a:tailEnd/>
            </a:ln>
          </p:spPr>
          <p:txBody>
            <a:bodyPr/>
            <a:lstStyle/>
            <a:p>
              <a:endParaRPr lang="ja-JP" altLang="en-US"/>
            </a:p>
          </p:txBody>
        </p:sp>
        <p:sp>
          <p:nvSpPr>
            <p:cNvPr id="51392" name="Freeform 37"/>
            <p:cNvSpPr>
              <a:spLocks/>
            </p:cNvSpPr>
            <p:nvPr/>
          </p:nvSpPr>
          <p:spPr bwMode="auto">
            <a:xfrm>
              <a:off x="3562" y="2002"/>
              <a:ext cx="47" cy="19"/>
            </a:xfrm>
            <a:custGeom>
              <a:avLst/>
              <a:gdLst>
                <a:gd name="T0" fmla="*/ 0 w 94"/>
                <a:gd name="T1" fmla="*/ 1 h 38"/>
                <a:gd name="T2" fmla="*/ 1 w 94"/>
                <a:gd name="T3" fmla="*/ 1 h 38"/>
                <a:gd name="T4" fmla="*/ 1 w 94"/>
                <a:gd name="T5" fmla="*/ 1 h 38"/>
                <a:gd name="T6" fmla="*/ 1 w 94"/>
                <a:gd name="T7" fmla="*/ 1 h 38"/>
                <a:gd name="T8" fmla="*/ 1 w 94"/>
                <a:gd name="T9" fmla="*/ 1 h 38"/>
                <a:gd name="T10" fmla="*/ 1 w 94"/>
                <a:gd name="T11" fmla="*/ 1 h 38"/>
                <a:gd name="T12" fmla="*/ 1 w 94"/>
                <a:gd name="T13" fmla="*/ 1 h 38"/>
                <a:gd name="T14" fmla="*/ 1 w 94"/>
                <a:gd name="T15" fmla="*/ 0 h 38"/>
                <a:gd name="T16" fmla="*/ 1 w 94"/>
                <a:gd name="T17" fmla="*/ 0 h 38"/>
                <a:gd name="T18" fmla="*/ 1 w 94"/>
                <a:gd name="T19" fmla="*/ 1 h 38"/>
                <a:gd name="T20" fmla="*/ 3 w 94"/>
                <a:gd name="T21" fmla="*/ 1 h 38"/>
                <a:gd name="T22" fmla="*/ 3 w 94"/>
                <a:gd name="T23" fmla="*/ 1 h 38"/>
                <a:gd name="T24" fmla="*/ 3 w 94"/>
                <a:gd name="T25" fmla="*/ 1 h 38"/>
                <a:gd name="T26" fmla="*/ 3 w 94"/>
                <a:gd name="T27" fmla="*/ 1 h 38"/>
                <a:gd name="T28" fmla="*/ 3 w 94"/>
                <a:gd name="T29" fmla="*/ 1 h 38"/>
                <a:gd name="T30" fmla="*/ 3 w 94"/>
                <a:gd name="T31" fmla="*/ 1 h 38"/>
                <a:gd name="T32" fmla="*/ 3 w 94"/>
                <a:gd name="T33" fmla="*/ 1 h 38"/>
                <a:gd name="T34" fmla="*/ 3 w 94"/>
                <a:gd name="T35" fmla="*/ 1 h 38"/>
                <a:gd name="T36" fmla="*/ 3 w 94"/>
                <a:gd name="T37" fmla="*/ 1 h 38"/>
                <a:gd name="T38" fmla="*/ 3 w 94"/>
                <a:gd name="T39" fmla="*/ 1 h 38"/>
                <a:gd name="T40" fmla="*/ 1 w 94"/>
                <a:gd name="T41" fmla="*/ 1 h 38"/>
                <a:gd name="T42" fmla="*/ 1 w 94"/>
                <a:gd name="T43" fmla="*/ 1 h 38"/>
                <a:gd name="T44" fmla="*/ 1 w 94"/>
                <a:gd name="T45" fmla="*/ 1 h 38"/>
                <a:gd name="T46" fmla="*/ 1 w 94"/>
                <a:gd name="T47" fmla="*/ 1 h 38"/>
                <a:gd name="T48" fmla="*/ 1 w 94"/>
                <a:gd name="T49" fmla="*/ 1 h 38"/>
                <a:gd name="T50" fmla="*/ 1 w 94"/>
                <a:gd name="T51" fmla="*/ 1 h 38"/>
                <a:gd name="T52" fmla="*/ 1 w 94"/>
                <a:gd name="T53" fmla="*/ 1 h 38"/>
                <a:gd name="T54" fmla="*/ 1 w 94"/>
                <a:gd name="T55" fmla="*/ 1 h 38"/>
                <a:gd name="T56" fmla="*/ 0 w 94"/>
                <a:gd name="T57" fmla="*/ 1 h 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4"/>
                <a:gd name="T88" fmla="*/ 0 h 38"/>
                <a:gd name="T89" fmla="*/ 94 w 94"/>
                <a:gd name="T90" fmla="*/ 38 h 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4" h="38">
                  <a:moveTo>
                    <a:pt x="0" y="24"/>
                  </a:moveTo>
                  <a:lnTo>
                    <a:pt x="2" y="23"/>
                  </a:lnTo>
                  <a:lnTo>
                    <a:pt x="4" y="19"/>
                  </a:lnTo>
                  <a:lnTo>
                    <a:pt x="9" y="15"/>
                  </a:lnTo>
                  <a:lnTo>
                    <a:pt x="15" y="9"/>
                  </a:lnTo>
                  <a:lnTo>
                    <a:pt x="23" y="6"/>
                  </a:lnTo>
                  <a:lnTo>
                    <a:pt x="32" y="1"/>
                  </a:lnTo>
                  <a:lnTo>
                    <a:pt x="41" y="0"/>
                  </a:lnTo>
                  <a:lnTo>
                    <a:pt x="51" y="0"/>
                  </a:lnTo>
                  <a:lnTo>
                    <a:pt x="60" y="2"/>
                  </a:lnTo>
                  <a:lnTo>
                    <a:pt x="68" y="5"/>
                  </a:lnTo>
                  <a:lnTo>
                    <a:pt x="75" y="7"/>
                  </a:lnTo>
                  <a:lnTo>
                    <a:pt x="82" y="11"/>
                  </a:lnTo>
                  <a:lnTo>
                    <a:pt x="87" y="14"/>
                  </a:lnTo>
                  <a:lnTo>
                    <a:pt x="91" y="17"/>
                  </a:lnTo>
                  <a:lnTo>
                    <a:pt x="93" y="18"/>
                  </a:lnTo>
                  <a:lnTo>
                    <a:pt x="94" y="19"/>
                  </a:lnTo>
                  <a:lnTo>
                    <a:pt x="91" y="23"/>
                  </a:lnTo>
                  <a:lnTo>
                    <a:pt x="83" y="29"/>
                  </a:lnTo>
                  <a:lnTo>
                    <a:pt x="71" y="36"/>
                  </a:lnTo>
                  <a:lnTo>
                    <a:pt x="55" y="38"/>
                  </a:lnTo>
                  <a:lnTo>
                    <a:pt x="45" y="37"/>
                  </a:lnTo>
                  <a:lnTo>
                    <a:pt x="36" y="36"/>
                  </a:lnTo>
                  <a:lnTo>
                    <a:pt x="26" y="33"/>
                  </a:lnTo>
                  <a:lnTo>
                    <a:pt x="18" y="31"/>
                  </a:lnTo>
                  <a:lnTo>
                    <a:pt x="11" y="29"/>
                  </a:lnTo>
                  <a:lnTo>
                    <a:pt x="6" y="26"/>
                  </a:lnTo>
                  <a:lnTo>
                    <a:pt x="2" y="25"/>
                  </a:lnTo>
                  <a:lnTo>
                    <a:pt x="0" y="24"/>
                  </a:lnTo>
                  <a:close/>
                </a:path>
              </a:pathLst>
            </a:custGeom>
            <a:solidFill>
              <a:srgbClr val="993F26"/>
            </a:solidFill>
            <a:ln w="9525">
              <a:noFill/>
              <a:round/>
              <a:headEnd/>
              <a:tailEnd/>
            </a:ln>
          </p:spPr>
          <p:txBody>
            <a:bodyPr/>
            <a:lstStyle/>
            <a:p>
              <a:endParaRPr lang="ja-JP" altLang="en-US"/>
            </a:p>
          </p:txBody>
        </p:sp>
        <p:sp>
          <p:nvSpPr>
            <p:cNvPr id="51393" name="Freeform 38"/>
            <p:cNvSpPr>
              <a:spLocks/>
            </p:cNvSpPr>
            <p:nvPr/>
          </p:nvSpPr>
          <p:spPr bwMode="auto">
            <a:xfrm>
              <a:off x="3538" y="2062"/>
              <a:ext cx="35" cy="17"/>
            </a:xfrm>
            <a:custGeom>
              <a:avLst/>
              <a:gdLst>
                <a:gd name="T0" fmla="*/ 0 w 70"/>
                <a:gd name="T1" fmla="*/ 1 h 32"/>
                <a:gd name="T2" fmla="*/ 1 w 70"/>
                <a:gd name="T3" fmla="*/ 1 h 32"/>
                <a:gd name="T4" fmla="*/ 1 w 70"/>
                <a:gd name="T5" fmla="*/ 1 h 32"/>
                <a:gd name="T6" fmla="*/ 1 w 70"/>
                <a:gd name="T7" fmla="*/ 1 h 32"/>
                <a:gd name="T8" fmla="*/ 1 w 70"/>
                <a:gd name="T9" fmla="*/ 1 h 32"/>
                <a:gd name="T10" fmla="*/ 1 w 70"/>
                <a:gd name="T11" fmla="*/ 1 h 32"/>
                <a:gd name="T12" fmla="*/ 1 w 70"/>
                <a:gd name="T13" fmla="*/ 1 h 32"/>
                <a:gd name="T14" fmla="*/ 1 w 70"/>
                <a:gd name="T15" fmla="*/ 1 h 32"/>
                <a:gd name="T16" fmla="*/ 2 w 70"/>
                <a:gd name="T17" fmla="*/ 0 h 32"/>
                <a:gd name="T18" fmla="*/ 2 w 70"/>
                <a:gd name="T19" fmla="*/ 0 h 32"/>
                <a:gd name="T20" fmla="*/ 2 w 70"/>
                <a:gd name="T21" fmla="*/ 1 h 32"/>
                <a:gd name="T22" fmla="*/ 2 w 70"/>
                <a:gd name="T23" fmla="*/ 1 h 32"/>
                <a:gd name="T24" fmla="*/ 2 w 70"/>
                <a:gd name="T25" fmla="*/ 1 h 32"/>
                <a:gd name="T26" fmla="*/ 1 w 70"/>
                <a:gd name="T27" fmla="*/ 1 h 32"/>
                <a:gd name="T28" fmla="*/ 1 w 70"/>
                <a:gd name="T29" fmla="*/ 1 h 32"/>
                <a:gd name="T30" fmla="*/ 1 w 70"/>
                <a:gd name="T31" fmla="*/ 2 h 32"/>
                <a:gd name="T32" fmla="*/ 1 w 70"/>
                <a:gd name="T33" fmla="*/ 2 h 32"/>
                <a:gd name="T34" fmla="*/ 1 w 70"/>
                <a:gd name="T35" fmla="*/ 2 h 32"/>
                <a:gd name="T36" fmla="*/ 1 w 70"/>
                <a:gd name="T37" fmla="*/ 2 h 32"/>
                <a:gd name="T38" fmla="*/ 1 w 70"/>
                <a:gd name="T39" fmla="*/ 2 h 32"/>
                <a:gd name="T40" fmla="*/ 1 w 70"/>
                <a:gd name="T41" fmla="*/ 1 h 32"/>
                <a:gd name="T42" fmla="*/ 1 w 70"/>
                <a:gd name="T43" fmla="*/ 1 h 32"/>
                <a:gd name="T44" fmla="*/ 1 w 70"/>
                <a:gd name="T45" fmla="*/ 1 h 32"/>
                <a:gd name="T46" fmla="*/ 0 w 70"/>
                <a:gd name="T47" fmla="*/ 1 h 32"/>
                <a:gd name="T48" fmla="*/ 0 w 70"/>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0"/>
                <a:gd name="T76" fmla="*/ 0 h 32"/>
                <a:gd name="T77" fmla="*/ 70 w 70"/>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0" h="32">
                  <a:moveTo>
                    <a:pt x="0" y="6"/>
                  </a:moveTo>
                  <a:lnTo>
                    <a:pt x="2" y="6"/>
                  </a:lnTo>
                  <a:lnTo>
                    <a:pt x="9" y="6"/>
                  </a:lnTo>
                  <a:lnTo>
                    <a:pt x="17" y="6"/>
                  </a:lnTo>
                  <a:lnTo>
                    <a:pt x="25" y="7"/>
                  </a:lnTo>
                  <a:lnTo>
                    <a:pt x="35" y="8"/>
                  </a:lnTo>
                  <a:lnTo>
                    <a:pt x="46" y="7"/>
                  </a:lnTo>
                  <a:lnTo>
                    <a:pt x="57" y="5"/>
                  </a:lnTo>
                  <a:lnTo>
                    <a:pt x="65" y="0"/>
                  </a:lnTo>
                  <a:lnTo>
                    <a:pt x="66" y="0"/>
                  </a:lnTo>
                  <a:lnTo>
                    <a:pt x="69" y="1"/>
                  </a:lnTo>
                  <a:lnTo>
                    <a:pt x="70" y="5"/>
                  </a:lnTo>
                  <a:lnTo>
                    <a:pt x="69" y="11"/>
                  </a:lnTo>
                  <a:lnTo>
                    <a:pt x="62" y="19"/>
                  </a:lnTo>
                  <a:lnTo>
                    <a:pt x="52" y="25"/>
                  </a:lnTo>
                  <a:lnTo>
                    <a:pt x="44" y="30"/>
                  </a:lnTo>
                  <a:lnTo>
                    <a:pt x="40" y="32"/>
                  </a:lnTo>
                  <a:lnTo>
                    <a:pt x="39" y="32"/>
                  </a:lnTo>
                  <a:lnTo>
                    <a:pt x="34" y="31"/>
                  </a:lnTo>
                  <a:lnTo>
                    <a:pt x="25" y="30"/>
                  </a:lnTo>
                  <a:lnTo>
                    <a:pt x="17" y="26"/>
                  </a:lnTo>
                  <a:lnTo>
                    <a:pt x="9" y="23"/>
                  </a:lnTo>
                  <a:lnTo>
                    <a:pt x="4" y="19"/>
                  </a:lnTo>
                  <a:lnTo>
                    <a:pt x="0" y="13"/>
                  </a:lnTo>
                  <a:lnTo>
                    <a:pt x="0" y="6"/>
                  </a:lnTo>
                  <a:close/>
                </a:path>
              </a:pathLst>
            </a:custGeom>
            <a:solidFill>
              <a:srgbClr val="993F26"/>
            </a:solidFill>
            <a:ln w="9525">
              <a:noFill/>
              <a:round/>
              <a:headEnd/>
              <a:tailEnd/>
            </a:ln>
          </p:spPr>
          <p:txBody>
            <a:bodyPr/>
            <a:lstStyle/>
            <a:p>
              <a:endParaRPr lang="ja-JP" altLang="en-US"/>
            </a:p>
          </p:txBody>
        </p:sp>
        <p:sp>
          <p:nvSpPr>
            <p:cNvPr id="51394" name="Freeform 39"/>
            <p:cNvSpPr>
              <a:spLocks/>
            </p:cNvSpPr>
            <p:nvPr/>
          </p:nvSpPr>
          <p:spPr bwMode="auto">
            <a:xfrm>
              <a:off x="3522" y="2098"/>
              <a:ext cx="63" cy="25"/>
            </a:xfrm>
            <a:custGeom>
              <a:avLst/>
              <a:gdLst>
                <a:gd name="T0" fmla="*/ 0 w 128"/>
                <a:gd name="T1" fmla="*/ 1 h 50"/>
                <a:gd name="T2" fmla="*/ 0 w 128"/>
                <a:gd name="T3" fmla="*/ 1 h 50"/>
                <a:gd name="T4" fmla="*/ 0 w 128"/>
                <a:gd name="T5" fmla="*/ 1 h 50"/>
                <a:gd name="T6" fmla="*/ 0 w 128"/>
                <a:gd name="T7" fmla="*/ 1 h 50"/>
                <a:gd name="T8" fmla="*/ 0 w 128"/>
                <a:gd name="T9" fmla="*/ 1 h 50"/>
                <a:gd name="T10" fmla="*/ 0 w 128"/>
                <a:gd name="T11" fmla="*/ 1 h 50"/>
                <a:gd name="T12" fmla="*/ 0 w 128"/>
                <a:gd name="T13" fmla="*/ 1 h 50"/>
                <a:gd name="T14" fmla="*/ 1 w 128"/>
                <a:gd name="T15" fmla="*/ 1 h 50"/>
                <a:gd name="T16" fmla="*/ 1 w 128"/>
                <a:gd name="T17" fmla="*/ 0 h 50"/>
                <a:gd name="T18" fmla="*/ 1 w 128"/>
                <a:gd name="T19" fmla="*/ 0 h 50"/>
                <a:gd name="T20" fmla="*/ 1 w 128"/>
                <a:gd name="T21" fmla="*/ 1 h 50"/>
                <a:gd name="T22" fmla="*/ 2 w 128"/>
                <a:gd name="T23" fmla="*/ 1 h 50"/>
                <a:gd name="T24" fmla="*/ 2 w 128"/>
                <a:gd name="T25" fmla="*/ 1 h 50"/>
                <a:gd name="T26" fmla="*/ 2 w 128"/>
                <a:gd name="T27" fmla="*/ 1 h 50"/>
                <a:gd name="T28" fmla="*/ 2 w 128"/>
                <a:gd name="T29" fmla="*/ 1 h 50"/>
                <a:gd name="T30" fmla="*/ 2 w 128"/>
                <a:gd name="T31" fmla="*/ 0 h 50"/>
                <a:gd name="T32" fmla="*/ 3 w 128"/>
                <a:gd name="T33" fmla="*/ 0 h 50"/>
                <a:gd name="T34" fmla="*/ 3 w 128"/>
                <a:gd name="T35" fmla="*/ 1 h 50"/>
                <a:gd name="T36" fmla="*/ 3 w 128"/>
                <a:gd name="T37" fmla="*/ 1 h 50"/>
                <a:gd name="T38" fmla="*/ 3 w 128"/>
                <a:gd name="T39" fmla="*/ 1 h 50"/>
                <a:gd name="T40" fmla="*/ 3 w 128"/>
                <a:gd name="T41" fmla="*/ 1 h 50"/>
                <a:gd name="T42" fmla="*/ 3 w 128"/>
                <a:gd name="T43" fmla="*/ 1 h 50"/>
                <a:gd name="T44" fmla="*/ 3 w 128"/>
                <a:gd name="T45" fmla="*/ 1 h 50"/>
                <a:gd name="T46" fmla="*/ 3 w 128"/>
                <a:gd name="T47" fmla="*/ 1 h 50"/>
                <a:gd name="T48" fmla="*/ 3 w 128"/>
                <a:gd name="T49" fmla="*/ 1 h 50"/>
                <a:gd name="T50" fmla="*/ 3 w 128"/>
                <a:gd name="T51" fmla="*/ 2 h 50"/>
                <a:gd name="T52" fmla="*/ 3 w 128"/>
                <a:gd name="T53" fmla="*/ 2 h 50"/>
                <a:gd name="T54" fmla="*/ 2 w 128"/>
                <a:gd name="T55" fmla="*/ 2 h 50"/>
                <a:gd name="T56" fmla="*/ 2 w 128"/>
                <a:gd name="T57" fmla="*/ 2 h 50"/>
                <a:gd name="T58" fmla="*/ 1 w 128"/>
                <a:gd name="T59" fmla="*/ 2 h 50"/>
                <a:gd name="T60" fmla="*/ 1 w 128"/>
                <a:gd name="T61" fmla="*/ 2 h 50"/>
                <a:gd name="T62" fmla="*/ 0 w 128"/>
                <a:gd name="T63" fmla="*/ 2 h 50"/>
                <a:gd name="T64" fmla="*/ 0 w 128"/>
                <a:gd name="T65" fmla="*/ 2 h 50"/>
                <a:gd name="T66" fmla="*/ 0 w 128"/>
                <a:gd name="T67" fmla="*/ 2 h 50"/>
                <a:gd name="T68" fmla="*/ 0 w 128"/>
                <a:gd name="T69" fmla="*/ 1 h 50"/>
                <a:gd name="T70" fmla="*/ 0 w 128"/>
                <a:gd name="T71" fmla="*/ 1 h 50"/>
                <a:gd name="T72" fmla="*/ 0 w 128"/>
                <a:gd name="T73" fmla="*/ 1 h 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8"/>
                <a:gd name="T112" fmla="*/ 0 h 50"/>
                <a:gd name="T113" fmla="*/ 128 w 128"/>
                <a:gd name="T114" fmla="*/ 50 h 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8" h="50">
                  <a:moveTo>
                    <a:pt x="0" y="27"/>
                  </a:moveTo>
                  <a:lnTo>
                    <a:pt x="1" y="26"/>
                  </a:lnTo>
                  <a:lnTo>
                    <a:pt x="3" y="25"/>
                  </a:lnTo>
                  <a:lnTo>
                    <a:pt x="7" y="21"/>
                  </a:lnTo>
                  <a:lnTo>
                    <a:pt x="12" y="18"/>
                  </a:lnTo>
                  <a:lnTo>
                    <a:pt x="19" y="13"/>
                  </a:lnTo>
                  <a:lnTo>
                    <a:pt x="27" y="8"/>
                  </a:lnTo>
                  <a:lnTo>
                    <a:pt x="37" y="4"/>
                  </a:lnTo>
                  <a:lnTo>
                    <a:pt x="48" y="0"/>
                  </a:lnTo>
                  <a:lnTo>
                    <a:pt x="53" y="0"/>
                  </a:lnTo>
                  <a:lnTo>
                    <a:pt x="61" y="2"/>
                  </a:lnTo>
                  <a:lnTo>
                    <a:pt x="68" y="6"/>
                  </a:lnTo>
                  <a:lnTo>
                    <a:pt x="73" y="8"/>
                  </a:lnTo>
                  <a:lnTo>
                    <a:pt x="80" y="6"/>
                  </a:lnTo>
                  <a:lnTo>
                    <a:pt x="88" y="2"/>
                  </a:lnTo>
                  <a:lnTo>
                    <a:pt x="96" y="0"/>
                  </a:lnTo>
                  <a:lnTo>
                    <a:pt x="102" y="0"/>
                  </a:lnTo>
                  <a:lnTo>
                    <a:pt x="110" y="4"/>
                  </a:lnTo>
                  <a:lnTo>
                    <a:pt x="115" y="8"/>
                  </a:lnTo>
                  <a:lnTo>
                    <a:pt x="121" y="12"/>
                  </a:lnTo>
                  <a:lnTo>
                    <a:pt x="128" y="15"/>
                  </a:lnTo>
                  <a:lnTo>
                    <a:pt x="128" y="16"/>
                  </a:lnTo>
                  <a:lnTo>
                    <a:pt x="125" y="20"/>
                  </a:lnTo>
                  <a:lnTo>
                    <a:pt x="121" y="26"/>
                  </a:lnTo>
                  <a:lnTo>
                    <a:pt x="115" y="32"/>
                  </a:lnTo>
                  <a:lnTo>
                    <a:pt x="109" y="38"/>
                  </a:lnTo>
                  <a:lnTo>
                    <a:pt x="99" y="44"/>
                  </a:lnTo>
                  <a:lnTo>
                    <a:pt x="90" y="48"/>
                  </a:lnTo>
                  <a:lnTo>
                    <a:pt x="77" y="50"/>
                  </a:lnTo>
                  <a:lnTo>
                    <a:pt x="60" y="50"/>
                  </a:lnTo>
                  <a:lnTo>
                    <a:pt x="45" y="49"/>
                  </a:lnTo>
                  <a:lnTo>
                    <a:pt x="31" y="45"/>
                  </a:lnTo>
                  <a:lnTo>
                    <a:pt x="20" y="40"/>
                  </a:lnTo>
                  <a:lnTo>
                    <a:pt x="12" y="36"/>
                  </a:lnTo>
                  <a:lnTo>
                    <a:pt x="5" y="32"/>
                  </a:lnTo>
                  <a:lnTo>
                    <a:pt x="1" y="28"/>
                  </a:lnTo>
                  <a:lnTo>
                    <a:pt x="0" y="27"/>
                  </a:lnTo>
                  <a:close/>
                </a:path>
              </a:pathLst>
            </a:custGeom>
            <a:solidFill>
              <a:srgbClr val="993F26"/>
            </a:solidFill>
            <a:ln w="9525">
              <a:noFill/>
              <a:round/>
              <a:headEnd/>
              <a:tailEnd/>
            </a:ln>
          </p:spPr>
          <p:txBody>
            <a:bodyPr/>
            <a:lstStyle/>
            <a:p>
              <a:endParaRPr lang="ja-JP" altLang="en-US"/>
            </a:p>
          </p:txBody>
        </p:sp>
        <p:sp>
          <p:nvSpPr>
            <p:cNvPr id="51395" name="Freeform 40"/>
            <p:cNvSpPr>
              <a:spLocks/>
            </p:cNvSpPr>
            <p:nvPr/>
          </p:nvSpPr>
          <p:spPr bwMode="auto">
            <a:xfrm>
              <a:off x="3473" y="2002"/>
              <a:ext cx="53" cy="26"/>
            </a:xfrm>
            <a:custGeom>
              <a:avLst/>
              <a:gdLst>
                <a:gd name="T0" fmla="*/ 0 w 108"/>
                <a:gd name="T1" fmla="*/ 2 h 51"/>
                <a:gd name="T2" fmla="*/ 0 w 108"/>
                <a:gd name="T3" fmla="*/ 2 h 51"/>
                <a:gd name="T4" fmla="*/ 0 w 108"/>
                <a:gd name="T5" fmla="*/ 1 h 51"/>
                <a:gd name="T6" fmla="*/ 0 w 108"/>
                <a:gd name="T7" fmla="*/ 1 h 51"/>
                <a:gd name="T8" fmla="*/ 0 w 108"/>
                <a:gd name="T9" fmla="*/ 1 h 51"/>
                <a:gd name="T10" fmla="*/ 1 w 108"/>
                <a:gd name="T11" fmla="*/ 1 h 51"/>
                <a:gd name="T12" fmla="*/ 1 w 108"/>
                <a:gd name="T13" fmla="*/ 1 h 51"/>
                <a:gd name="T14" fmla="*/ 1 w 108"/>
                <a:gd name="T15" fmla="*/ 1 h 51"/>
                <a:gd name="T16" fmla="*/ 0 w 108"/>
                <a:gd name="T17" fmla="*/ 0 h 51"/>
                <a:gd name="T18" fmla="*/ 0 w 108"/>
                <a:gd name="T19" fmla="*/ 0 h 51"/>
                <a:gd name="T20" fmla="*/ 0 w 108"/>
                <a:gd name="T21" fmla="*/ 0 h 51"/>
                <a:gd name="T22" fmla="*/ 1 w 108"/>
                <a:gd name="T23" fmla="*/ 0 h 51"/>
                <a:gd name="T24" fmla="*/ 1 w 108"/>
                <a:gd name="T25" fmla="*/ 1 h 51"/>
                <a:gd name="T26" fmla="*/ 1 w 108"/>
                <a:gd name="T27" fmla="*/ 1 h 51"/>
                <a:gd name="T28" fmla="*/ 2 w 108"/>
                <a:gd name="T29" fmla="*/ 1 h 51"/>
                <a:gd name="T30" fmla="*/ 2 w 108"/>
                <a:gd name="T31" fmla="*/ 1 h 51"/>
                <a:gd name="T32" fmla="*/ 2 w 108"/>
                <a:gd name="T33" fmla="*/ 1 h 51"/>
                <a:gd name="T34" fmla="*/ 2 w 108"/>
                <a:gd name="T35" fmla="*/ 1 h 51"/>
                <a:gd name="T36" fmla="*/ 2 w 108"/>
                <a:gd name="T37" fmla="*/ 1 h 51"/>
                <a:gd name="T38" fmla="*/ 2 w 108"/>
                <a:gd name="T39" fmla="*/ 1 h 51"/>
                <a:gd name="T40" fmla="*/ 3 w 108"/>
                <a:gd name="T41" fmla="*/ 1 h 51"/>
                <a:gd name="T42" fmla="*/ 3 w 108"/>
                <a:gd name="T43" fmla="*/ 2 h 51"/>
                <a:gd name="T44" fmla="*/ 3 w 108"/>
                <a:gd name="T45" fmla="*/ 2 h 51"/>
                <a:gd name="T46" fmla="*/ 3 w 108"/>
                <a:gd name="T47" fmla="*/ 2 h 51"/>
                <a:gd name="T48" fmla="*/ 2 w 108"/>
                <a:gd name="T49" fmla="*/ 2 h 51"/>
                <a:gd name="T50" fmla="*/ 2 w 108"/>
                <a:gd name="T51" fmla="*/ 2 h 51"/>
                <a:gd name="T52" fmla="*/ 2 w 108"/>
                <a:gd name="T53" fmla="*/ 2 h 51"/>
                <a:gd name="T54" fmla="*/ 2 w 108"/>
                <a:gd name="T55" fmla="*/ 2 h 51"/>
                <a:gd name="T56" fmla="*/ 2 w 108"/>
                <a:gd name="T57" fmla="*/ 2 h 51"/>
                <a:gd name="T58" fmla="*/ 1 w 108"/>
                <a:gd name="T59" fmla="*/ 2 h 51"/>
                <a:gd name="T60" fmla="*/ 1 w 108"/>
                <a:gd name="T61" fmla="*/ 2 h 51"/>
                <a:gd name="T62" fmla="*/ 1 w 108"/>
                <a:gd name="T63" fmla="*/ 2 h 51"/>
                <a:gd name="T64" fmla="*/ 1 w 108"/>
                <a:gd name="T65" fmla="*/ 2 h 51"/>
                <a:gd name="T66" fmla="*/ 1 w 108"/>
                <a:gd name="T67" fmla="*/ 2 h 51"/>
                <a:gd name="T68" fmla="*/ 1 w 108"/>
                <a:gd name="T69" fmla="*/ 2 h 51"/>
                <a:gd name="T70" fmla="*/ 0 w 108"/>
                <a:gd name="T71" fmla="*/ 2 h 51"/>
                <a:gd name="T72" fmla="*/ 0 w 108"/>
                <a:gd name="T73" fmla="*/ 2 h 51"/>
                <a:gd name="T74" fmla="*/ 0 w 108"/>
                <a:gd name="T75" fmla="*/ 2 h 51"/>
                <a:gd name="T76" fmla="*/ 0 w 108"/>
                <a:gd name="T77" fmla="*/ 2 h 51"/>
                <a:gd name="T78" fmla="*/ 0 w 108"/>
                <a:gd name="T79" fmla="*/ 2 h 51"/>
                <a:gd name="T80" fmla="*/ 0 w 108"/>
                <a:gd name="T81" fmla="*/ 2 h 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
                <a:gd name="T124" fmla="*/ 0 h 51"/>
                <a:gd name="T125" fmla="*/ 108 w 108"/>
                <a:gd name="T126" fmla="*/ 51 h 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 h="51">
                  <a:moveTo>
                    <a:pt x="0" y="37"/>
                  </a:moveTo>
                  <a:lnTo>
                    <a:pt x="2" y="35"/>
                  </a:lnTo>
                  <a:lnTo>
                    <a:pt x="7" y="31"/>
                  </a:lnTo>
                  <a:lnTo>
                    <a:pt x="15" y="25"/>
                  </a:lnTo>
                  <a:lnTo>
                    <a:pt x="25" y="21"/>
                  </a:lnTo>
                  <a:lnTo>
                    <a:pt x="33" y="17"/>
                  </a:lnTo>
                  <a:lnTo>
                    <a:pt x="36" y="9"/>
                  </a:lnTo>
                  <a:lnTo>
                    <a:pt x="33" y="4"/>
                  </a:lnTo>
                  <a:lnTo>
                    <a:pt x="26" y="0"/>
                  </a:lnTo>
                  <a:lnTo>
                    <a:pt x="25" y="0"/>
                  </a:lnTo>
                  <a:lnTo>
                    <a:pt x="29" y="0"/>
                  </a:lnTo>
                  <a:lnTo>
                    <a:pt x="37" y="0"/>
                  </a:lnTo>
                  <a:lnTo>
                    <a:pt x="48" y="1"/>
                  </a:lnTo>
                  <a:lnTo>
                    <a:pt x="59" y="2"/>
                  </a:lnTo>
                  <a:lnTo>
                    <a:pt x="70" y="2"/>
                  </a:lnTo>
                  <a:lnTo>
                    <a:pt x="76" y="4"/>
                  </a:lnTo>
                  <a:lnTo>
                    <a:pt x="79" y="4"/>
                  </a:lnTo>
                  <a:lnTo>
                    <a:pt x="80" y="5"/>
                  </a:lnTo>
                  <a:lnTo>
                    <a:pt x="86" y="11"/>
                  </a:lnTo>
                  <a:lnTo>
                    <a:pt x="93" y="19"/>
                  </a:lnTo>
                  <a:lnTo>
                    <a:pt x="102" y="32"/>
                  </a:lnTo>
                  <a:lnTo>
                    <a:pt x="108" y="43"/>
                  </a:lnTo>
                  <a:lnTo>
                    <a:pt x="108" y="49"/>
                  </a:lnTo>
                  <a:lnTo>
                    <a:pt x="102" y="51"/>
                  </a:lnTo>
                  <a:lnTo>
                    <a:pt x="93" y="51"/>
                  </a:lnTo>
                  <a:lnTo>
                    <a:pt x="83" y="49"/>
                  </a:lnTo>
                  <a:lnTo>
                    <a:pt x="74" y="47"/>
                  </a:lnTo>
                  <a:lnTo>
                    <a:pt x="68" y="44"/>
                  </a:lnTo>
                  <a:lnTo>
                    <a:pt x="65" y="43"/>
                  </a:lnTo>
                  <a:lnTo>
                    <a:pt x="63" y="43"/>
                  </a:lnTo>
                  <a:lnTo>
                    <a:pt x="57" y="43"/>
                  </a:lnTo>
                  <a:lnTo>
                    <a:pt x="51" y="43"/>
                  </a:lnTo>
                  <a:lnTo>
                    <a:pt x="44" y="43"/>
                  </a:lnTo>
                  <a:lnTo>
                    <a:pt x="40" y="42"/>
                  </a:lnTo>
                  <a:lnTo>
                    <a:pt x="34" y="41"/>
                  </a:lnTo>
                  <a:lnTo>
                    <a:pt x="28" y="41"/>
                  </a:lnTo>
                  <a:lnTo>
                    <a:pt x="19" y="39"/>
                  </a:lnTo>
                  <a:lnTo>
                    <a:pt x="13" y="38"/>
                  </a:lnTo>
                  <a:lnTo>
                    <a:pt x="6" y="37"/>
                  </a:lnTo>
                  <a:lnTo>
                    <a:pt x="2" y="37"/>
                  </a:lnTo>
                  <a:lnTo>
                    <a:pt x="0" y="37"/>
                  </a:lnTo>
                  <a:close/>
                </a:path>
              </a:pathLst>
            </a:custGeom>
            <a:solidFill>
              <a:srgbClr val="993F26"/>
            </a:solidFill>
            <a:ln w="9525">
              <a:noFill/>
              <a:round/>
              <a:headEnd/>
              <a:tailEnd/>
            </a:ln>
          </p:spPr>
          <p:txBody>
            <a:bodyPr/>
            <a:lstStyle/>
            <a:p>
              <a:endParaRPr lang="ja-JP" altLang="en-US"/>
            </a:p>
          </p:txBody>
        </p:sp>
        <p:sp>
          <p:nvSpPr>
            <p:cNvPr id="51396" name="Freeform 41"/>
            <p:cNvSpPr>
              <a:spLocks/>
            </p:cNvSpPr>
            <p:nvPr/>
          </p:nvSpPr>
          <p:spPr bwMode="auto">
            <a:xfrm>
              <a:off x="3559" y="1991"/>
              <a:ext cx="33" cy="44"/>
            </a:xfrm>
            <a:custGeom>
              <a:avLst/>
              <a:gdLst>
                <a:gd name="T0" fmla="*/ 1 w 66"/>
                <a:gd name="T1" fmla="*/ 0 h 89"/>
                <a:gd name="T2" fmla="*/ 1 w 66"/>
                <a:gd name="T3" fmla="*/ 0 h 89"/>
                <a:gd name="T4" fmla="*/ 1 w 66"/>
                <a:gd name="T5" fmla="*/ 0 h 89"/>
                <a:gd name="T6" fmla="*/ 1 w 66"/>
                <a:gd name="T7" fmla="*/ 0 h 89"/>
                <a:gd name="T8" fmla="*/ 0 w 66"/>
                <a:gd name="T9" fmla="*/ 1 h 89"/>
                <a:gd name="T10" fmla="*/ 1 w 66"/>
                <a:gd name="T11" fmla="*/ 1 h 89"/>
                <a:gd name="T12" fmla="*/ 1 w 66"/>
                <a:gd name="T13" fmla="*/ 2 h 89"/>
                <a:gd name="T14" fmla="*/ 1 w 66"/>
                <a:gd name="T15" fmla="*/ 2 h 89"/>
                <a:gd name="T16" fmla="*/ 1 w 66"/>
                <a:gd name="T17" fmla="*/ 2 h 89"/>
                <a:gd name="T18" fmla="*/ 1 w 66"/>
                <a:gd name="T19" fmla="*/ 2 h 89"/>
                <a:gd name="T20" fmla="*/ 1 w 66"/>
                <a:gd name="T21" fmla="*/ 2 h 89"/>
                <a:gd name="T22" fmla="*/ 1 w 66"/>
                <a:gd name="T23" fmla="*/ 2 h 89"/>
                <a:gd name="T24" fmla="*/ 1 w 66"/>
                <a:gd name="T25" fmla="*/ 2 h 89"/>
                <a:gd name="T26" fmla="*/ 1 w 66"/>
                <a:gd name="T27" fmla="*/ 2 h 89"/>
                <a:gd name="T28" fmla="*/ 1 w 66"/>
                <a:gd name="T29" fmla="*/ 2 h 89"/>
                <a:gd name="T30" fmla="*/ 1 w 66"/>
                <a:gd name="T31" fmla="*/ 1 h 89"/>
                <a:gd name="T32" fmla="*/ 1 w 66"/>
                <a:gd name="T33" fmla="*/ 1 h 89"/>
                <a:gd name="T34" fmla="*/ 1 w 66"/>
                <a:gd name="T35" fmla="*/ 1 h 89"/>
                <a:gd name="T36" fmla="*/ 1 w 66"/>
                <a:gd name="T37" fmla="*/ 1 h 89"/>
                <a:gd name="T38" fmla="*/ 1 w 66"/>
                <a:gd name="T39" fmla="*/ 1 h 89"/>
                <a:gd name="T40" fmla="*/ 1 w 66"/>
                <a:gd name="T41" fmla="*/ 1 h 89"/>
                <a:gd name="T42" fmla="*/ 1 w 66"/>
                <a:gd name="T43" fmla="*/ 1 h 89"/>
                <a:gd name="T44" fmla="*/ 1 w 66"/>
                <a:gd name="T45" fmla="*/ 0 h 89"/>
                <a:gd name="T46" fmla="*/ 1 w 66"/>
                <a:gd name="T47" fmla="*/ 0 h 89"/>
                <a:gd name="T48" fmla="*/ 1 w 66"/>
                <a:gd name="T49" fmla="*/ 0 h 89"/>
                <a:gd name="T50" fmla="*/ 2 w 66"/>
                <a:gd name="T51" fmla="*/ 0 h 89"/>
                <a:gd name="T52" fmla="*/ 2 w 66"/>
                <a:gd name="T53" fmla="*/ 0 h 89"/>
                <a:gd name="T54" fmla="*/ 1 w 66"/>
                <a:gd name="T55" fmla="*/ 0 h 89"/>
                <a:gd name="T56" fmla="*/ 1 w 66"/>
                <a:gd name="T57" fmla="*/ 0 h 89"/>
                <a:gd name="T58" fmla="*/ 1 w 66"/>
                <a:gd name="T59" fmla="*/ 0 h 89"/>
                <a:gd name="T60" fmla="*/ 1 w 66"/>
                <a:gd name="T61" fmla="*/ 0 h 89"/>
                <a:gd name="T62" fmla="*/ 1 w 66"/>
                <a:gd name="T63" fmla="*/ 0 h 89"/>
                <a:gd name="T64" fmla="*/ 1 w 66"/>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89"/>
                <a:gd name="T101" fmla="*/ 66 w 66"/>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89">
                  <a:moveTo>
                    <a:pt x="6" y="10"/>
                  </a:moveTo>
                  <a:lnTo>
                    <a:pt x="5" y="11"/>
                  </a:lnTo>
                  <a:lnTo>
                    <a:pt x="4" y="16"/>
                  </a:lnTo>
                  <a:lnTo>
                    <a:pt x="1" y="25"/>
                  </a:lnTo>
                  <a:lnTo>
                    <a:pt x="0" y="38"/>
                  </a:lnTo>
                  <a:lnTo>
                    <a:pt x="1" y="53"/>
                  </a:lnTo>
                  <a:lnTo>
                    <a:pt x="5" y="68"/>
                  </a:lnTo>
                  <a:lnTo>
                    <a:pt x="9" y="82"/>
                  </a:lnTo>
                  <a:lnTo>
                    <a:pt x="10" y="86"/>
                  </a:lnTo>
                  <a:lnTo>
                    <a:pt x="10" y="88"/>
                  </a:lnTo>
                  <a:lnTo>
                    <a:pt x="13" y="89"/>
                  </a:lnTo>
                  <a:lnTo>
                    <a:pt x="15" y="89"/>
                  </a:lnTo>
                  <a:lnTo>
                    <a:pt x="16" y="85"/>
                  </a:lnTo>
                  <a:lnTo>
                    <a:pt x="17" y="77"/>
                  </a:lnTo>
                  <a:lnTo>
                    <a:pt x="20" y="65"/>
                  </a:lnTo>
                  <a:lnTo>
                    <a:pt x="23" y="55"/>
                  </a:lnTo>
                  <a:lnTo>
                    <a:pt x="27" y="49"/>
                  </a:lnTo>
                  <a:lnTo>
                    <a:pt x="32" y="46"/>
                  </a:lnTo>
                  <a:lnTo>
                    <a:pt x="39" y="41"/>
                  </a:lnTo>
                  <a:lnTo>
                    <a:pt x="43" y="37"/>
                  </a:lnTo>
                  <a:lnTo>
                    <a:pt x="46" y="36"/>
                  </a:lnTo>
                  <a:lnTo>
                    <a:pt x="44" y="35"/>
                  </a:lnTo>
                  <a:lnTo>
                    <a:pt x="43" y="30"/>
                  </a:lnTo>
                  <a:lnTo>
                    <a:pt x="47" y="23"/>
                  </a:lnTo>
                  <a:lnTo>
                    <a:pt x="61" y="13"/>
                  </a:lnTo>
                  <a:lnTo>
                    <a:pt x="66" y="9"/>
                  </a:lnTo>
                  <a:lnTo>
                    <a:pt x="65" y="4"/>
                  </a:lnTo>
                  <a:lnTo>
                    <a:pt x="57" y="1"/>
                  </a:lnTo>
                  <a:lnTo>
                    <a:pt x="46" y="0"/>
                  </a:lnTo>
                  <a:lnTo>
                    <a:pt x="34" y="1"/>
                  </a:lnTo>
                  <a:lnTo>
                    <a:pt x="21" y="3"/>
                  </a:lnTo>
                  <a:lnTo>
                    <a:pt x="12" y="5"/>
                  </a:lnTo>
                  <a:lnTo>
                    <a:pt x="6" y="10"/>
                  </a:lnTo>
                  <a:close/>
                </a:path>
              </a:pathLst>
            </a:custGeom>
            <a:solidFill>
              <a:srgbClr val="993F26"/>
            </a:solidFill>
            <a:ln w="9525">
              <a:noFill/>
              <a:round/>
              <a:headEnd/>
              <a:tailEnd/>
            </a:ln>
          </p:spPr>
          <p:txBody>
            <a:bodyPr/>
            <a:lstStyle/>
            <a:p>
              <a:endParaRPr lang="ja-JP" altLang="en-US"/>
            </a:p>
          </p:txBody>
        </p:sp>
      </p:grpSp>
      <p:grpSp>
        <p:nvGrpSpPr>
          <p:cNvPr id="5" name="Group 42"/>
          <p:cNvGrpSpPr>
            <a:grpSpLocks/>
          </p:cNvGrpSpPr>
          <p:nvPr/>
        </p:nvGrpSpPr>
        <p:grpSpPr bwMode="auto">
          <a:xfrm>
            <a:off x="6804025" y="2852738"/>
            <a:ext cx="638175" cy="1035050"/>
            <a:chOff x="1020" y="2024"/>
            <a:chExt cx="1037" cy="1295"/>
          </a:xfrm>
        </p:grpSpPr>
        <p:sp>
          <p:nvSpPr>
            <p:cNvPr id="51350" name="AutoShape 43"/>
            <p:cNvSpPr>
              <a:spLocks noChangeAspect="1" noChangeArrowheads="1" noTextEdit="1"/>
            </p:cNvSpPr>
            <p:nvPr/>
          </p:nvSpPr>
          <p:spPr bwMode="auto">
            <a:xfrm>
              <a:off x="1020" y="2024"/>
              <a:ext cx="1037" cy="1295"/>
            </a:xfrm>
            <a:prstGeom prst="rect">
              <a:avLst/>
            </a:prstGeom>
            <a:noFill/>
            <a:ln w="9525">
              <a:noFill/>
              <a:miter lim="800000"/>
              <a:headEnd/>
              <a:tailEnd/>
            </a:ln>
          </p:spPr>
          <p:txBody>
            <a:bodyPr/>
            <a:lstStyle/>
            <a:p>
              <a:endParaRPr lang="ja-JP" altLang="en-US"/>
            </a:p>
          </p:txBody>
        </p:sp>
        <p:sp>
          <p:nvSpPr>
            <p:cNvPr id="51351" name="Freeform 44"/>
            <p:cNvSpPr>
              <a:spLocks/>
            </p:cNvSpPr>
            <p:nvPr/>
          </p:nvSpPr>
          <p:spPr bwMode="auto">
            <a:xfrm>
              <a:off x="1047" y="2029"/>
              <a:ext cx="948" cy="1290"/>
            </a:xfrm>
            <a:custGeom>
              <a:avLst/>
              <a:gdLst>
                <a:gd name="T0" fmla="*/ 58 w 1897"/>
                <a:gd name="T1" fmla="*/ 48 h 2580"/>
                <a:gd name="T2" fmla="*/ 59 w 1897"/>
                <a:gd name="T3" fmla="*/ 44 h 2580"/>
                <a:gd name="T4" fmla="*/ 57 w 1897"/>
                <a:gd name="T5" fmla="*/ 40 h 2580"/>
                <a:gd name="T6" fmla="*/ 56 w 1897"/>
                <a:gd name="T7" fmla="*/ 39 h 2580"/>
                <a:gd name="T8" fmla="*/ 54 w 1897"/>
                <a:gd name="T9" fmla="*/ 35 h 2580"/>
                <a:gd name="T10" fmla="*/ 52 w 1897"/>
                <a:gd name="T11" fmla="*/ 30 h 2580"/>
                <a:gd name="T12" fmla="*/ 49 w 1897"/>
                <a:gd name="T13" fmla="*/ 27 h 2580"/>
                <a:gd name="T14" fmla="*/ 45 w 1897"/>
                <a:gd name="T15" fmla="*/ 25 h 2580"/>
                <a:gd name="T16" fmla="*/ 42 w 1897"/>
                <a:gd name="T17" fmla="*/ 24 h 2580"/>
                <a:gd name="T18" fmla="*/ 39 w 1897"/>
                <a:gd name="T19" fmla="*/ 24 h 2580"/>
                <a:gd name="T20" fmla="*/ 38 w 1897"/>
                <a:gd name="T21" fmla="*/ 23 h 2580"/>
                <a:gd name="T22" fmla="*/ 37 w 1897"/>
                <a:gd name="T23" fmla="*/ 22 h 2580"/>
                <a:gd name="T24" fmla="*/ 38 w 1897"/>
                <a:gd name="T25" fmla="*/ 20 h 2580"/>
                <a:gd name="T26" fmla="*/ 40 w 1897"/>
                <a:gd name="T27" fmla="*/ 15 h 2580"/>
                <a:gd name="T28" fmla="*/ 41 w 1897"/>
                <a:gd name="T29" fmla="*/ 12 h 2580"/>
                <a:gd name="T30" fmla="*/ 41 w 1897"/>
                <a:gd name="T31" fmla="*/ 10 h 2580"/>
                <a:gd name="T32" fmla="*/ 41 w 1897"/>
                <a:gd name="T33" fmla="*/ 10 h 2580"/>
                <a:gd name="T34" fmla="*/ 39 w 1897"/>
                <a:gd name="T35" fmla="*/ 7 h 2580"/>
                <a:gd name="T36" fmla="*/ 38 w 1897"/>
                <a:gd name="T37" fmla="*/ 3 h 2580"/>
                <a:gd name="T38" fmla="*/ 37 w 1897"/>
                <a:gd name="T39" fmla="*/ 1 h 2580"/>
                <a:gd name="T40" fmla="*/ 32 w 1897"/>
                <a:gd name="T41" fmla="*/ 1 h 2580"/>
                <a:gd name="T42" fmla="*/ 27 w 1897"/>
                <a:gd name="T43" fmla="*/ 1 h 2580"/>
                <a:gd name="T44" fmla="*/ 23 w 1897"/>
                <a:gd name="T45" fmla="*/ 5 h 2580"/>
                <a:gd name="T46" fmla="*/ 21 w 1897"/>
                <a:gd name="T47" fmla="*/ 11 h 2580"/>
                <a:gd name="T48" fmla="*/ 22 w 1897"/>
                <a:gd name="T49" fmla="*/ 18 h 2580"/>
                <a:gd name="T50" fmla="*/ 25 w 1897"/>
                <a:gd name="T51" fmla="*/ 20 h 2580"/>
                <a:gd name="T52" fmla="*/ 25 w 1897"/>
                <a:gd name="T53" fmla="*/ 23 h 2580"/>
                <a:gd name="T54" fmla="*/ 24 w 1897"/>
                <a:gd name="T55" fmla="*/ 24 h 2580"/>
                <a:gd name="T56" fmla="*/ 21 w 1897"/>
                <a:gd name="T57" fmla="*/ 24 h 2580"/>
                <a:gd name="T58" fmla="*/ 17 w 1897"/>
                <a:gd name="T59" fmla="*/ 26 h 2580"/>
                <a:gd name="T60" fmla="*/ 13 w 1897"/>
                <a:gd name="T61" fmla="*/ 27 h 2580"/>
                <a:gd name="T62" fmla="*/ 9 w 1897"/>
                <a:gd name="T63" fmla="*/ 30 h 2580"/>
                <a:gd name="T64" fmla="*/ 5 w 1897"/>
                <a:gd name="T65" fmla="*/ 37 h 2580"/>
                <a:gd name="T66" fmla="*/ 0 w 1897"/>
                <a:gd name="T67" fmla="*/ 42 h 2580"/>
                <a:gd name="T68" fmla="*/ 0 w 1897"/>
                <a:gd name="T69" fmla="*/ 45 h 2580"/>
                <a:gd name="T70" fmla="*/ 0 w 1897"/>
                <a:gd name="T71" fmla="*/ 49 h 2580"/>
                <a:gd name="T72" fmla="*/ 1 w 1897"/>
                <a:gd name="T73" fmla="*/ 54 h 2580"/>
                <a:gd name="T74" fmla="*/ 4 w 1897"/>
                <a:gd name="T75" fmla="*/ 58 h 2580"/>
                <a:gd name="T76" fmla="*/ 5 w 1897"/>
                <a:gd name="T77" fmla="*/ 61 h 2580"/>
                <a:gd name="T78" fmla="*/ 6 w 1897"/>
                <a:gd name="T79" fmla="*/ 63 h 2580"/>
                <a:gd name="T80" fmla="*/ 7 w 1897"/>
                <a:gd name="T81" fmla="*/ 65 h 2580"/>
                <a:gd name="T82" fmla="*/ 9 w 1897"/>
                <a:gd name="T83" fmla="*/ 68 h 2580"/>
                <a:gd name="T84" fmla="*/ 10 w 1897"/>
                <a:gd name="T85" fmla="*/ 68 h 2580"/>
                <a:gd name="T86" fmla="*/ 12 w 1897"/>
                <a:gd name="T87" fmla="*/ 70 h 2580"/>
                <a:gd name="T88" fmla="*/ 14 w 1897"/>
                <a:gd name="T89" fmla="*/ 71 h 2580"/>
                <a:gd name="T90" fmla="*/ 15 w 1897"/>
                <a:gd name="T91" fmla="*/ 74 h 2580"/>
                <a:gd name="T92" fmla="*/ 14 w 1897"/>
                <a:gd name="T93" fmla="*/ 77 h 2580"/>
                <a:gd name="T94" fmla="*/ 46 w 1897"/>
                <a:gd name="T95" fmla="*/ 76 h 2580"/>
                <a:gd name="T96" fmla="*/ 47 w 1897"/>
                <a:gd name="T97" fmla="*/ 72 h 2580"/>
                <a:gd name="T98" fmla="*/ 50 w 1897"/>
                <a:gd name="T99" fmla="*/ 68 h 2580"/>
                <a:gd name="T100" fmla="*/ 52 w 1897"/>
                <a:gd name="T101" fmla="*/ 66 h 2580"/>
                <a:gd name="T102" fmla="*/ 54 w 1897"/>
                <a:gd name="T103" fmla="*/ 63 h 2580"/>
                <a:gd name="T104" fmla="*/ 55 w 1897"/>
                <a:gd name="T105" fmla="*/ 60 h 2580"/>
                <a:gd name="T106" fmla="*/ 56 w 1897"/>
                <a:gd name="T107" fmla="*/ 58 h 2580"/>
                <a:gd name="T108" fmla="*/ 57 w 1897"/>
                <a:gd name="T109" fmla="*/ 56 h 2580"/>
                <a:gd name="T110" fmla="*/ 58 w 1897"/>
                <a:gd name="T111" fmla="*/ 54 h 2580"/>
                <a:gd name="T112" fmla="*/ 58 w 1897"/>
                <a:gd name="T113" fmla="*/ 51 h 25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97"/>
                <a:gd name="T172" fmla="*/ 0 h 2580"/>
                <a:gd name="T173" fmla="*/ 1897 w 1897"/>
                <a:gd name="T174" fmla="*/ 2580 h 25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97" h="2580">
                  <a:moveTo>
                    <a:pt x="1869" y="1617"/>
                  </a:moveTo>
                  <a:lnTo>
                    <a:pt x="1869" y="1612"/>
                  </a:lnTo>
                  <a:lnTo>
                    <a:pt x="1870" y="1606"/>
                  </a:lnTo>
                  <a:lnTo>
                    <a:pt x="1871" y="1602"/>
                  </a:lnTo>
                  <a:lnTo>
                    <a:pt x="1872" y="1597"/>
                  </a:lnTo>
                  <a:lnTo>
                    <a:pt x="1872" y="1596"/>
                  </a:lnTo>
                  <a:lnTo>
                    <a:pt x="1874" y="1595"/>
                  </a:lnTo>
                  <a:lnTo>
                    <a:pt x="1880" y="1567"/>
                  </a:lnTo>
                  <a:lnTo>
                    <a:pt x="1886" y="1545"/>
                  </a:lnTo>
                  <a:lnTo>
                    <a:pt x="1891" y="1521"/>
                  </a:lnTo>
                  <a:lnTo>
                    <a:pt x="1895" y="1496"/>
                  </a:lnTo>
                  <a:lnTo>
                    <a:pt x="1897" y="1469"/>
                  </a:lnTo>
                  <a:lnTo>
                    <a:pt x="1897" y="1456"/>
                  </a:lnTo>
                  <a:lnTo>
                    <a:pt x="1894" y="1442"/>
                  </a:lnTo>
                  <a:lnTo>
                    <a:pt x="1892" y="1428"/>
                  </a:lnTo>
                  <a:lnTo>
                    <a:pt x="1888" y="1414"/>
                  </a:lnTo>
                  <a:lnTo>
                    <a:pt x="1884" y="1399"/>
                  </a:lnTo>
                  <a:lnTo>
                    <a:pt x="1877" y="1384"/>
                  </a:lnTo>
                  <a:lnTo>
                    <a:pt x="1869" y="1370"/>
                  </a:lnTo>
                  <a:lnTo>
                    <a:pt x="1860" y="1355"/>
                  </a:lnTo>
                  <a:lnTo>
                    <a:pt x="1855" y="1344"/>
                  </a:lnTo>
                  <a:lnTo>
                    <a:pt x="1850" y="1332"/>
                  </a:lnTo>
                  <a:lnTo>
                    <a:pt x="1846" y="1322"/>
                  </a:lnTo>
                  <a:lnTo>
                    <a:pt x="1840" y="1311"/>
                  </a:lnTo>
                  <a:lnTo>
                    <a:pt x="1834" y="1301"/>
                  </a:lnTo>
                  <a:lnTo>
                    <a:pt x="1829" y="1291"/>
                  </a:lnTo>
                  <a:lnTo>
                    <a:pt x="1823" y="1282"/>
                  </a:lnTo>
                  <a:lnTo>
                    <a:pt x="1817" y="1271"/>
                  </a:lnTo>
                  <a:lnTo>
                    <a:pt x="1811" y="1262"/>
                  </a:lnTo>
                  <a:lnTo>
                    <a:pt x="1806" y="1254"/>
                  </a:lnTo>
                  <a:lnTo>
                    <a:pt x="1801" y="1245"/>
                  </a:lnTo>
                  <a:lnTo>
                    <a:pt x="1796" y="1237"/>
                  </a:lnTo>
                  <a:lnTo>
                    <a:pt x="1792" y="1227"/>
                  </a:lnTo>
                  <a:lnTo>
                    <a:pt x="1787" y="1218"/>
                  </a:lnTo>
                  <a:lnTo>
                    <a:pt x="1782" y="1209"/>
                  </a:lnTo>
                  <a:lnTo>
                    <a:pt x="1779" y="1200"/>
                  </a:lnTo>
                  <a:lnTo>
                    <a:pt x="1758" y="1140"/>
                  </a:lnTo>
                  <a:lnTo>
                    <a:pt x="1754" y="1125"/>
                  </a:lnTo>
                  <a:lnTo>
                    <a:pt x="1748" y="1111"/>
                  </a:lnTo>
                  <a:lnTo>
                    <a:pt x="1743" y="1097"/>
                  </a:lnTo>
                  <a:lnTo>
                    <a:pt x="1738" y="1085"/>
                  </a:lnTo>
                  <a:lnTo>
                    <a:pt x="1731" y="1071"/>
                  </a:lnTo>
                  <a:lnTo>
                    <a:pt x="1721" y="1056"/>
                  </a:lnTo>
                  <a:lnTo>
                    <a:pt x="1711" y="1040"/>
                  </a:lnTo>
                  <a:lnTo>
                    <a:pt x="1698" y="1021"/>
                  </a:lnTo>
                  <a:lnTo>
                    <a:pt x="1695" y="1007"/>
                  </a:lnTo>
                  <a:lnTo>
                    <a:pt x="1689" y="994"/>
                  </a:lnTo>
                  <a:lnTo>
                    <a:pt x="1681" y="980"/>
                  </a:lnTo>
                  <a:lnTo>
                    <a:pt x="1672" y="966"/>
                  </a:lnTo>
                  <a:lnTo>
                    <a:pt x="1662" y="951"/>
                  </a:lnTo>
                  <a:lnTo>
                    <a:pt x="1649" y="937"/>
                  </a:lnTo>
                  <a:lnTo>
                    <a:pt x="1636" y="923"/>
                  </a:lnTo>
                  <a:lnTo>
                    <a:pt x="1622" y="909"/>
                  </a:lnTo>
                  <a:lnTo>
                    <a:pt x="1609" y="897"/>
                  </a:lnTo>
                  <a:lnTo>
                    <a:pt x="1595" y="885"/>
                  </a:lnTo>
                  <a:lnTo>
                    <a:pt x="1580" y="874"/>
                  </a:lnTo>
                  <a:lnTo>
                    <a:pt x="1565" y="864"/>
                  </a:lnTo>
                  <a:lnTo>
                    <a:pt x="1551" y="855"/>
                  </a:lnTo>
                  <a:lnTo>
                    <a:pt x="1537" y="848"/>
                  </a:lnTo>
                  <a:lnTo>
                    <a:pt x="1524" y="844"/>
                  </a:lnTo>
                  <a:lnTo>
                    <a:pt x="1512" y="840"/>
                  </a:lnTo>
                  <a:lnTo>
                    <a:pt x="1497" y="837"/>
                  </a:lnTo>
                  <a:lnTo>
                    <a:pt x="1483" y="833"/>
                  </a:lnTo>
                  <a:lnTo>
                    <a:pt x="1469" y="830"/>
                  </a:lnTo>
                  <a:lnTo>
                    <a:pt x="1455" y="826"/>
                  </a:lnTo>
                  <a:lnTo>
                    <a:pt x="1441" y="823"/>
                  </a:lnTo>
                  <a:lnTo>
                    <a:pt x="1429" y="818"/>
                  </a:lnTo>
                  <a:lnTo>
                    <a:pt x="1415" y="815"/>
                  </a:lnTo>
                  <a:lnTo>
                    <a:pt x="1402" y="811"/>
                  </a:lnTo>
                  <a:lnTo>
                    <a:pt x="1390" y="807"/>
                  </a:lnTo>
                  <a:lnTo>
                    <a:pt x="1376" y="802"/>
                  </a:lnTo>
                  <a:lnTo>
                    <a:pt x="1363" y="799"/>
                  </a:lnTo>
                  <a:lnTo>
                    <a:pt x="1350" y="794"/>
                  </a:lnTo>
                  <a:lnTo>
                    <a:pt x="1337" y="790"/>
                  </a:lnTo>
                  <a:lnTo>
                    <a:pt x="1324" y="785"/>
                  </a:lnTo>
                  <a:lnTo>
                    <a:pt x="1310" y="780"/>
                  </a:lnTo>
                  <a:lnTo>
                    <a:pt x="1296" y="776"/>
                  </a:lnTo>
                  <a:lnTo>
                    <a:pt x="1279" y="770"/>
                  </a:lnTo>
                  <a:lnTo>
                    <a:pt x="1276" y="769"/>
                  </a:lnTo>
                  <a:lnTo>
                    <a:pt x="1273" y="769"/>
                  </a:lnTo>
                  <a:lnTo>
                    <a:pt x="1270" y="768"/>
                  </a:lnTo>
                  <a:lnTo>
                    <a:pt x="1266" y="765"/>
                  </a:lnTo>
                  <a:lnTo>
                    <a:pt x="1263" y="764"/>
                  </a:lnTo>
                  <a:lnTo>
                    <a:pt x="1259" y="762"/>
                  </a:lnTo>
                  <a:lnTo>
                    <a:pt x="1255" y="760"/>
                  </a:lnTo>
                  <a:lnTo>
                    <a:pt x="1251" y="757"/>
                  </a:lnTo>
                  <a:lnTo>
                    <a:pt x="1247" y="756"/>
                  </a:lnTo>
                  <a:lnTo>
                    <a:pt x="1241" y="754"/>
                  </a:lnTo>
                  <a:lnTo>
                    <a:pt x="1236" y="753"/>
                  </a:lnTo>
                  <a:lnTo>
                    <a:pt x="1231" y="753"/>
                  </a:lnTo>
                  <a:lnTo>
                    <a:pt x="1225" y="753"/>
                  </a:lnTo>
                  <a:lnTo>
                    <a:pt x="1225" y="746"/>
                  </a:lnTo>
                  <a:lnTo>
                    <a:pt x="1223" y="739"/>
                  </a:lnTo>
                  <a:lnTo>
                    <a:pt x="1220" y="732"/>
                  </a:lnTo>
                  <a:lnTo>
                    <a:pt x="1216" y="725"/>
                  </a:lnTo>
                  <a:lnTo>
                    <a:pt x="1214" y="723"/>
                  </a:lnTo>
                  <a:lnTo>
                    <a:pt x="1214" y="720"/>
                  </a:lnTo>
                  <a:lnTo>
                    <a:pt x="1213" y="719"/>
                  </a:lnTo>
                  <a:lnTo>
                    <a:pt x="1212" y="717"/>
                  </a:lnTo>
                  <a:lnTo>
                    <a:pt x="1210" y="700"/>
                  </a:lnTo>
                  <a:lnTo>
                    <a:pt x="1212" y="686"/>
                  </a:lnTo>
                  <a:lnTo>
                    <a:pt x="1217" y="678"/>
                  </a:lnTo>
                  <a:lnTo>
                    <a:pt x="1223" y="672"/>
                  </a:lnTo>
                  <a:lnTo>
                    <a:pt x="1229" y="669"/>
                  </a:lnTo>
                  <a:lnTo>
                    <a:pt x="1235" y="665"/>
                  </a:lnTo>
                  <a:lnTo>
                    <a:pt x="1241" y="662"/>
                  </a:lnTo>
                  <a:lnTo>
                    <a:pt x="1244" y="657"/>
                  </a:lnTo>
                  <a:lnTo>
                    <a:pt x="1258" y="629"/>
                  </a:lnTo>
                  <a:lnTo>
                    <a:pt x="1267" y="603"/>
                  </a:lnTo>
                  <a:lnTo>
                    <a:pt x="1272" y="575"/>
                  </a:lnTo>
                  <a:lnTo>
                    <a:pt x="1278" y="540"/>
                  </a:lnTo>
                  <a:lnTo>
                    <a:pt x="1285" y="502"/>
                  </a:lnTo>
                  <a:lnTo>
                    <a:pt x="1286" y="493"/>
                  </a:lnTo>
                  <a:lnTo>
                    <a:pt x="1288" y="474"/>
                  </a:lnTo>
                  <a:lnTo>
                    <a:pt x="1290" y="454"/>
                  </a:lnTo>
                  <a:lnTo>
                    <a:pt x="1293" y="444"/>
                  </a:lnTo>
                  <a:lnTo>
                    <a:pt x="1308" y="432"/>
                  </a:lnTo>
                  <a:lnTo>
                    <a:pt x="1319" y="421"/>
                  </a:lnTo>
                  <a:lnTo>
                    <a:pt x="1329" y="408"/>
                  </a:lnTo>
                  <a:lnTo>
                    <a:pt x="1335" y="398"/>
                  </a:lnTo>
                  <a:lnTo>
                    <a:pt x="1340" y="386"/>
                  </a:lnTo>
                  <a:lnTo>
                    <a:pt x="1342" y="376"/>
                  </a:lnTo>
                  <a:lnTo>
                    <a:pt x="1345" y="367"/>
                  </a:lnTo>
                  <a:lnTo>
                    <a:pt x="1345" y="359"/>
                  </a:lnTo>
                  <a:lnTo>
                    <a:pt x="1345" y="355"/>
                  </a:lnTo>
                  <a:lnTo>
                    <a:pt x="1345" y="353"/>
                  </a:lnTo>
                  <a:lnTo>
                    <a:pt x="1345" y="351"/>
                  </a:lnTo>
                  <a:lnTo>
                    <a:pt x="1343" y="348"/>
                  </a:lnTo>
                  <a:lnTo>
                    <a:pt x="1343" y="347"/>
                  </a:lnTo>
                  <a:lnTo>
                    <a:pt x="1342" y="337"/>
                  </a:lnTo>
                  <a:lnTo>
                    <a:pt x="1340" y="326"/>
                  </a:lnTo>
                  <a:lnTo>
                    <a:pt x="1337" y="316"/>
                  </a:lnTo>
                  <a:lnTo>
                    <a:pt x="1331" y="307"/>
                  </a:lnTo>
                  <a:lnTo>
                    <a:pt x="1325" y="299"/>
                  </a:lnTo>
                  <a:lnTo>
                    <a:pt x="1318" y="290"/>
                  </a:lnTo>
                  <a:lnTo>
                    <a:pt x="1312" y="283"/>
                  </a:lnTo>
                  <a:lnTo>
                    <a:pt x="1305" y="275"/>
                  </a:lnTo>
                  <a:lnTo>
                    <a:pt x="1295" y="264"/>
                  </a:lnTo>
                  <a:lnTo>
                    <a:pt x="1287" y="262"/>
                  </a:lnTo>
                  <a:lnTo>
                    <a:pt x="1279" y="258"/>
                  </a:lnTo>
                  <a:lnTo>
                    <a:pt x="1273" y="249"/>
                  </a:lnTo>
                  <a:lnTo>
                    <a:pt x="1269" y="235"/>
                  </a:lnTo>
                  <a:lnTo>
                    <a:pt x="1264" y="215"/>
                  </a:lnTo>
                  <a:lnTo>
                    <a:pt x="1259" y="186"/>
                  </a:lnTo>
                  <a:lnTo>
                    <a:pt x="1255" y="182"/>
                  </a:lnTo>
                  <a:lnTo>
                    <a:pt x="1247" y="170"/>
                  </a:lnTo>
                  <a:lnTo>
                    <a:pt x="1243" y="155"/>
                  </a:lnTo>
                  <a:lnTo>
                    <a:pt x="1240" y="139"/>
                  </a:lnTo>
                  <a:lnTo>
                    <a:pt x="1239" y="120"/>
                  </a:lnTo>
                  <a:lnTo>
                    <a:pt x="1234" y="82"/>
                  </a:lnTo>
                  <a:lnTo>
                    <a:pt x="1231" y="72"/>
                  </a:lnTo>
                  <a:lnTo>
                    <a:pt x="1227" y="63"/>
                  </a:lnTo>
                  <a:lnTo>
                    <a:pt x="1221" y="53"/>
                  </a:lnTo>
                  <a:lnTo>
                    <a:pt x="1216" y="45"/>
                  </a:lnTo>
                  <a:lnTo>
                    <a:pt x="1209" y="37"/>
                  </a:lnTo>
                  <a:lnTo>
                    <a:pt x="1201" y="30"/>
                  </a:lnTo>
                  <a:lnTo>
                    <a:pt x="1191" y="25"/>
                  </a:lnTo>
                  <a:lnTo>
                    <a:pt x="1182" y="20"/>
                  </a:lnTo>
                  <a:lnTo>
                    <a:pt x="1165" y="14"/>
                  </a:lnTo>
                  <a:lnTo>
                    <a:pt x="1145" y="8"/>
                  </a:lnTo>
                  <a:lnTo>
                    <a:pt x="1126" y="5"/>
                  </a:lnTo>
                  <a:lnTo>
                    <a:pt x="1105" y="2"/>
                  </a:lnTo>
                  <a:lnTo>
                    <a:pt x="1084" y="0"/>
                  </a:lnTo>
                  <a:lnTo>
                    <a:pt x="1064" y="3"/>
                  </a:lnTo>
                  <a:lnTo>
                    <a:pt x="1044" y="6"/>
                  </a:lnTo>
                  <a:lnTo>
                    <a:pt x="1024" y="13"/>
                  </a:lnTo>
                  <a:lnTo>
                    <a:pt x="977" y="19"/>
                  </a:lnTo>
                  <a:lnTo>
                    <a:pt x="960" y="21"/>
                  </a:lnTo>
                  <a:lnTo>
                    <a:pt x="941" y="23"/>
                  </a:lnTo>
                  <a:lnTo>
                    <a:pt x="923" y="26"/>
                  </a:lnTo>
                  <a:lnTo>
                    <a:pt x="906" y="30"/>
                  </a:lnTo>
                  <a:lnTo>
                    <a:pt x="887" y="37"/>
                  </a:lnTo>
                  <a:lnTo>
                    <a:pt x="870" y="45"/>
                  </a:lnTo>
                  <a:lnTo>
                    <a:pt x="854" y="56"/>
                  </a:lnTo>
                  <a:lnTo>
                    <a:pt x="839" y="69"/>
                  </a:lnTo>
                  <a:lnTo>
                    <a:pt x="823" y="82"/>
                  </a:lnTo>
                  <a:lnTo>
                    <a:pt x="808" y="96"/>
                  </a:lnTo>
                  <a:lnTo>
                    <a:pt x="793" y="109"/>
                  </a:lnTo>
                  <a:lnTo>
                    <a:pt x="778" y="122"/>
                  </a:lnTo>
                  <a:lnTo>
                    <a:pt x="763" y="137"/>
                  </a:lnTo>
                  <a:lnTo>
                    <a:pt x="748" y="152"/>
                  </a:lnTo>
                  <a:lnTo>
                    <a:pt x="733" y="167"/>
                  </a:lnTo>
                  <a:lnTo>
                    <a:pt x="718" y="185"/>
                  </a:lnTo>
                  <a:lnTo>
                    <a:pt x="714" y="187"/>
                  </a:lnTo>
                  <a:lnTo>
                    <a:pt x="713" y="192"/>
                  </a:lnTo>
                  <a:lnTo>
                    <a:pt x="702" y="227"/>
                  </a:lnTo>
                  <a:lnTo>
                    <a:pt x="694" y="267"/>
                  </a:lnTo>
                  <a:lnTo>
                    <a:pt x="689" y="309"/>
                  </a:lnTo>
                  <a:lnTo>
                    <a:pt x="688" y="355"/>
                  </a:lnTo>
                  <a:lnTo>
                    <a:pt x="689" y="394"/>
                  </a:lnTo>
                  <a:lnTo>
                    <a:pt x="691" y="436"/>
                  </a:lnTo>
                  <a:lnTo>
                    <a:pt x="696" y="479"/>
                  </a:lnTo>
                  <a:lnTo>
                    <a:pt x="703" y="523"/>
                  </a:lnTo>
                  <a:lnTo>
                    <a:pt x="704" y="526"/>
                  </a:lnTo>
                  <a:lnTo>
                    <a:pt x="704" y="528"/>
                  </a:lnTo>
                  <a:lnTo>
                    <a:pt x="713" y="550"/>
                  </a:lnTo>
                  <a:lnTo>
                    <a:pt x="725" y="570"/>
                  </a:lnTo>
                  <a:lnTo>
                    <a:pt x="737" y="587"/>
                  </a:lnTo>
                  <a:lnTo>
                    <a:pt x="752" y="604"/>
                  </a:lnTo>
                  <a:lnTo>
                    <a:pt x="769" y="619"/>
                  </a:lnTo>
                  <a:lnTo>
                    <a:pt x="786" y="634"/>
                  </a:lnTo>
                  <a:lnTo>
                    <a:pt x="804" y="649"/>
                  </a:lnTo>
                  <a:lnTo>
                    <a:pt x="823" y="663"/>
                  </a:lnTo>
                  <a:lnTo>
                    <a:pt x="819" y="663"/>
                  </a:lnTo>
                  <a:lnTo>
                    <a:pt x="817" y="663"/>
                  </a:lnTo>
                  <a:lnTo>
                    <a:pt x="815" y="663"/>
                  </a:lnTo>
                  <a:lnTo>
                    <a:pt x="813" y="663"/>
                  </a:lnTo>
                  <a:lnTo>
                    <a:pt x="813" y="671"/>
                  </a:lnTo>
                  <a:lnTo>
                    <a:pt x="812" y="690"/>
                  </a:lnTo>
                  <a:lnTo>
                    <a:pt x="810" y="710"/>
                  </a:lnTo>
                  <a:lnTo>
                    <a:pt x="810" y="720"/>
                  </a:lnTo>
                  <a:lnTo>
                    <a:pt x="809" y="726"/>
                  </a:lnTo>
                  <a:lnTo>
                    <a:pt x="805" y="737"/>
                  </a:lnTo>
                  <a:lnTo>
                    <a:pt x="803" y="748"/>
                  </a:lnTo>
                  <a:lnTo>
                    <a:pt x="801" y="757"/>
                  </a:lnTo>
                  <a:lnTo>
                    <a:pt x="797" y="758"/>
                  </a:lnTo>
                  <a:lnTo>
                    <a:pt x="794" y="761"/>
                  </a:lnTo>
                  <a:lnTo>
                    <a:pt x="790" y="762"/>
                  </a:lnTo>
                  <a:lnTo>
                    <a:pt x="785" y="764"/>
                  </a:lnTo>
                  <a:lnTo>
                    <a:pt x="779" y="767"/>
                  </a:lnTo>
                  <a:lnTo>
                    <a:pt x="771" y="768"/>
                  </a:lnTo>
                  <a:lnTo>
                    <a:pt x="763" y="771"/>
                  </a:lnTo>
                  <a:lnTo>
                    <a:pt x="752" y="773"/>
                  </a:lnTo>
                  <a:lnTo>
                    <a:pt x="751" y="773"/>
                  </a:lnTo>
                  <a:lnTo>
                    <a:pt x="749" y="775"/>
                  </a:lnTo>
                  <a:lnTo>
                    <a:pt x="736" y="779"/>
                  </a:lnTo>
                  <a:lnTo>
                    <a:pt x="724" y="785"/>
                  </a:lnTo>
                  <a:lnTo>
                    <a:pt x="710" y="790"/>
                  </a:lnTo>
                  <a:lnTo>
                    <a:pt x="696" y="795"/>
                  </a:lnTo>
                  <a:lnTo>
                    <a:pt x="681" y="800"/>
                  </a:lnTo>
                  <a:lnTo>
                    <a:pt x="666" y="806"/>
                  </a:lnTo>
                  <a:lnTo>
                    <a:pt x="651" y="810"/>
                  </a:lnTo>
                  <a:lnTo>
                    <a:pt x="635" y="816"/>
                  </a:lnTo>
                  <a:lnTo>
                    <a:pt x="619" y="822"/>
                  </a:lnTo>
                  <a:lnTo>
                    <a:pt x="601" y="826"/>
                  </a:lnTo>
                  <a:lnTo>
                    <a:pt x="584" y="831"/>
                  </a:lnTo>
                  <a:lnTo>
                    <a:pt x="568" y="837"/>
                  </a:lnTo>
                  <a:lnTo>
                    <a:pt x="550" y="841"/>
                  </a:lnTo>
                  <a:lnTo>
                    <a:pt x="532" y="846"/>
                  </a:lnTo>
                  <a:lnTo>
                    <a:pt x="515" y="851"/>
                  </a:lnTo>
                  <a:lnTo>
                    <a:pt x="498" y="854"/>
                  </a:lnTo>
                  <a:lnTo>
                    <a:pt x="480" y="855"/>
                  </a:lnTo>
                  <a:lnTo>
                    <a:pt x="464" y="859"/>
                  </a:lnTo>
                  <a:lnTo>
                    <a:pt x="447" y="863"/>
                  </a:lnTo>
                  <a:lnTo>
                    <a:pt x="431" y="870"/>
                  </a:lnTo>
                  <a:lnTo>
                    <a:pt x="415" y="878"/>
                  </a:lnTo>
                  <a:lnTo>
                    <a:pt x="399" y="889"/>
                  </a:lnTo>
                  <a:lnTo>
                    <a:pt x="381" y="900"/>
                  </a:lnTo>
                  <a:lnTo>
                    <a:pt x="365" y="914"/>
                  </a:lnTo>
                  <a:lnTo>
                    <a:pt x="349" y="930"/>
                  </a:lnTo>
                  <a:lnTo>
                    <a:pt x="333" y="947"/>
                  </a:lnTo>
                  <a:lnTo>
                    <a:pt x="317" y="966"/>
                  </a:lnTo>
                  <a:lnTo>
                    <a:pt x="302" y="987"/>
                  </a:lnTo>
                  <a:lnTo>
                    <a:pt x="286" y="1010"/>
                  </a:lnTo>
                  <a:lnTo>
                    <a:pt x="270" y="1034"/>
                  </a:lnTo>
                  <a:lnTo>
                    <a:pt x="255" y="1060"/>
                  </a:lnTo>
                  <a:lnTo>
                    <a:pt x="239" y="1088"/>
                  </a:lnTo>
                  <a:lnTo>
                    <a:pt x="222" y="1113"/>
                  </a:lnTo>
                  <a:lnTo>
                    <a:pt x="206" y="1136"/>
                  </a:lnTo>
                  <a:lnTo>
                    <a:pt x="192" y="1156"/>
                  </a:lnTo>
                  <a:lnTo>
                    <a:pt x="177" y="1173"/>
                  </a:lnTo>
                  <a:lnTo>
                    <a:pt x="162" y="1189"/>
                  </a:lnTo>
                  <a:lnTo>
                    <a:pt x="147" y="1204"/>
                  </a:lnTo>
                  <a:lnTo>
                    <a:pt x="131" y="1220"/>
                  </a:lnTo>
                  <a:lnTo>
                    <a:pt x="115" y="1235"/>
                  </a:lnTo>
                  <a:lnTo>
                    <a:pt x="38" y="1313"/>
                  </a:lnTo>
                  <a:lnTo>
                    <a:pt x="37" y="1314"/>
                  </a:lnTo>
                  <a:lnTo>
                    <a:pt x="14" y="1348"/>
                  </a:lnTo>
                  <a:lnTo>
                    <a:pt x="14" y="1354"/>
                  </a:lnTo>
                  <a:lnTo>
                    <a:pt x="14" y="1401"/>
                  </a:lnTo>
                  <a:lnTo>
                    <a:pt x="14" y="1407"/>
                  </a:lnTo>
                  <a:lnTo>
                    <a:pt x="14" y="1413"/>
                  </a:lnTo>
                  <a:lnTo>
                    <a:pt x="14" y="1420"/>
                  </a:lnTo>
                  <a:lnTo>
                    <a:pt x="14" y="1426"/>
                  </a:lnTo>
                  <a:lnTo>
                    <a:pt x="14" y="1439"/>
                  </a:lnTo>
                  <a:lnTo>
                    <a:pt x="13" y="1453"/>
                  </a:lnTo>
                  <a:lnTo>
                    <a:pt x="10" y="1466"/>
                  </a:lnTo>
                  <a:lnTo>
                    <a:pt x="8" y="1477"/>
                  </a:lnTo>
                  <a:lnTo>
                    <a:pt x="7" y="1479"/>
                  </a:lnTo>
                  <a:lnTo>
                    <a:pt x="7" y="1480"/>
                  </a:lnTo>
                  <a:lnTo>
                    <a:pt x="3" y="1500"/>
                  </a:lnTo>
                  <a:lnTo>
                    <a:pt x="1" y="1522"/>
                  </a:lnTo>
                  <a:lnTo>
                    <a:pt x="0" y="1543"/>
                  </a:lnTo>
                  <a:lnTo>
                    <a:pt x="0" y="1565"/>
                  </a:lnTo>
                  <a:lnTo>
                    <a:pt x="0" y="1573"/>
                  </a:lnTo>
                  <a:lnTo>
                    <a:pt x="0" y="1582"/>
                  </a:lnTo>
                  <a:lnTo>
                    <a:pt x="0" y="1590"/>
                  </a:lnTo>
                  <a:lnTo>
                    <a:pt x="0" y="1600"/>
                  </a:lnTo>
                  <a:lnTo>
                    <a:pt x="0" y="1663"/>
                  </a:lnTo>
                  <a:lnTo>
                    <a:pt x="2" y="1669"/>
                  </a:lnTo>
                  <a:lnTo>
                    <a:pt x="15" y="1693"/>
                  </a:lnTo>
                  <a:lnTo>
                    <a:pt x="28" y="1718"/>
                  </a:lnTo>
                  <a:lnTo>
                    <a:pt x="41" y="1742"/>
                  </a:lnTo>
                  <a:lnTo>
                    <a:pt x="56" y="1767"/>
                  </a:lnTo>
                  <a:lnTo>
                    <a:pt x="71" y="1792"/>
                  </a:lnTo>
                  <a:lnTo>
                    <a:pt x="88" y="1816"/>
                  </a:lnTo>
                  <a:lnTo>
                    <a:pt x="105" y="1841"/>
                  </a:lnTo>
                  <a:lnTo>
                    <a:pt x="123" y="1867"/>
                  </a:lnTo>
                  <a:lnTo>
                    <a:pt x="123" y="1868"/>
                  </a:lnTo>
                  <a:lnTo>
                    <a:pt x="124" y="1868"/>
                  </a:lnTo>
                  <a:lnTo>
                    <a:pt x="133" y="1878"/>
                  </a:lnTo>
                  <a:lnTo>
                    <a:pt x="141" y="1889"/>
                  </a:lnTo>
                  <a:lnTo>
                    <a:pt x="147" y="1899"/>
                  </a:lnTo>
                  <a:lnTo>
                    <a:pt x="154" y="1911"/>
                  </a:lnTo>
                  <a:lnTo>
                    <a:pt x="161" y="1922"/>
                  </a:lnTo>
                  <a:lnTo>
                    <a:pt x="167" y="1935"/>
                  </a:lnTo>
                  <a:lnTo>
                    <a:pt x="174" y="1946"/>
                  </a:lnTo>
                  <a:lnTo>
                    <a:pt x="180" y="1959"/>
                  </a:lnTo>
                  <a:lnTo>
                    <a:pt x="184" y="1967"/>
                  </a:lnTo>
                  <a:lnTo>
                    <a:pt x="189" y="1975"/>
                  </a:lnTo>
                  <a:lnTo>
                    <a:pt x="192" y="1983"/>
                  </a:lnTo>
                  <a:lnTo>
                    <a:pt x="197" y="1991"/>
                  </a:lnTo>
                  <a:lnTo>
                    <a:pt x="202" y="1999"/>
                  </a:lnTo>
                  <a:lnTo>
                    <a:pt x="206" y="2007"/>
                  </a:lnTo>
                  <a:lnTo>
                    <a:pt x="211" y="2015"/>
                  </a:lnTo>
                  <a:lnTo>
                    <a:pt x="215" y="2024"/>
                  </a:lnTo>
                  <a:lnTo>
                    <a:pt x="219" y="2030"/>
                  </a:lnTo>
                  <a:lnTo>
                    <a:pt x="224" y="2036"/>
                  </a:lnTo>
                  <a:lnTo>
                    <a:pt x="227" y="2041"/>
                  </a:lnTo>
                  <a:lnTo>
                    <a:pt x="230" y="2045"/>
                  </a:lnTo>
                  <a:lnTo>
                    <a:pt x="233" y="2048"/>
                  </a:lnTo>
                  <a:lnTo>
                    <a:pt x="234" y="2049"/>
                  </a:lnTo>
                  <a:lnTo>
                    <a:pt x="236" y="2051"/>
                  </a:lnTo>
                  <a:lnTo>
                    <a:pt x="236" y="2052"/>
                  </a:lnTo>
                  <a:lnTo>
                    <a:pt x="236" y="2058"/>
                  </a:lnTo>
                  <a:lnTo>
                    <a:pt x="241" y="2067"/>
                  </a:lnTo>
                  <a:lnTo>
                    <a:pt x="258" y="2096"/>
                  </a:lnTo>
                  <a:lnTo>
                    <a:pt x="263" y="2104"/>
                  </a:lnTo>
                  <a:lnTo>
                    <a:pt x="267" y="2113"/>
                  </a:lnTo>
                  <a:lnTo>
                    <a:pt x="272" y="2121"/>
                  </a:lnTo>
                  <a:lnTo>
                    <a:pt x="278" y="2131"/>
                  </a:lnTo>
                  <a:lnTo>
                    <a:pt x="283" y="2139"/>
                  </a:lnTo>
                  <a:lnTo>
                    <a:pt x="290" y="2147"/>
                  </a:lnTo>
                  <a:lnTo>
                    <a:pt x="297" y="2155"/>
                  </a:lnTo>
                  <a:lnTo>
                    <a:pt x="305" y="2163"/>
                  </a:lnTo>
                  <a:lnTo>
                    <a:pt x="311" y="2169"/>
                  </a:lnTo>
                  <a:lnTo>
                    <a:pt x="317" y="2170"/>
                  </a:lnTo>
                  <a:lnTo>
                    <a:pt x="333" y="2171"/>
                  </a:lnTo>
                  <a:lnTo>
                    <a:pt x="340" y="2172"/>
                  </a:lnTo>
                  <a:lnTo>
                    <a:pt x="345" y="2173"/>
                  </a:lnTo>
                  <a:lnTo>
                    <a:pt x="349" y="2174"/>
                  </a:lnTo>
                  <a:lnTo>
                    <a:pt x="351" y="2177"/>
                  </a:lnTo>
                  <a:lnTo>
                    <a:pt x="358" y="2185"/>
                  </a:lnTo>
                  <a:lnTo>
                    <a:pt x="365" y="2193"/>
                  </a:lnTo>
                  <a:lnTo>
                    <a:pt x="372" y="2200"/>
                  </a:lnTo>
                  <a:lnTo>
                    <a:pt x="380" y="2207"/>
                  </a:lnTo>
                  <a:lnTo>
                    <a:pt x="388" y="2214"/>
                  </a:lnTo>
                  <a:lnTo>
                    <a:pt x="396" y="2219"/>
                  </a:lnTo>
                  <a:lnTo>
                    <a:pt x="406" y="2225"/>
                  </a:lnTo>
                  <a:lnTo>
                    <a:pt x="414" y="2231"/>
                  </a:lnTo>
                  <a:lnTo>
                    <a:pt x="421" y="2236"/>
                  </a:lnTo>
                  <a:lnTo>
                    <a:pt x="426" y="2240"/>
                  </a:lnTo>
                  <a:lnTo>
                    <a:pt x="432" y="2245"/>
                  </a:lnTo>
                  <a:lnTo>
                    <a:pt x="438" y="2249"/>
                  </a:lnTo>
                  <a:lnTo>
                    <a:pt x="444" y="2254"/>
                  </a:lnTo>
                  <a:lnTo>
                    <a:pt x="449" y="2259"/>
                  </a:lnTo>
                  <a:lnTo>
                    <a:pt x="454" y="2263"/>
                  </a:lnTo>
                  <a:lnTo>
                    <a:pt x="459" y="2269"/>
                  </a:lnTo>
                  <a:lnTo>
                    <a:pt x="460" y="2269"/>
                  </a:lnTo>
                  <a:lnTo>
                    <a:pt x="461" y="2270"/>
                  </a:lnTo>
                  <a:lnTo>
                    <a:pt x="470" y="2283"/>
                  </a:lnTo>
                  <a:lnTo>
                    <a:pt x="476" y="2299"/>
                  </a:lnTo>
                  <a:lnTo>
                    <a:pt x="479" y="2316"/>
                  </a:lnTo>
                  <a:lnTo>
                    <a:pt x="480" y="2335"/>
                  </a:lnTo>
                  <a:lnTo>
                    <a:pt x="480" y="2346"/>
                  </a:lnTo>
                  <a:lnTo>
                    <a:pt x="479" y="2358"/>
                  </a:lnTo>
                  <a:lnTo>
                    <a:pt x="478" y="2370"/>
                  </a:lnTo>
                  <a:lnTo>
                    <a:pt x="477" y="2382"/>
                  </a:lnTo>
                  <a:lnTo>
                    <a:pt x="477" y="2385"/>
                  </a:lnTo>
                  <a:lnTo>
                    <a:pt x="476" y="2393"/>
                  </a:lnTo>
                  <a:lnTo>
                    <a:pt x="476" y="2403"/>
                  </a:lnTo>
                  <a:lnTo>
                    <a:pt x="475" y="2408"/>
                  </a:lnTo>
                  <a:lnTo>
                    <a:pt x="467" y="2444"/>
                  </a:lnTo>
                  <a:lnTo>
                    <a:pt x="462" y="2482"/>
                  </a:lnTo>
                  <a:lnTo>
                    <a:pt x="457" y="2526"/>
                  </a:lnTo>
                  <a:lnTo>
                    <a:pt x="455" y="2574"/>
                  </a:lnTo>
                  <a:lnTo>
                    <a:pt x="455" y="2580"/>
                  </a:lnTo>
                  <a:lnTo>
                    <a:pt x="1501" y="2580"/>
                  </a:lnTo>
                  <a:lnTo>
                    <a:pt x="1490" y="2492"/>
                  </a:lnTo>
                  <a:lnTo>
                    <a:pt x="1485" y="2460"/>
                  </a:lnTo>
                  <a:lnTo>
                    <a:pt x="1481" y="2427"/>
                  </a:lnTo>
                  <a:lnTo>
                    <a:pt x="1478" y="2395"/>
                  </a:lnTo>
                  <a:lnTo>
                    <a:pt x="1477" y="2362"/>
                  </a:lnTo>
                  <a:lnTo>
                    <a:pt x="1477" y="2348"/>
                  </a:lnTo>
                  <a:lnTo>
                    <a:pt x="1478" y="2335"/>
                  </a:lnTo>
                  <a:lnTo>
                    <a:pt x="1479" y="2321"/>
                  </a:lnTo>
                  <a:lnTo>
                    <a:pt x="1481" y="2307"/>
                  </a:lnTo>
                  <a:lnTo>
                    <a:pt x="1490" y="2298"/>
                  </a:lnTo>
                  <a:lnTo>
                    <a:pt x="1506" y="2282"/>
                  </a:lnTo>
                  <a:lnTo>
                    <a:pt x="1528" y="2260"/>
                  </a:lnTo>
                  <a:lnTo>
                    <a:pt x="1552" y="2236"/>
                  </a:lnTo>
                  <a:lnTo>
                    <a:pt x="1575" y="2212"/>
                  </a:lnTo>
                  <a:lnTo>
                    <a:pt x="1595" y="2193"/>
                  </a:lnTo>
                  <a:lnTo>
                    <a:pt x="1609" y="2179"/>
                  </a:lnTo>
                  <a:lnTo>
                    <a:pt x="1614" y="2173"/>
                  </a:lnTo>
                  <a:lnTo>
                    <a:pt x="1613" y="2176"/>
                  </a:lnTo>
                  <a:lnTo>
                    <a:pt x="1622" y="2168"/>
                  </a:lnTo>
                  <a:lnTo>
                    <a:pt x="1629" y="2158"/>
                  </a:lnTo>
                  <a:lnTo>
                    <a:pt x="1636" y="2149"/>
                  </a:lnTo>
                  <a:lnTo>
                    <a:pt x="1643" y="2140"/>
                  </a:lnTo>
                  <a:lnTo>
                    <a:pt x="1648" y="2131"/>
                  </a:lnTo>
                  <a:lnTo>
                    <a:pt x="1652" y="2121"/>
                  </a:lnTo>
                  <a:lnTo>
                    <a:pt x="1657" y="2113"/>
                  </a:lnTo>
                  <a:lnTo>
                    <a:pt x="1662" y="2104"/>
                  </a:lnTo>
                  <a:lnTo>
                    <a:pt x="1666" y="2095"/>
                  </a:lnTo>
                  <a:lnTo>
                    <a:pt x="1671" y="2086"/>
                  </a:lnTo>
                  <a:lnTo>
                    <a:pt x="1675" y="2078"/>
                  </a:lnTo>
                  <a:lnTo>
                    <a:pt x="1680" y="2070"/>
                  </a:lnTo>
                  <a:lnTo>
                    <a:pt x="1696" y="2065"/>
                  </a:lnTo>
                  <a:lnTo>
                    <a:pt x="1710" y="2057"/>
                  </a:lnTo>
                  <a:lnTo>
                    <a:pt x="1720" y="2048"/>
                  </a:lnTo>
                  <a:lnTo>
                    <a:pt x="1728" y="2037"/>
                  </a:lnTo>
                  <a:lnTo>
                    <a:pt x="1735" y="2025"/>
                  </a:lnTo>
                  <a:lnTo>
                    <a:pt x="1741" y="2013"/>
                  </a:lnTo>
                  <a:lnTo>
                    <a:pt x="1744" y="2000"/>
                  </a:lnTo>
                  <a:lnTo>
                    <a:pt x="1748" y="1989"/>
                  </a:lnTo>
                  <a:lnTo>
                    <a:pt x="1751" y="1976"/>
                  </a:lnTo>
                  <a:lnTo>
                    <a:pt x="1756" y="1965"/>
                  </a:lnTo>
                  <a:lnTo>
                    <a:pt x="1761" y="1954"/>
                  </a:lnTo>
                  <a:lnTo>
                    <a:pt x="1766" y="1945"/>
                  </a:lnTo>
                  <a:lnTo>
                    <a:pt x="1774" y="1937"/>
                  </a:lnTo>
                  <a:lnTo>
                    <a:pt x="1781" y="1929"/>
                  </a:lnTo>
                  <a:lnTo>
                    <a:pt x="1788" y="1921"/>
                  </a:lnTo>
                  <a:lnTo>
                    <a:pt x="1794" y="1912"/>
                  </a:lnTo>
                  <a:lnTo>
                    <a:pt x="1800" y="1904"/>
                  </a:lnTo>
                  <a:lnTo>
                    <a:pt x="1806" y="1894"/>
                  </a:lnTo>
                  <a:lnTo>
                    <a:pt x="1810" y="1886"/>
                  </a:lnTo>
                  <a:lnTo>
                    <a:pt x="1816" y="1877"/>
                  </a:lnTo>
                  <a:lnTo>
                    <a:pt x="1818" y="1873"/>
                  </a:lnTo>
                  <a:lnTo>
                    <a:pt x="1818" y="1867"/>
                  </a:lnTo>
                  <a:lnTo>
                    <a:pt x="1819" y="1858"/>
                  </a:lnTo>
                  <a:lnTo>
                    <a:pt x="1822" y="1850"/>
                  </a:lnTo>
                  <a:lnTo>
                    <a:pt x="1825" y="1841"/>
                  </a:lnTo>
                  <a:lnTo>
                    <a:pt x="1830" y="1833"/>
                  </a:lnTo>
                  <a:lnTo>
                    <a:pt x="1834" y="1825"/>
                  </a:lnTo>
                  <a:lnTo>
                    <a:pt x="1840" y="1817"/>
                  </a:lnTo>
                  <a:lnTo>
                    <a:pt x="1846" y="1808"/>
                  </a:lnTo>
                  <a:lnTo>
                    <a:pt x="1853" y="1800"/>
                  </a:lnTo>
                  <a:lnTo>
                    <a:pt x="1861" y="1791"/>
                  </a:lnTo>
                  <a:lnTo>
                    <a:pt x="1868" y="1780"/>
                  </a:lnTo>
                  <a:lnTo>
                    <a:pt x="1875" y="1770"/>
                  </a:lnTo>
                  <a:lnTo>
                    <a:pt x="1882" y="1760"/>
                  </a:lnTo>
                  <a:lnTo>
                    <a:pt x="1882" y="1759"/>
                  </a:lnTo>
                  <a:lnTo>
                    <a:pt x="1883" y="1757"/>
                  </a:lnTo>
                  <a:lnTo>
                    <a:pt x="1886" y="1746"/>
                  </a:lnTo>
                  <a:lnTo>
                    <a:pt x="1888" y="1735"/>
                  </a:lnTo>
                  <a:lnTo>
                    <a:pt x="1891" y="1725"/>
                  </a:lnTo>
                  <a:lnTo>
                    <a:pt x="1891" y="1716"/>
                  </a:lnTo>
                  <a:lnTo>
                    <a:pt x="1890" y="1700"/>
                  </a:lnTo>
                  <a:lnTo>
                    <a:pt x="1887" y="1686"/>
                  </a:lnTo>
                  <a:lnTo>
                    <a:pt x="1884" y="1672"/>
                  </a:lnTo>
                  <a:lnTo>
                    <a:pt x="1879" y="1659"/>
                  </a:lnTo>
                  <a:lnTo>
                    <a:pt x="1875" y="1648"/>
                  </a:lnTo>
                  <a:lnTo>
                    <a:pt x="1872" y="1638"/>
                  </a:lnTo>
                  <a:lnTo>
                    <a:pt x="1870" y="1627"/>
                  </a:lnTo>
                  <a:lnTo>
                    <a:pt x="1869" y="1617"/>
                  </a:lnTo>
                  <a:close/>
                </a:path>
              </a:pathLst>
            </a:custGeom>
            <a:solidFill>
              <a:srgbClr val="FFFFFF"/>
            </a:solidFill>
            <a:ln w="9525">
              <a:noFill/>
              <a:round/>
              <a:headEnd/>
              <a:tailEnd/>
            </a:ln>
          </p:spPr>
          <p:txBody>
            <a:bodyPr/>
            <a:lstStyle/>
            <a:p>
              <a:endParaRPr lang="ja-JP" altLang="en-US"/>
            </a:p>
          </p:txBody>
        </p:sp>
        <p:sp>
          <p:nvSpPr>
            <p:cNvPr id="51352" name="Freeform 45"/>
            <p:cNvSpPr>
              <a:spLocks/>
            </p:cNvSpPr>
            <p:nvPr/>
          </p:nvSpPr>
          <p:spPr bwMode="auto">
            <a:xfrm>
              <a:off x="1059" y="2041"/>
              <a:ext cx="924" cy="1276"/>
            </a:xfrm>
            <a:custGeom>
              <a:avLst/>
              <a:gdLst>
                <a:gd name="T0" fmla="*/ 58 w 1848"/>
                <a:gd name="T1" fmla="*/ 45 h 2550"/>
                <a:gd name="T2" fmla="*/ 56 w 1848"/>
                <a:gd name="T3" fmla="*/ 41 h 2550"/>
                <a:gd name="T4" fmla="*/ 54 w 1848"/>
                <a:gd name="T5" fmla="*/ 36 h 2550"/>
                <a:gd name="T6" fmla="*/ 53 w 1848"/>
                <a:gd name="T7" fmla="*/ 33 h 2550"/>
                <a:gd name="T8" fmla="*/ 49 w 1848"/>
                <a:gd name="T9" fmla="*/ 28 h 2550"/>
                <a:gd name="T10" fmla="*/ 45 w 1848"/>
                <a:gd name="T11" fmla="*/ 26 h 2550"/>
                <a:gd name="T12" fmla="*/ 43 w 1848"/>
                <a:gd name="T13" fmla="*/ 26 h 2550"/>
                <a:gd name="T14" fmla="*/ 40 w 1848"/>
                <a:gd name="T15" fmla="*/ 25 h 2550"/>
                <a:gd name="T16" fmla="*/ 38 w 1848"/>
                <a:gd name="T17" fmla="*/ 24 h 2550"/>
                <a:gd name="T18" fmla="*/ 37 w 1848"/>
                <a:gd name="T19" fmla="*/ 23 h 2550"/>
                <a:gd name="T20" fmla="*/ 37 w 1848"/>
                <a:gd name="T21" fmla="*/ 21 h 2550"/>
                <a:gd name="T22" fmla="*/ 38 w 1848"/>
                <a:gd name="T23" fmla="*/ 19 h 2550"/>
                <a:gd name="T24" fmla="*/ 39 w 1848"/>
                <a:gd name="T25" fmla="*/ 14 h 2550"/>
                <a:gd name="T26" fmla="*/ 41 w 1848"/>
                <a:gd name="T27" fmla="*/ 12 h 2550"/>
                <a:gd name="T28" fmla="*/ 41 w 1848"/>
                <a:gd name="T29" fmla="*/ 10 h 2550"/>
                <a:gd name="T30" fmla="*/ 40 w 1848"/>
                <a:gd name="T31" fmla="*/ 9 h 2550"/>
                <a:gd name="T32" fmla="*/ 39 w 1848"/>
                <a:gd name="T33" fmla="*/ 7 h 2550"/>
                <a:gd name="T34" fmla="*/ 38 w 1848"/>
                <a:gd name="T35" fmla="*/ 3 h 2550"/>
                <a:gd name="T36" fmla="*/ 37 w 1848"/>
                <a:gd name="T37" fmla="*/ 1 h 2550"/>
                <a:gd name="T38" fmla="*/ 35 w 1848"/>
                <a:gd name="T39" fmla="*/ 1 h 2550"/>
                <a:gd name="T40" fmla="*/ 30 w 1848"/>
                <a:gd name="T41" fmla="*/ 1 h 2550"/>
                <a:gd name="T42" fmla="*/ 27 w 1848"/>
                <a:gd name="T43" fmla="*/ 2 h 2550"/>
                <a:gd name="T44" fmla="*/ 24 w 1848"/>
                <a:gd name="T45" fmla="*/ 5 h 2550"/>
                <a:gd name="T46" fmla="*/ 22 w 1848"/>
                <a:gd name="T47" fmla="*/ 10 h 2550"/>
                <a:gd name="T48" fmla="*/ 23 w 1848"/>
                <a:gd name="T49" fmla="*/ 17 h 2550"/>
                <a:gd name="T50" fmla="*/ 26 w 1848"/>
                <a:gd name="T51" fmla="*/ 20 h 2550"/>
                <a:gd name="T52" fmla="*/ 26 w 1848"/>
                <a:gd name="T53" fmla="*/ 21 h 2550"/>
                <a:gd name="T54" fmla="*/ 25 w 1848"/>
                <a:gd name="T55" fmla="*/ 24 h 2550"/>
                <a:gd name="T56" fmla="*/ 24 w 1848"/>
                <a:gd name="T57" fmla="*/ 24 h 2550"/>
                <a:gd name="T58" fmla="*/ 21 w 1848"/>
                <a:gd name="T59" fmla="*/ 25 h 2550"/>
                <a:gd name="T60" fmla="*/ 18 w 1848"/>
                <a:gd name="T61" fmla="*/ 26 h 2550"/>
                <a:gd name="T62" fmla="*/ 14 w 1848"/>
                <a:gd name="T63" fmla="*/ 27 h 2550"/>
                <a:gd name="T64" fmla="*/ 12 w 1848"/>
                <a:gd name="T65" fmla="*/ 29 h 2550"/>
                <a:gd name="T66" fmla="*/ 9 w 1848"/>
                <a:gd name="T67" fmla="*/ 32 h 2550"/>
                <a:gd name="T68" fmla="*/ 7 w 1848"/>
                <a:gd name="T69" fmla="*/ 36 h 2550"/>
                <a:gd name="T70" fmla="*/ 5 w 1848"/>
                <a:gd name="T71" fmla="*/ 38 h 2550"/>
                <a:gd name="T72" fmla="*/ 2 w 1848"/>
                <a:gd name="T73" fmla="*/ 41 h 2550"/>
                <a:gd name="T74" fmla="*/ 1 w 1848"/>
                <a:gd name="T75" fmla="*/ 46 h 2550"/>
                <a:gd name="T76" fmla="*/ 1 w 1848"/>
                <a:gd name="T77" fmla="*/ 53 h 2550"/>
                <a:gd name="T78" fmla="*/ 4 w 1848"/>
                <a:gd name="T79" fmla="*/ 58 h 2550"/>
                <a:gd name="T80" fmla="*/ 6 w 1848"/>
                <a:gd name="T81" fmla="*/ 61 h 2550"/>
                <a:gd name="T82" fmla="*/ 7 w 1848"/>
                <a:gd name="T83" fmla="*/ 64 h 2550"/>
                <a:gd name="T84" fmla="*/ 9 w 1848"/>
                <a:gd name="T85" fmla="*/ 66 h 2550"/>
                <a:gd name="T86" fmla="*/ 11 w 1848"/>
                <a:gd name="T87" fmla="*/ 67 h 2550"/>
                <a:gd name="T88" fmla="*/ 12 w 1848"/>
                <a:gd name="T89" fmla="*/ 68 h 2550"/>
                <a:gd name="T90" fmla="*/ 14 w 1848"/>
                <a:gd name="T91" fmla="*/ 70 h 2550"/>
                <a:gd name="T92" fmla="*/ 14 w 1848"/>
                <a:gd name="T93" fmla="*/ 74 h 2550"/>
                <a:gd name="T94" fmla="*/ 14 w 1848"/>
                <a:gd name="T95" fmla="*/ 80 h 2550"/>
                <a:gd name="T96" fmla="*/ 45 w 1848"/>
                <a:gd name="T97" fmla="*/ 75 h 2550"/>
                <a:gd name="T98" fmla="*/ 50 w 1848"/>
                <a:gd name="T99" fmla="*/ 66 h 2550"/>
                <a:gd name="T100" fmla="*/ 52 w 1848"/>
                <a:gd name="T101" fmla="*/ 64 h 2550"/>
                <a:gd name="T102" fmla="*/ 54 w 1848"/>
                <a:gd name="T103" fmla="*/ 61 h 2550"/>
                <a:gd name="T104" fmla="*/ 55 w 1848"/>
                <a:gd name="T105" fmla="*/ 59 h 2550"/>
                <a:gd name="T106" fmla="*/ 56 w 1848"/>
                <a:gd name="T107" fmla="*/ 57 h 2550"/>
                <a:gd name="T108" fmla="*/ 58 w 1848"/>
                <a:gd name="T109" fmla="*/ 54 h 2550"/>
                <a:gd name="T110" fmla="*/ 57 w 1848"/>
                <a:gd name="T111" fmla="*/ 51 h 25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48"/>
                <a:gd name="T169" fmla="*/ 0 h 2550"/>
                <a:gd name="T170" fmla="*/ 1848 w 1848"/>
                <a:gd name="T171" fmla="*/ 2550 h 255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48" h="2550">
                  <a:moveTo>
                    <a:pt x="1825" y="1565"/>
                  </a:moveTo>
                  <a:lnTo>
                    <a:pt x="1830" y="1545"/>
                  </a:lnTo>
                  <a:lnTo>
                    <a:pt x="1837" y="1522"/>
                  </a:lnTo>
                  <a:lnTo>
                    <a:pt x="1843" y="1495"/>
                  </a:lnTo>
                  <a:lnTo>
                    <a:pt x="1847" y="1466"/>
                  </a:lnTo>
                  <a:lnTo>
                    <a:pt x="1848" y="1436"/>
                  </a:lnTo>
                  <a:lnTo>
                    <a:pt x="1844" y="1405"/>
                  </a:lnTo>
                  <a:lnTo>
                    <a:pt x="1833" y="1374"/>
                  </a:lnTo>
                  <a:lnTo>
                    <a:pt x="1815" y="1342"/>
                  </a:lnTo>
                  <a:lnTo>
                    <a:pt x="1807" y="1320"/>
                  </a:lnTo>
                  <a:lnTo>
                    <a:pt x="1797" y="1300"/>
                  </a:lnTo>
                  <a:lnTo>
                    <a:pt x="1786" y="1281"/>
                  </a:lnTo>
                  <a:lnTo>
                    <a:pt x="1775" y="1262"/>
                  </a:lnTo>
                  <a:lnTo>
                    <a:pt x="1763" y="1243"/>
                  </a:lnTo>
                  <a:lnTo>
                    <a:pt x="1752" y="1223"/>
                  </a:lnTo>
                  <a:lnTo>
                    <a:pt x="1742" y="1204"/>
                  </a:lnTo>
                  <a:lnTo>
                    <a:pt x="1733" y="1183"/>
                  </a:lnTo>
                  <a:lnTo>
                    <a:pt x="1722" y="1152"/>
                  </a:lnTo>
                  <a:lnTo>
                    <a:pt x="1714" y="1126"/>
                  </a:lnTo>
                  <a:lnTo>
                    <a:pt x="1707" y="1106"/>
                  </a:lnTo>
                  <a:lnTo>
                    <a:pt x="1700" y="1087"/>
                  </a:lnTo>
                  <a:lnTo>
                    <a:pt x="1692" y="1070"/>
                  </a:lnTo>
                  <a:lnTo>
                    <a:pt x="1682" y="1053"/>
                  </a:lnTo>
                  <a:lnTo>
                    <a:pt x="1670" y="1032"/>
                  </a:lnTo>
                  <a:lnTo>
                    <a:pt x="1654" y="1008"/>
                  </a:lnTo>
                  <a:lnTo>
                    <a:pt x="1647" y="985"/>
                  </a:lnTo>
                  <a:lnTo>
                    <a:pt x="1632" y="959"/>
                  </a:lnTo>
                  <a:lnTo>
                    <a:pt x="1611" y="933"/>
                  </a:lnTo>
                  <a:lnTo>
                    <a:pt x="1587" y="906"/>
                  </a:lnTo>
                  <a:lnTo>
                    <a:pt x="1559" y="882"/>
                  </a:lnTo>
                  <a:lnTo>
                    <a:pt x="1533" y="861"/>
                  </a:lnTo>
                  <a:lnTo>
                    <a:pt x="1506" y="846"/>
                  </a:lnTo>
                  <a:lnTo>
                    <a:pt x="1483" y="838"/>
                  </a:lnTo>
                  <a:lnTo>
                    <a:pt x="1467" y="835"/>
                  </a:lnTo>
                  <a:lnTo>
                    <a:pt x="1452" y="831"/>
                  </a:lnTo>
                  <a:lnTo>
                    <a:pt x="1437" y="827"/>
                  </a:lnTo>
                  <a:lnTo>
                    <a:pt x="1422" y="823"/>
                  </a:lnTo>
                  <a:lnTo>
                    <a:pt x="1407" y="820"/>
                  </a:lnTo>
                  <a:lnTo>
                    <a:pt x="1393" y="815"/>
                  </a:lnTo>
                  <a:lnTo>
                    <a:pt x="1378" y="811"/>
                  </a:lnTo>
                  <a:lnTo>
                    <a:pt x="1364" y="806"/>
                  </a:lnTo>
                  <a:lnTo>
                    <a:pt x="1351" y="803"/>
                  </a:lnTo>
                  <a:lnTo>
                    <a:pt x="1336" y="798"/>
                  </a:lnTo>
                  <a:lnTo>
                    <a:pt x="1322" y="793"/>
                  </a:lnTo>
                  <a:lnTo>
                    <a:pt x="1308" y="788"/>
                  </a:lnTo>
                  <a:lnTo>
                    <a:pt x="1293" y="783"/>
                  </a:lnTo>
                  <a:lnTo>
                    <a:pt x="1279" y="778"/>
                  </a:lnTo>
                  <a:lnTo>
                    <a:pt x="1264" y="773"/>
                  </a:lnTo>
                  <a:lnTo>
                    <a:pt x="1249" y="768"/>
                  </a:lnTo>
                  <a:lnTo>
                    <a:pt x="1242" y="767"/>
                  </a:lnTo>
                  <a:lnTo>
                    <a:pt x="1235" y="765"/>
                  </a:lnTo>
                  <a:lnTo>
                    <a:pt x="1228" y="761"/>
                  </a:lnTo>
                  <a:lnTo>
                    <a:pt x="1222" y="757"/>
                  </a:lnTo>
                  <a:lnTo>
                    <a:pt x="1215" y="754"/>
                  </a:lnTo>
                  <a:lnTo>
                    <a:pt x="1208" y="752"/>
                  </a:lnTo>
                  <a:lnTo>
                    <a:pt x="1200" y="752"/>
                  </a:lnTo>
                  <a:lnTo>
                    <a:pt x="1190" y="753"/>
                  </a:lnTo>
                  <a:lnTo>
                    <a:pt x="1181" y="745"/>
                  </a:lnTo>
                  <a:lnTo>
                    <a:pt x="1178" y="733"/>
                  </a:lnTo>
                  <a:lnTo>
                    <a:pt x="1175" y="722"/>
                  </a:lnTo>
                  <a:lnTo>
                    <a:pt x="1171" y="712"/>
                  </a:lnTo>
                  <a:lnTo>
                    <a:pt x="1165" y="697"/>
                  </a:lnTo>
                  <a:lnTo>
                    <a:pt x="1163" y="687"/>
                  </a:lnTo>
                  <a:lnTo>
                    <a:pt x="1164" y="680"/>
                  </a:lnTo>
                  <a:lnTo>
                    <a:pt x="1167" y="676"/>
                  </a:lnTo>
                  <a:lnTo>
                    <a:pt x="1173" y="672"/>
                  </a:lnTo>
                  <a:lnTo>
                    <a:pt x="1179" y="669"/>
                  </a:lnTo>
                  <a:lnTo>
                    <a:pt x="1186" y="663"/>
                  </a:lnTo>
                  <a:lnTo>
                    <a:pt x="1192" y="654"/>
                  </a:lnTo>
                  <a:lnTo>
                    <a:pt x="1201" y="636"/>
                  </a:lnTo>
                  <a:lnTo>
                    <a:pt x="1209" y="615"/>
                  </a:lnTo>
                  <a:lnTo>
                    <a:pt x="1215" y="592"/>
                  </a:lnTo>
                  <a:lnTo>
                    <a:pt x="1220" y="569"/>
                  </a:lnTo>
                  <a:lnTo>
                    <a:pt x="1225" y="545"/>
                  </a:lnTo>
                  <a:lnTo>
                    <a:pt x="1228" y="519"/>
                  </a:lnTo>
                  <a:lnTo>
                    <a:pt x="1233" y="495"/>
                  </a:lnTo>
                  <a:lnTo>
                    <a:pt x="1237" y="472"/>
                  </a:lnTo>
                  <a:lnTo>
                    <a:pt x="1241" y="443"/>
                  </a:lnTo>
                  <a:lnTo>
                    <a:pt x="1243" y="427"/>
                  </a:lnTo>
                  <a:lnTo>
                    <a:pt x="1243" y="418"/>
                  </a:lnTo>
                  <a:lnTo>
                    <a:pt x="1246" y="405"/>
                  </a:lnTo>
                  <a:lnTo>
                    <a:pt x="1263" y="394"/>
                  </a:lnTo>
                  <a:lnTo>
                    <a:pt x="1276" y="382"/>
                  </a:lnTo>
                  <a:lnTo>
                    <a:pt x="1285" y="371"/>
                  </a:lnTo>
                  <a:lnTo>
                    <a:pt x="1292" y="359"/>
                  </a:lnTo>
                  <a:lnTo>
                    <a:pt x="1295" y="349"/>
                  </a:lnTo>
                  <a:lnTo>
                    <a:pt x="1296" y="339"/>
                  </a:lnTo>
                  <a:lnTo>
                    <a:pt x="1296" y="330"/>
                  </a:lnTo>
                  <a:lnTo>
                    <a:pt x="1296" y="323"/>
                  </a:lnTo>
                  <a:lnTo>
                    <a:pt x="1295" y="315"/>
                  </a:lnTo>
                  <a:lnTo>
                    <a:pt x="1293" y="306"/>
                  </a:lnTo>
                  <a:lnTo>
                    <a:pt x="1290" y="298"/>
                  </a:lnTo>
                  <a:lnTo>
                    <a:pt x="1285" y="290"/>
                  </a:lnTo>
                  <a:lnTo>
                    <a:pt x="1278" y="283"/>
                  </a:lnTo>
                  <a:lnTo>
                    <a:pt x="1272" y="275"/>
                  </a:lnTo>
                  <a:lnTo>
                    <a:pt x="1265" y="268"/>
                  </a:lnTo>
                  <a:lnTo>
                    <a:pt x="1258" y="261"/>
                  </a:lnTo>
                  <a:lnTo>
                    <a:pt x="1246" y="256"/>
                  </a:lnTo>
                  <a:lnTo>
                    <a:pt x="1235" y="248"/>
                  </a:lnTo>
                  <a:lnTo>
                    <a:pt x="1228" y="238"/>
                  </a:lnTo>
                  <a:lnTo>
                    <a:pt x="1224" y="227"/>
                  </a:lnTo>
                  <a:lnTo>
                    <a:pt x="1220" y="214"/>
                  </a:lnTo>
                  <a:lnTo>
                    <a:pt x="1217" y="200"/>
                  </a:lnTo>
                  <a:lnTo>
                    <a:pt x="1215" y="186"/>
                  </a:lnTo>
                  <a:lnTo>
                    <a:pt x="1212" y="174"/>
                  </a:lnTo>
                  <a:lnTo>
                    <a:pt x="1199" y="148"/>
                  </a:lnTo>
                  <a:lnTo>
                    <a:pt x="1193" y="119"/>
                  </a:lnTo>
                  <a:lnTo>
                    <a:pt x="1189" y="91"/>
                  </a:lnTo>
                  <a:lnTo>
                    <a:pt x="1186" y="62"/>
                  </a:lnTo>
                  <a:lnTo>
                    <a:pt x="1184" y="54"/>
                  </a:lnTo>
                  <a:lnTo>
                    <a:pt x="1181" y="47"/>
                  </a:lnTo>
                  <a:lnTo>
                    <a:pt x="1178" y="41"/>
                  </a:lnTo>
                  <a:lnTo>
                    <a:pt x="1173" y="35"/>
                  </a:lnTo>
                  <a:lnTo>
                    <a:pt x="1169" y="30"/>
                  </a:lnTo>
                  <a:lnTo>
                    <a:pt x="1163" y="25"/>
                  </a:lnTo>
                  <a:lnTo>
                    <a:pt x="1156" y="21"/>
                  </a:lnTo>
                  <a:lnTo>
                    <a:pt x="1149" y="18"/>
                  </a:lnTo>
                  <a:lnTo>
                    <a:pt x="1133" y="12"/>
                  </a:lnTo>
                  <a:lnTo>
                    <a:pt x="1116" y="8"/>
                  </a:lnTo>
                  <a:lnTo>
                    <a:pt x="1097" y="3"/>
                  </a:lnTo>
                  <a:lnTo>
                    <a:pt x="1079" y="1"/>
                  </a:lnTo>
                  <a:lnTo>
                    <a:pt x="1060" y="0"/>
                  </a:lnTo>
                  <a:lnTo>
                    <a:pt x="1042" y="1"/>
                  </a:lnTo>
                  <a:lnTo>
                    <a:pt x="1023" y="5"/>
                  </a:lnTo>
                  <a:lnTo>
                    <a:pt x="1007" y="11"/>
                  </a:lnTo>
                  <a:lnTo>
                    <a:pt x="984" y="15"/>
                  </a:lnTo>
                  <a:lnTo>
                    <a:pt x="960" y="18"/>
                  </a:lnTo>
                  <a:lnTo>
                    <a:pt x="937" y="20"/>
                  </a:lnTo>
                  <a:lnTo>
                    <a:pt x="913" y="24"/>
                  </a:lnTo>
                  <a:lnTo>
                    <a:pt x="890" y="28"/>
                  </a:lnTo>
                  <a:lnTo>
                    <a:pt x="868" y="36"/>
                  </a:lnTo>
                  <a:lnTo>
                    <a:pt x="848" y="48"/>
                  </a:lnTo>
                  <a:lnTo>
                    <a:pt x="830" y="64"/>
                  </a:lnTo>
                  <a:lnTo>
                    <a:pt x="814" y="77"/>
                  </a:lnTo>
                  <a:lnTo>
                    <a:pt x="799" y="89"/>
                  </a:lnTo>
                  <a:lnTo>
                    <a:pt x="784" y="102"/>
                  </a:lnTo>
                  <a:lnTo>
                    <a:pt x="769" y="116"/>
                  </a:lnTo>
                  <a:lnTo>
                    <a:pt x="755" y="130"/>
                  </a:lnTo>
                  <a:lnTo>
                    <a:pt x="740" y="144"/>
                  </a:lnTo>
                  <a:lnTo>
                    <a:pt x="726" y="159"/>
                  </a:lnTo>
                  <a:lnTo>
                    <a:pt x="711" y="175"/>
                  </a:lnTo>
                  <a:lnTo>
                    <a:pt x="700" y="212"/>
                  </a:lnTo>
                  <a:lnTo>
                    <a:pt x="693" y="251"/>
                  </a:lnTo>
                  <a:lnTo>
                    <a:pt x="688" y="291"/>
                  </a:lnTo>
                  <a:lnTo>
                    <a:pt x="687" y="333"/>
                  </a:lnTo>
                  <a:lnTo>
                    <a:pt x="688" y="375"/>
                  </a:lnTo>
                  <a:lnTo>
                    <a:pt x="692" y="417"/>
                  </a:lnTo>
                  <a:lnTo>
                    <a:pt x="697" y="457"/>
                  </a:lnTo>
                  <a:lnTo>
                    <a:pt x="703" y="495"/>
                  </a:lnTo>
                  <a:lnTo>
                    <a:pt x="712" y="517"/>
                  </a:lnTo>
                  <a:lnTo>
                    <a:pt x="725" y="536"/>
                  </a:lnTo>
                  <a:lnTo>
                    <a:pt x="739" y="555"/>
                  </a:lnTo>
                  <a:lnTo>
                    <a:pt x="755" y="571"/>
                  </a:lnTo>
                  <a:lnTo>
                    <a:pt x="773" y="587"/>
                  </a:lnTo>
                  <a:lnTo>
                    <a:pt x="792" y="603"/>
                  </a:lnTo>
                  <a:lnTo>
                    <a:pt x="813" y="618"/>
                  </a:lnTo>
                  <a:lnTo>
                    <a:pt x="834" y="634"/>
                  </a:lnTo>
                  <a:lnTo>
                    <a:pt x="836" y="639"/>
                  </a:lnTo>
                  <a:lnTo>
                    <a:pt x="837" y="645"/>
                  </a:lnTo>
                  <a:lnTo>
                    <a:pt x="837" y="651"/>
                  </a:lnTo>
                  <a:lnTo>
                    <a:pt x="836" y="657"/>
                  </a:lnTo>
                  <a:lnTo>
                    <a:pt x="830" y="659"/>
                  </a:lnTo>
                  <a:lnTo>
                    <a:pt x="824" y="661"/>
                  </a:lnTo>
                  <a:lnTo>
                    <a:pt x="818" y="662"/>
                  </a:lnTo>
                  <a:lnTo>
                    <a:pt x="813" y="662"/>
                  </a:lnTo>
                  <a:lnTo>
                    <a:pt x="809" y="699"/>
                  </a:lnTo>
                  <a:lnTo>
                    <a:pt x="799" y="746"/>
                  </a:lnTo>
                  <a:lnTo>
                    <a:pt x="794" y="750"/>
                  </a:lnTo>
                  <a:lnTo>
                    <a:pt x="789" y="754"/>
                  </a:lnTo>
                  <a:lnTo>
                    <a:pt x="783" y="757"/>
                  </a:lnTo>
                  <a:lnTo>
                    <a:pt x="776" y="760"/>
                  </a:lnTo>
                  <a:lnTo>
                    <a:pt x="768" y="762"/>
                  </a:lnTo>
                  <a:lnTo>
                    <a:pt x="757" y="766"/>
                  </a:lnTo>
                  <a:lnTo>
                    <a:pt x="747" y="768"/>
                  </a:lnTo>
                  <a:lnTo>
                    <a:pt x="733" y="771"/>
                  </a:lnTo>
                  <a:lnTo>
                    <a:pt x="723" y="776"/>
                  </a:lnTo>
                  <a:lnTo>
                    <a:pt x="711" y="781"/>
                  </a:lnTo>
                  <a:lnTo>
                    <a:pt x="698" y="785"/>
                  </a:lnTo>
                  <a:lnTo>
                    <a:pt x="685" y="790"/>
                  </a:lnTo>
                  <a:lnTo>
                    <a:pt x="671" y="796"/>
                  </a:lnTo>
                  <a:lnTo>
                    <a:pt x="656" y="800"/>
                  </a:lnTo>
                  <a:lnTo>
                    <a:pt x="641" y="806"/>
                  </a:lnTo>
                  <a:lnTo>
                    <a:pt x="624" y="812"/>
                  </a:lnTo>
                  <a:lnTo>
                    <a:pt x="607" y="818"/>
                  </a:lnTo>
                  <a:lnTo>
                    <a:pt x="590" y="823"/>
                  </a:lnTo>
                  <a:lnTo>
                    <a:pt x="572" y="828"/>
                  </a:lnTo>
                  <a:lnTo>
                    <a:pt x="554" y="834"/>
                  </a:lnTo>
                  <a:lnTo>
                    <a:pt x="536" y="838"/>
                  </a:lnTo>
                  <a:lnTo>
                    <a:pt x="518" y="843"/>
                  </a:lnTo>
                  <a:lnTo>
                    <a:pt x="498" y="848"/>
                  </a:lnTo>
                  <a:lnTo>
                    <a:pt x="480" y="852"/>
                  </a:lnTo>
                  <a:lnTo>
                    <a:pt x="460" y="853"/>
                  </a:lnTo>
                  <a:lnTo>
                    <a:pt x="440" y="858"/>
                  </a:lnTo>
                  <a:lnTo>
                    <a:pt x="422" y="865"/>
                  </a:lnTo>
                  <a:lnTo>
                    <a:pt x="403" y="873"/>
                  </a:lnTo>
                  <a:lnTo>
                    <a:pt x="386" y="884"/>
                  </a:lnTo>
                  <a:lnTo>
                    <a:pt x="369" y="897"/>
                  </a:lnTo>
                  <a:lnTo>
                    <a:pt x="353" y="912"/>
                  </a:lnTo>
                  <a:lnTo>
                    <a:pt x="337" y="927"/>
                  </a:lnTo>
                  <a:lnTo>
                    <a:pt x="322" y="944"/>
                  </a:lnTo>
                  <a:lnTo>
                    <a:pt x="308" y="962"/>
                  </a:lnTo>
                  <a:lnTo>
                    <a:pt x="294" y="980"/>
                  </a:lnTo>
                  <a:lnTo>
                    <a:pt x="280" y="1000"/>
                  </a:lnTo>
                  <a:lnTo>
                    <a:pt x="268" y="1018"/>
                  </a:lnTo>
                  <a:lnTo>
                    <a:pt x="256" y="1038"/>
                  </a:lnTo>
                  <a:lnTo>
                    <a:pt x="246" y="1056"/>
                  </a:lnTo>
                  <a:lnTo>
                    <a:pt x="235" y="1075"/>
                  </a:lnTo>
                  <a:lnTo>
                    <a:pt x="223" y="1095"/>
                  </a:lnTo>
                  <a:lnTo>
                    <a:pt x="211" y="1113"/>
                  </a:lnTo>
                  <a:lnTo>
                    <a:pt x="198" y="1130"/>
                  </a:lnTo>
                  <a:lnTo>
                    <a:pt x="188" y="1145"/>
                  </a:lnTo>
                  <a:lnTo>
                    <a:pt x="176" y="1157"/>
                  </a:lnTo>
                  <a:lnTo>
                    <a:pt x="165" y="1170"/>
                  </a:lnTo>
                  <a:lnTo>
                    <a:pt x="155" y="1183"/>
                  </a:lnTo>
                  <a:lnTo>
                    <a:pt x="143" y="1194"/>
                  </a:lnTo>
                  <a:lnTo>
                    <a:pt x="132" y="1206"/>
                  </a:lnTo>
                  <a:lnTo>
                    <a:pt x="120" y="1216"/>
                  </a:lnTo>
                  <a:lnTo>
                    <a:pt x="107" y="1229"/>
                  </a:lnTo>
                  <a:lnTo>
                    <a:pt x="95" y="1240"/>
                  </a:lnTo>
                  <a:lnTo>
                    <a:pt x="81" y="1254"/>
                  </a:lnTo>
                  <a:lnTo>
                    <a:pt x="66" y="1268"/>
                  </a:lnTo>
                  <a:lnTo>
                    <a:pt x="50" y="1284"/>
                  </a:lnTo>
                  <a:lnTo>
                    <a:pt x="34" y="1301"/>
                  </a:lnTo>
                  <a:lnTo>
                    <a:pt x="14" y="1330"/>
                  </a:lnTo>
                  <a:lnTo>
                    <a:pt x="13" y="1364"/>
                  </a:lnTo>
                  <a:lnTo>
                    <a:pt x="14" y="1396"/>
                  </a:lnTo>
                  <a:lnTo>
                    <a:pt x="12" y="1428"/>
                  </a:lnTo>
                  <a:lnTo>
                    <a:pt x="6" y="1459"/>
                  </a:lnTo>
                  <a:lnTo>
                    <a:pt x="0" y="1501"/>
                  </a:lnTo>
                  <a:lnTo>
                    <a:pt x="0" y="1545"/>
                  </a:lnTo>
                  <a:lnTo>
                    <a:pt x="0" y="1588"/>
                  </a:lnTo>
                  <a:lnTo>
                    <a:pt x="0" y="1633"/>
                  </a:lnTo>
                  <a:lnTo>
                    <a:pt x="13" y="1659"/>
                  </a:lnTo>
                  <a:lnTo>
                    <a:pt x="26" y="1683"/>
                  </a:lnTo>
                  <a:lnTo>
                    <a:pt x="39" y="1707"/>
                  </a:lnTo>
                  <a:lnTo>
                    <a:pt x="54" y="1732"/>
                  </a:lnTo>
                  <a:lnTo>
                    <a:pt x="69" y="1757"/>
                  </a:lnTo>
                  <a:lnTo>
                    <a:pt x="85" y="1781"/>
                  </a:lnTo>
                  <a:lnTo>
                    <a:pt x="102" y="1804"/>
                  </a:lnTo>
                  <a:lnTo>
                    <a:pt x="119" y="1828"/>
                  </a:lnTo>
                  <a:lnTo>
                    <a:pt x="134" y="1846"/>
                  </a:lnTo>
                  <a:lnTo>
                    <a:pt x="147" y="1865"/>
                  </a:lnTo>
                  <a:lnTo>
                    <a:pt x="158" y="1884"/>
                  </a:lnTo>
                  <a:lnTo>
                    <a:pt x="168" y="1905"/>
                  </a:lnTo>
                  <a:lnTo>
                    <a:pt x="179" y="1926"/>
                  </a:lnTo>
                  <a:lnTo>
                    <a:pt x="189" y="1947"/>
                  </a:lnTo>
                  <a:lnTo>
                    <a:pt x="201" y="1967"/>
                  </a:lnTo>
                  <a:lnTo>
                    <a:pt x="212" y="1987"/>
                  </a:lnTo>
                  <a:lnTo>
                    <a:pt x="219" y="1999"/>
                  </a:lnTo>
                  <a:lnTo>
                    <a:pt x="227" y="2007"/>
                  </a:lnTo>
                  <a:lnTo>
                    <a:pt x="234" y="2016"/>
                  </a:lnTo>
                  <a:lnTo>
                    <a:pt x="236" y="2028"/>
                  </a:lnTo>
                  <a:lnTo>
                    <a:pt x="243" y="2040"/>
                  </a:lnTo>
                  <a:lnTo>
                    <a:pt x="250" y="2053"/>
                  </a:lnTo>
                  <a:lnTo>
                    <a:pt x="257" y="2064"/>
                  </a:lnTo>
                  <a:lnTo>
                    <a:pt x="264" y="2076"/>
                  </a:lnTo>
                  <a:lnTo>
                    <a:pt x="271" y="2088"/>
                  </a:lnTo>
                  <a:lnTo>
                    <a:pt x="279" y="2100"/>
                  </a:lnTo>
                  <a:lnTo>
                    <a:pt x="287" y="2110"/>
                  </a:lnTo>
                  <a:lnTo>
                    <a:pt x="297" y="2121"/>
                  </a:lnTo>
                  <a:lnTo>
                    <a:pt x="304" y="2122"/>
                  </a:lnTo>
                  <a:lnTo>
                    <a:pt x="310" y="2123"/>
                  </a:lnTo>
                  <a:lnTo>
                    <a:pt x="317" y="2123"/>
                  </a:lnTo>
                  <a:lnTo>
                    <a:pt x="324" y="2124"/>
                  </a:lnTo>
                  <a:lnTo>
                    <a:pt x="330" y="2125"/>
                  </a:lnTo>
                  <a:lnTo>
                    <a:pt x="335" y="2128"/>
                  </a:lnTo>
                  <a:lnTo>
                    <a:pt x="341" y="2131"/>
                  </a:lnTo>
                  <a:lnTo>
                    <a:pt x="346" y="2136"/>
                  </a:lnTo>
                  <a:lnTo>
                    <a:pt x="357" y="2149"/>
                  </a:lnTo>
                  <a:lnTo>
                    <a:pt x="370" y="2162"/>
                  </a:lnTo>
                  <a:lnTo>
                    <a:pt x="384" y="2174"/>
                  </a:lnTo>
                  <a:lnTo>
                    <a:pt x="399" y="2183"/>
                  </a:lnTo>
                  <a:lnTo>
                    <a:pt x="413" y="2193"/>
                  </a:lnTo>
                  <a:lnTo>
                    <a:pt x="428" y="2204"/>
                  </a:lnTo>
                  <a:lnTo>
                    <a:pt x="440" y="2215"/>
                  </a:lnTo>
                  <a:lnTo>
                    <a:pt x="453" y="2228"/>
                  </a:lnTo>
                  <a:lnTo>
                    <a:pt x="466" y="2244"/>
                  </a:lnTo>
                  <a:lnTo>
                    <a:pt x="474" y="2262"/>
                  </a:lnTo>
                  <a:lnTo>
                    <a:pt x="478" y="2282"/>
                  </a:lnTo>
                  <a:lnTo>
                    <a:pt x="480" y="2304"/>
                  </a:lnTo>
                  <a:lnTo>
                    <a:pt x="480" y="2325"/>
                  </a:lnTo>
                  <a:lnTo>
                    <a:pt x="478" y="2346"/>
                  </a:lnTo>
                  <a:lnTo>
                    <a:pt x="476" y="2368"/>
                  </a:lnTo>
                  <a:lnTo>
                    <a:pt x="475" y="2388"/>
                  </a:lnTo>
                  <a:lnTo>
                    <a:pt x="466" y="2427"/>
                  </a:lnTo>
                  <a:lnTo>
                    <a:pt x="460" y="2467"/>
                  </a:lnTo>
                  <a:lnTo>
                    <a:pt x="456" y="2508"/>
                  </a:lnTo>
                  <a:lnTo>
                    <a:pt x="455" y="2550"/>
                  </a:lnTo>
                  <a:lnTo>
                    <a:pt x="1453" y="2550"/>
                  </a:lnTo>
                  <a:lnTo>
                    <a:pt x="1449" y="2516"/>
                  </a:lnTo>
                  <a:lnTo>
                    <a:pt x="1444" y="2481"/>
                  </a:lnTo>
                  <a:lnTo>
                    <a:pt x="1439" y="2448"/>
                  </a:lnTo>
                  <a:lnTo>
                    <a:pt x="1435" y="2413"/>
                  </a:lnTo>
                  <a:lnTo>
                    <a:pt x="1431" y="2379"/>
                  </a:lnTo>
                  <a:lnTo>
                    <a:pt x="1429" y="2344"/>
                  </a:lnTo>
                  <a:lnTo>
                    <a:pt x="1430" y="2308"/>
                  </a:lnTo>
                  <a:lnTo>
                    <a:pt x="1434" y="2272"/>
                  </a:lnTo>
                  <a:lnTo>
                    <a:pt x="1573" y="2132"/>
                  </a:lnTo>
                  <a:lnTo>
                    <a:pt x="1586" y="2119"/>
                  </a:lnTo>
                  <a:lnTo>
                    <a:pt x="1595" y="2107"/>
                  </a:lnTo>
                  <a:lnTo>
                    <a:pt x="1604" y="2093"/>
                  </a:lnTo>
                  <a:lnTo>
                    <a:pt x="1611" y="2078"/>
                  </a:lnTo>
                  <a:lnTo>
                    <a:pt x="1618" y="2064"/>
                  </a:lnTo>
                  <a:lnTo>
                    <a:pt x="1625" y="2049"/>
                  </a:lnTo>
                  <a:lnTo>
                    <a:pt x="1632" y="2035"/>
                  </a:lnTo>
                  <a:lnTo>
                    <a:pt x="1641" y="2023"/>
                  </a:lnTo>
                  <a:lnTo>
                    <a:pt x="1663" y="2018"/>
                  </a:lnTo>
                  <a:lnTo>
                    <a:pt x="1678" y="2008"/>
                  </a:lnTo>
                  <a:lnTo>
                    <a:pt x="1688" y="1993"/>
                  </a:lnTo>
                  <a:lnTo>
                    <a:pt x="1695" y="1975"/>
                  </a:lnTo>
                  <a:lnTo>
                    <a:pt x="1701" y="1957"/>
                  </a:lnTo>
                  <a:lnTo>
                    <a:pt x="1707" y="1937"/>
                  </a:lnTo>
                  <a:lnTo>
                    <a:pt x="1715" y="1919"/>
                  </a:lnTo>
                  <a:lnTo>
                    <a:pt x="1725" y="1904"/>
                  </a:lnTo>
                  <a:lnTo>
                    <a:pt x="1732" y="1897"/>
                  </a:lnTo>
                  <a:lnTo>
                    <a:pt x="1739" y="1889"/>
                  </a:lnTo>
                  <a:lnTo>
                    <a:pt x="1745" y="1881"/>
                  </a:lnTo>
                  <a:lnTo>
                    <a:pt x="1750" y="1873"/>
                  </a:lnTo>
                  <a:lnTo>
                    <a:pt x="1756" y="1865"/>
                  </a:lnTo>
                  <a:lnTo>
                    <a:pt x="1761" y="1857"/>
                  </a:lnTo>
                  <a:lnTo>
                    <a:pt x="1765" y="1849"/>
                  </a:lnTo>
                  <a:lnTo>
                    <a:pt x="1770" y="1841"/>
                  </a:lnTo>
                  <a:lnTo>
                    <a:pt x="1772" y="1823"/>
                  </a:lnTo>
                  <a:lnTo>
                    <a:pt x="1778" y="1807"/>
                  </a:lnTo>
                  <a:lnTo>
                    <a:pt x="1786" y="1792"/>
                  </a:lnTo>
                  <a:lnTo>
                    <a:pt x="1797" y="1777"/>
                  </a:lnTo>
                  <a:lnTo>
                    <a:pt x="1807" y="1763"/>
                  </a:lnTo>
                  <a:lnTo>
                    <a:pt x="1817" y="1751"/>
                  </a:lnTo>
                  <a:lnTo>
                    <a:pt x="1828" y="1736"/>
                  </a:lnTo>
                  <a:lnTo>
                    <a:pt x="1837" y="1722"/>
                  </a:lnTo>
                  <a:lnTo>
                    <a:pt x="1843" y="1701"/>
                  </a:lnTo>
                  <a:lnTo>
                    <a:pt x="1843" y="1682"/>
                  </a:lnTo>
                  <a:lnTo>
                    <a:pt x="1839" y="1663"/>
                  </a:lnTo>
                  <a:lnTo>
                    <a:pt x="1833" y="1645"/>
                  </a:lnTo>
                  <a:lnTo>
                    <a:pt x="1826" y="1626"/>
                  </a:lnTo>
                  <a:lnTo>
                    <a:pt x="1822" y="1607"/>
                  </a:lnTo>
                  <a:lnTo>
                    <a:pt x="1821" y="1587"/>
                  </a:lnTo>
                  <a:lnTo>
                    <a:pt x="1825" y="1565"/>
                  </a:lnTo>
                  <a:close/>
                </a:path>
              </a:pathLst>
            </a:custGeom>
            <a:solidFill>
              <a:srgbClr val="FFFFFF"/>
            </a:solidFill>
            <a:ln w="9525">
              <a:noFill/>
              <a:round/>
              <a:headEnd/>
              <a:tailEnd/>
            </a:ln>
          </p:spPr>
          <p:txBody>
            <a:bodyPr/>
            <a:lstStyle/>
            <a:p>
              <a:endParaRPr lang="ja-JP" altLang="en-US"/>
            </a:p>
          </p:txBody>
        </p:sp>
        <p:sp>
          <p:nvSpPr>
            <p:cNvPr id="51353" name="Freeform 46"/>
            <p:cNvSpPr>
              <a:spLocks/>
            </p:cNvSpPr>
            <p:nvPr/>
          </p:nvSpPr>
          <p:spPr bwMode="auto">
            <a:xfrm>
              <a:off x="1059" y="2041"/>
              <a:ext cx="924" cy="1276"/>
            </a:xfrm>
            <a:custGeom>
              <a:avLst/>
              <a:gdLst>
                <a:gd name="T0" fmla="*/ 11 w 1848"/>
                <a:gd name="T1" fmla="*/ 67 h 2550"/>
                <a:gd name="T2" fmla="*/ 12 w 1848"/>
                <a:gd name="T3" fmla="*/ 68 h 2550"/>
                <a:gd name="T4" fmla="*/ 14 w 1848"/>
                <a:gd name="T5" fmla="*/ 71 h 2550"/>
                <a:gd name="T6" fmla="*/ 14 w 1848"/>
                <a:gd name="T7" fmla="*/ 75 h 2550"/>
                <a:gd name="T8" fmla="*/ 46 w 1848"/>
                <a:gd name="T9" fmla="*/ 80 h 2550"/>
                <a:gd name="T10" fmla="*/ 45 w 1848"/>
                <a:gd name="T11" fmla="*/ 74 h 2550"/>
                <a:gd name="T12" fmla="*/ 51 w 1848"/>
                <a:gd name="T13" fmla="*/ 66 h 2550"/>
                <a:gd name="T14" fmla="*/ 52 w 1848"/>
                <a:gd name="T15" fmla="*/ 64 h 2550"/>
                <a:gd name="T16" fmla="*/ 54 w 1848"/>
                <a:gd name="T17" fmla="*/ 60 h 2550"/>
                <a:gd name="T18" fmla="*/ 55 w 1848"/>
                <a:gd name="T19" fmla="*/ 59 h 2550"/>
                <a:gd name="T20" fmla="*/ 56 w 1848"/>
                <a:gd name="T21" fmla="*/ 57 h 2550"/>
                <a:gd name="T22" fmla="*/ 58 w 1848"/>
                <a:gd name="T23" fmla="*/ 54 h 2550"/>
                <a:gd name="T24" fmla="*/ 57 w 1848"/>
                <a:gd name="T25" fmla="*/ 50 h 2550"/>
                <a:gd name="T26" fmla="*/ 58 w 1848"/>
                <a:gd name="T27" fmla="*/ 45 h 2550"/>
                <a:gd name="T28" fmla="*/ 56 w 1848"/>
                <a:gd name="T29" fmla="*/ 41 h 2550"/>
                <a:gd name="T30" fmla="*/ 54 w 1848"/>
                <a:gd name="T31" fmla="*/ 36 h 2550"/>
                <a:gd name="T32" fmla="*/ 53 w 1848"/>
                <a:gd name="T33" fmla="*/ 33 h 2550"/>
                <a:gd name="T34" fmla="*/ 49 w 1848"/>
                <a:gd name="T35" fmla="*/ 28 h 2550"/>
                <a:gd name="T36" fmla="*/ 45 w 1848"/>
                <a:gd name="T37" fmla="*/ 26 h 2550"/>
                <a:gd name="T38" fmla="*/ 43 w 1848"/>
                <a:gd name="T39" fmla="*/ 26 h 2550"/>
                <a:gd name="T40" fmla="*/ 40 w 1848"/>
                <a:gd name="T41" fmla="*/ 25 h 2550"/>
                <a:gd name="T42" fmla="*/ 38 w 1848"/>
                <a:gd name="T43" fmla="*/ 24 h 2550"/>
                <a:gd name="T44" fmla="*/ 37 w 1848"/>
                <a:gd name="T45" fmla="*/ 23 h 2550"/>
                <a:gd name="T46" fmla="*/ 38 w 1848"/>
                <a:gd name="T47" fmla="*/ 20 h 2550"/>
                <a:gd name="T48" fmla="*/ 39 w 1848"/>
                <a:gd name="T49" fmla="*/ 16 h 2550"/>
                <a:gd name="T50" fmla="*/ 40 w 1848"/>
                <a:gd name="T51" fmla="*/ 13 h 2550"/>
                <a:gd name="T52" fmla="*/ 41 w 1848"/>
                <a:gd name="T53" fmla="*/ 11 h 2550"/>
                <a:gd name="T54" fmla="*/ 40 w 1848"/>
                <a:gd name="T55" fmla="*/ 9 h 2550"/>
                <a:gd name="T56" fmla="*/ 39 w 1848"/>
                <a:gd name="T57" fmla="*/ 8 h 2550"/>
                <a:gd name="T58" fmla="*/ 38 w 1848"/>
                <a:gd name="T59" fmla="*/ 5 h 2550"/>
                <a:gd name="T60" fmla="*/ 37 w 1848"/>
                <a:gd name="T61" fmla="*/ 2 h 2550"/>
                <a:gd name="T62" fmla="*/ 36 w 1848"/>
                <a:gd name="T63" fmla="*/ 1 h 2550"/>
                <a:gd name="T64" fmla="*/ 31 w 1848"/>
                <a:gd name="T65" fmla="*/ 1 h 2550"/>
                <a:gd name="T66" fmla="*/ 28 w 1848"/>
                <a:gd name="T67" fmla="*/ 1 h 2550"/>
                <a:gd name="T68" fmla="*/ 25 w 1848"/>
                <a:gd name="T69" fmla="*/ 4 h 2550"/>
                <a:gd name="T70" fmla="*/ 22 w 1848"/>
                <a:gd name="T71" fmla="*/ 7 h 2550"/>
                <a:gd name="T72" fmla="*/ 22 w 1848"/>
                <a:gd name="T73" fmla="*/ 15 h 2550"/>
                <a:gd name="T74" fmla="*/ 25 w 1848"/>
                <a:gd name="T75" fmla="*/ 19 h 2550"/>
                <a:gd name="T76" fmla="*/ 26 w 1848"/>
                <a:gd name="T77" fmla="*/ 23 h 2550"/>
                <a:gd name="T78" fmla="*/ 25 w 1848"/>
                <a:gd name="T79" fmla="*/ 24 h 2550"/>
                <a:gd name="T80" fmla="*/ 22 w 1848"/>
                <a:gd name="T81" fmla="*/ 25 h 2550"/>
                <a:gd name="T82" fmla="*/ 19 w 1848"/>
                <a:gd name="T83" fmla="*/ 26 h 2550"/>
                <a:gd name="T84" fmla="*/ 15 w 1848"/>
                <a:gd name="T85" fmla="*/ 27 h 2550"/>
                <a:gd name="T86" fmla="*/ 13 w 1848"/>
                <a:gd name="T87" fmla="*/ 28 h 2550"/>
                <a:gd name="T88" fmla="*/ 10 w 1848"/>
                <a:gd name="T89" fmla="*/ 31 h 2550"/>
                <a:gd name="T90" fmla="*/ 7 w 1848"/>
                <a:gd name="T91" fmla="*/ 35 h 2550"/>
                <a:gd name="T92" fmla="*/ 5 w 1848"/>
                <a:gd name="T93" fmla="*/ 37 h 2550"/>
                <a:gd name="T94" fmla="*/ 3 w 1848"/>
                <a:gd name="T95" fmla="*/ 40 h 2550"/>
                <a:gd name="T96" fmla="*/ 1 w 1848"/>
                <a:gd name="T97" fmla="*/ 44 h 2550"/>
                <a:gd name="T98" fmla="*/ 0 w 1848"/>
                <a:gd name="T99" fmla="*/ 52 h 2550"/>
                <a:gd name="T100" fmla="*/ 3 w 1848"/>
                <a:gd name="T101" fmla="*/ 56 h 2550"/>
                <a:gd name="T102" fmla="*/ 6 w 1848"/>
                <a:gd name="T103" fmla="*/ 60 h 2550"/>
                <a:gd name="T104" fmla="*/ 7 w 1848"/>
                <a:gd name="T105" fmla="*/ 63 h 2550"/>
                <a:gd name="T106" fmla="*/ 9 w 1848"/>
                <a:gd name="T107" fmla="*/ 65 h 25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8"/>
                <a:gd name="T163" fmla="*/ 0 h 2550"/>
                <a:gd name="T164" fmla="*/ 1848 w 1848"/>
                <a:gd name="T165" fmla="*/ 2550 h 25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8" h="2550">
                  <a:moveTo>
                    <a:pt x="297" y="2121"/>
                  </a:moveTo>
                  <a:lnTo>
                    <a:pt x="304" y="2122"/>
                  </a:lnTo>
                  <a:lnTo>
                    <a:pt x="310" y="2123"/>
                  </a:lnTo>
                  <a:lnTo>
                    <a:pt x="317" y="2123"/>
                  </a:lnTo>
                  <a:lnTo>
                    <a:pt x="324" y="2124"/>
                  </a:lnTo>
                  <a:lnTo>
                    <a:pt x="330" y="2125"/>
                  </a:lnTo>
                  <a:lnTo>
                    <a:pt x="335" y="2128"/>
                  </a:lnTo>
                  <a:lnTo>
                    <a:pt x="341" y="2131"/>
                  </a:lnTo>
                  <a:lnTo>
                    <a:pt x="346" y="2136"/>
                  </a:lnTo>
                  <a:lnTo>
                    <a:pt x="357" y="2149"/>
                  </a:lnTo>
                  <a:lnTo>
                    <a:pt x="370" y="2162"/>
                  </a:lnTo>
                  <a:lnTo>
                    <a:pt x="384" y="2174"/>
                  </a:lnTo>
                  <a:lnTo>
                    <a:pt x="399" y="2183"/>
                  </a:lnTo>
                  <a:lnTo>
                    <a:pt x="413" y="2193"/>
                  </a:lnTo>
                  <a:lnTo>
                    <a:pt x="428" y="2204"/>
                  </a:lnTo>
                  <a:lnTo>
                    <a:pt x="440" y="2215"/>
                  </a:lnTo>
                  <a:lnTo>
                    <a:pt x="453" y="2228"/>
                  </a:lnTo>
                  <a:lnTo>
                    <a:pt x="466" y="2244"/>
                  </a:lnTo>
                  <a:lnTo>
                    <a:pt x="474" y="2262"/>
                  </a:lnTo>
                  <a:lnTo>
                    <a:pt x="478" y="2282"/>
                  </a:lnTo>
                  <a:lnTo>
                    <a:pt x="480" y="2304"/>
                  </a:lnTo>
                  <a:lnTo>
                    <a:pt x="480" y="2325"/>
                  </a:lnTo>
                  <a:lnTo>
                    <a:pt x="478" y="2346"/>
                  </a:lnTo>
                  <a:lnTo>
                    <a:pt x="476" y="2368"/>
                  </a:lnTo>
                  <a:lnTo>
                    <a:pt x="475" y="2388"/>
                  </a:lnTo>
                  <a:lnTo>
                    <a:pt x="466" y="2427"/>
                  </a:lnTo>
                  <a:lnTo>
                    <a:pt x="460" y="2467"/>
                  </a:lnTo>
                  <a:lnTo>
                    <a:pt x="456" y="2508"/>
                  </a:lnTo>
                  <a:lnTo>
                    <a:pt x="455" y="2550"/>
                  </a:lnTo>
                  <a:lnTo>
                    <a:pt x="1453" y="2550"/>
                  </a:lnTo>
                  <a:lnTo>
                    <a:pt x="1449" y="2516"/>
                  </a:lnTo>
                  <a:lnTo>
                    <a:pt x="1444" y="2481"/>
                  </a:lnTo>
                  <a:lnTo>
                    <a:pt x="1439" y="2448"/>
                  </a:lnTo>
                  <a:lnTo>
                    <a:pt x="1435" y="2413"/>
                  </a:lnTo>
                  <a:lnTo>
                    <a:pt x="1431" y="2379"/>
                  </a:lnTo>
                  <a:lnTo>
                    <a:pt x="1429" y="2344"/>
                  </a:lnTo>
                  <a:lnTo>
                    <a:pt x="1430" y="2308"/>
                  </a:lnTo>
                  <a:lnTo>
                    <a:pt x="1434" y="2272"/>
                  </a:lnTo>
                  <a:lnTo>
                    <a:pt x="1573" y="2132"/>
                  </a:lnTo>
                  <a:lnTo>
                    <a:pt x="1586" y="2119"/>
                  </a:lnTo>
                  <a:lnTo>
                    <a:pt x="1595" y="2107"/>
                  </a:lnTo>
                  <a:lnTo>
                    <a:pt x="1604" y="2093"/>
                  </a:lnTo>
                  <a:lnTo>
                    <a:pt x="1611" y="2078"/>
                  </a:lnTo>
                  <a:lnTo>
                    <a:pt x="1618" y="2064"/>
                  </a:lnTo>
                  <a:lnTo>
                    <a:pt x="1625" y="2049"/>
                  </a:lnTo>
                  <a:lnTo>
                    <a:pt x="1632" y="2035"/>
                  </a:lnTo>
                  <a:lnTo>
                    <a:pt x="1641" y="2023"/>
                  </a:lnTo>
                  <a:lnTo>
                    <a:pt x="1663" y="2018"/>
                  </a:lnTo>
                  <a:lnTo>
                    <a:pt x="1678" y="2008"/>
                  </a:lnTo>
                  <a:lnTo>
                    <a:pt x="1688" y="1993"/>
                  </a:lnTo>
                  <a:lnTo>
                    <a:pt x="1695" y="1975"/>
                  </a:lnTo>
                  <a:lnTo>
                    <a:pt x="1701" y="1957"/>
                  </a:lnTo>
                  <a:lnTo>
                    <a:pt x="1707" y="1937"/>
                  </a:lnTo>
                  <a:lnTo>
                    <a:pt x="1715" y="1919"/>
                  </a:lnTo>
                  <a:lnTo>
                    <a:pt x="1725" y="1904"/>
                  </a:lnTo>
                  <a:lnTo>
                    <a:pt x="1732" y="1897"/>
                  </a:lnTo>
                  <a:lnTo>
                    <a:pt x="1739" y="1889"/>
                  </a:lnTo>
                  <a:lnTo>
                    <a:pt x="1745" y="1881"/>
                  </a:lnTo>
                  <a:lnTo>
                    <a:pt x="1750" y="1873"/>
                  </a:lnTo>
                  <a:lnTo>
                    <a:pt x="1756" y="1865"/>
                  </a:lnTo>
                  <a:lnTo>
                    <a:pt x="1761" y="1857"/>
                  </a:lnTo>
                  <a:lnTo>
                    <a:pt x="1765" y="1849"/>
                  </a:lnTo>
                  <a:lnTo>
                    <a:pt x="1770" y="1841"/>
                  </a:lnTo>
                  <a:lnTo>
                    <a:pt x="1772" y="1823"/>
                  </a:lnTo>
                  <a:lnTo>
                    <a:pt x="1778" y="1807"/>
                  </a:lnTo>
                  <a:lnTo>
                    <a:pt x="1786" y="1792"/>
                  </a:lnTo>
                  <a:lnTo>
                    <a:pt x="1797" y="1777"/>
                  </a:lnTo>
                  <a:lnTo>
                    <a:pt x="1807" y="1763"/>
                  </a:lnTo>
                  <a:lnTo>
                    <a:pt x="1817" y="1751"/>
                  </a:lnTo>
                  <a:lnTo>
                    <a:pt x="1828" y="1736"/>
                  </a:lnTo>
                  <a:lnTo>
                    <a:pt x="1837" y="1722"/>
                  </a:lnTo>
                  <a:lnTo>
                    <a:pt x="1843" y="1701"/>
                  </a:lnTo>
                  <a:lnTo>
                    <a:pt x="1843" y="1682"/>
                  </a:lnTo>
                  <a:lnTo>
                    <a:pt x="1839" y="1663"/>
                  </a:lnTo>
                  <a:lnTo>
                    <a:pt x="1833" y="1645"/>
                  </a:lnTo>
                  <a:lnTo>
                    <a:pt x="1826" y="1626"/>
                  </a:lnTo>
                  <a:lnTo>
                    <a:pt x="1822" y="1607"/>
                  </a:lnTo>
                  <a:lnTo>
                    <a:pt x="1821" y="1587"/>
                  </a:lnTo>
                  <a:lnTo>
                    <a:pt x="1825" y="1565"/>
                  </a:lnTo>
                  <a:lnTo>
                    <a:pt x="1830" y="1545"/>
                  </a:lnTo>
                  <a:lnTo>
                    <a:pt x="1837" y="1522"/>
                  </a:lnTo>
                  <a:lnTo>
                    <a:pt x="1843" y="1495"/>
                  </a:lnTo>
                  <a:lnTo>
                    <a:pt x="1847" y="1466"/>
                  </a:lnTo>
                  <a:lnTo>
                    <a:pt x="1848" y="1436"/>
                  </a:lnTo>
                  <a:lnTo>
                    <a:pt x="1844" y="1405"/>
                  </a:lnTo>
                  <a:lnTo>
                    <a:pt x="1833" y="1374"/>
                  </a:lnTo>
                  <a:lnTo>
                    <a:pt x="1815" y="1342"/>
                  </a:lnTo>
                  <a:lnTo>
                    <a:pt x="1807" y="1320"/>
                  </a:lnTo>
                  <a:lnTo>
                    <a:pt x="1797" y="1300"/>
                  </a:lnTo>
                  <a:lnTo>
                    <a:pt x="1786" y="1281"/>
                  </a:lnTo>
                  <a:lnTo>
                    <a:pt x="1775" y="1262"/>
                  </a:lnTo>
                  <a:lnTo>
                    <a:pt x="1763" y="1243"/>
                  </a:lnTo>
                  <a:lnTo>
                    <a:pt x="1752" y="1223"/>
                  </a:lnTo>
                  <a:lnTo>
                    <a:pt x="1742" y="1204"/>
                  </a:lnTo>
                  <a:lnTo>
                    <a:pt x="1733" y="1183"/>
                  </a:lnTo>
                  <a:lnTo>
                    <a:pt x="1722" y="1152"/>
                  </a:lnTo>
                  <a:lnTo>
                    <a:pt x="1714" y="1126"/>
                  </a:lnTo>
                  <a:lnTo>
                    <a:pt x="1707" y="1106"/>
                  </a:lnTo>
                  <a:lnTo>
                    <a:pt x="1700" y="1087"/>
                  </a:lnTo>
                  <a:lnTo>
                    <a:pt x="1692" y="1070"/>
                  </a:lnTo>
                  <a:lnTo>
                    <a:pt x="1682" y="1053"/>
                  </a:lnTo>
                  <a:lnTo>
                    <a:pt x="1670" y="1032"/>
                  </a:lnTo>
                  <a:lnTo>
                    <a:pt x="1654" y="1008"/>
                  </a:lnTo>
                  <a:lnTo>
                    <a:pt x="1647" y="985"/>
                  </a:lnTo>
                  <a:lnTo>
                    <a:pt x="1632" y="959"/>
                  </a:lnTo>
                  <a:lnTo>
                    <a:pt x="1611" y="933"/>
                  </a:lnTo>
                  <a:lnTo>
                    <a:pt x="1587" y="906"/>
                  </a:lnTo>
                  <a:lnTo>
                    <a:pt x="1559" y="882"/>
                  </a:lnTo>
                  <a:lnTo>
                    <a:pt x="1533" y="861"/>
                  </a:lnTo>
                  <a:lnTo>
                    <a:pt x="1506" y="846"/>
                  </a:lnTo>
                  <a:lnTo>
                    <a:pt x="1483" y="838"/>
                  </a:lnTo>
                  <a:lnTo>
                    <a:pt x="1467" y="835"/>
                  </a:lnTo>
                  <a:lnTo>
                    <a:pt x="1452" y="831"/>
                  </a:lnTo>
                  <a:lnTo>
                    <a:pt x="1437" y="827"/>
                  </a:lnTo>
                  <a:lnTo>
                    <a:pt x="1422" y="823"/>
                  </a:lnTo>
                  <a:lnTo>
                    <a:pt x="1407" y="820"/>
                  </a:lnTo>
                  <a:lnTo>
                    <a:pt x="1393" y="815"/>
                  </a:lnTo>
                  <a:lnTo>
                    <a:pt x="1378" y="811"/>
                  </a:lnTo>
                  <a:lnTo>
                    <a:pt x="1364" y="806"/>
                  </a:lnTo>
                  <a:lnTo>
                    <a:pt x="1351" y="803"/>
                  </a:lnTo>
                  <a:lnTo>
                    <a:pt x="1336" y="798"/>
                  </a:lnTo>
                  <a:lnTo>
                    <a:pt x="1322" y="793"/>
                  </a:lnTo>
                  <a:lnTo>
                    <a:pt x="1308" y="788"/>
                  </a:lnTo>
                  <a:lnTo>
                    <a:pt x="1293" y="783"/>
                  </a:lnTo>
                  <a:lnTo>
                    <a:pt x="1279" y="778"/>
                  </a:lnTo>
                  <a:lnTo>
                    <a:pt x="1264" y="773"/>
                  </a:lnTo>
                  <a:lnTo>
                    <a:pt x="1249" y="768"/>
                  </a:lnTo>
                  <a:lnTo>
                    <a:pt x="1242" y="767"/>
                  </a:lnTo>
                  <a:lnTo>
                    <a:pt x="1235" y="765"/>
                  </a:lnTo>
                  <a:lnTo>
                    <a:pt x="1228" y="761"/>
                  </a:lnTo>
                  <a:lnTo>
                    <a:pt x="1222" y="757"/>
                  </a:lnTo>
                  <a:lnTo>
                    <a:pt x="1215" y="754"/>
                  </a:lnTo>
                  <a:lnTo>
                    <a:pt x="1208" y="752"/>
                  </a:lnTo>
                  <a:lnTo>
                    <a:pt x="1200" y="752"/>
                  </a:lnTo>
                  <a:lnTo>
                    <a:pt x="1190" y="753"/>
                  </a:lnTo>
                  <a:lnTo>
                    <a:pt x="1181" y="745"/>
                  </a:lnTo>
                  <a:lnTo>
                    <a:pt x="1178" y="733"/>
                  </a:lnTo>
                  <a:lnTo>
                    <a:pt x="1175" y="722"/>
                  </a:lnTo>
                  <a:lnTo>
                    <a:pt x="1171" y="712"/>
                  </a:lnTo>
                  <a:lnTo>
                    <a:pt x="1158" y="684"/>
                  </a:lnTo>
                  <a:lnTo>
                    <a:pt x="1155" y="668"/>
                  </a:lnTo>
                  <a:lnTo>
                    <a:pt x="1157" y="654"/>
                  </a:lnTo>
                  <a:lnTo>
                    <a:pt x="1165" y="637"/>
                  </a:lnTo>
                  <a:lnTo>
                    <a:pt x="1186" y="630"/>
                  </a:lnTo>
                  <a:lnTo>
                    <a:pt x="1202" y="617"/>
                  </a:lnTo>
                  <a:lnTo>
                    <a:pt x="1212" y="598"/>
                  </a:lnTo>
                  <a:lnTo>
                    <a:pt x="1220" y="574"/>
                  </a:lnTo>
                  <a:lnTo>
                    <a:pt x="1226" y="549"/>
                  </a:lnTo>
                  <a:lnTo>
                    <a:pt x="1230" y="523"/>
                  </a:lnTo>
                  <a:lnTo>
                    <a:pt x="1233" y="496"/>
                  </a:lnTo>
                  <a:lnTo>
                    <a:pt x="1237" y="472"/>
                  </a:lnTo>
                  <a:lnTo>
                    <a:pt x="1241" y="443"/>
                  </a:lnTo>
                  <a:lnTo>
                    <a:pt x="1243" y="427"/>
                  </a:lnTo>
                  <a:lnTo>
                    <a:pt x="1243" y="418"/>
                  </a:lnTo>
                  <a:lnTo>
                    <a:pt x="1246" y="405"/>
                  </a:lnTo>
                  <a:lnTo>
                    <a:pt x="1263" y="394"/>
                  </a:lnTo>
                  <a:lnTo>
                    <a:pt x="1276" y="382"/>
                  </a:lnTo>
                  <a:lnTo>
                    <a:pt x="1285" y="371"/>
                  </a:lnTo>
                  <a:lnTo>
                    <a:pt x="1292" y="359"/>
                  </a:lnTo>
                  <a:lnTo>
                    <a:pt x="1295" y="349"/>
                  </a:lnTo>
                  <a:lnTo>
                    <a:pt x="1296" y="339"/>
                  </a:lnTo>
                  <a:lnTo>
                    <a:pt x="1296" y="330"/>
                  </a:lnTo>
                  <a:lnTo>
                    <a:pt x="1296" y="323"/>
                  </a:lnTo>
                  <a:lnTo>
                    <a:pt x="1295" y="315"/>
                  </a:lnTo>
                  <a:lnTo>
                    <a:pt x="1293" y="306"/>
                  </a:lnTo>
                  <a:lnTo>
                    <a:pt x="1290" y="298"/>
                  </a:lnTo>
                  <a:lnTo>
                    <a:pt x="1285" y="290"/>
                  </a:lnTo>
                  <a:lnTo>
                    <a:pt x="1278" y="283"/>
                  </a:lnTo>
                  <a:lnTo>
                    <a:pt x="1272" y="275"/>
                  </a:lnTo>
                  <a:lnTo>
                    <a:pt x="1265" y="268"/>
                  </a:lnTo>
                  <a:lnTo>
                    <a:pt x="1258" y="261"/>
                  </a:lnTo>
                  <a:lnTo>
                    <a:pt x="1246" y="256"/>
                  </a:lnTo>
                  <a:lnTo>
                    <a:pt x="1235" y="248"/>
                  </a:lnTo>
                  <a:lnTo>
                    <a:pt x="1228" y="238"/>
                  </a:lnTo>
                  <a:lnTo>
                    <a:pt x="1224" y="227"/>
                  </a:lnTo>
                  <a:lnTo>
                    <a:pt x="1220" y="214"/>
                  </a:lnTo>
                  <a:lnTo>
                    <a:pt x="1217" y="200"/>
                  </a:lnTo>
                  <a:lnTo>
                    <a:pt x="1215" y="186"/>
                  </a:lnTo>
                  <a:lnTo>
                    <a:pt x="1212" y="174"/>
                  </a:lnTo>
                  <a:lnTo>
                    <a:pt x="1199" y="148"/>
                  </a:lnTo>
                  <a:lnTo>
                    <a:pt x="1193" y="119"/>
                  </a:lnTo>
                  <a:lnTo>
                    <a:pt x="1189" y="91"/>
                  </a:lnTo>
                  <a:lnTo>
                    <a:pt x="1186" y="62"/>
                  </a:lnTo>
                  <a:lnTo>
                    <a:pt x="1184" y="54"/>
                  </a:lnTo>
                  <a:lnTo>
                    <a:pt x="1181" y="47"/>
                  </a:lnTo>
                  <a:lnTo>
                    <a:pt x="1178" y="41"/>
                  </a:lnTo>
                  <a:lnTo>
                    <a:pt x="1173" y="35"/>
                  </a:lnTo>
                  <a:lnTo>
                    <a:pt x="1169" y="30"/>
                  </a:lnTo>
                  <a:lnTo>
                    <a:pt x="1163" y="25"/>
                  </a:lnTo>
                  <a:lnTo>
                    <a:pt x="1156" y="21"/>
                  </a:lnTo>
                  <a:lnTo>
                    <a:pt x="1149" y="18"/>
                  </a:lnTo>
                  <a:lnTo>
                    <a:pt x="1133" y="12"/>
                  </a:lnTo>
                  <a:lnTo>
                    <a:pt x="1116" y="8"/>
                  </a:lnTo>
                  <a:lnTo>
                    <a:pt x="1097" y="3"/>
                  </a:lnTo>
                  <a:lnTo>
                    <a:pt x="1079" y="1"/>
                  </a:lnTo>
                  <a:lnTo>
                    <a:pt x="1060" y="0"/>
                  </a:lnTo>
                  <a:lnTo>
                    <a:pt x="1042" y="1"/>
                  </a:lnTo>
                  <a:lnTo>
                    <a:pt x="1023" y="5"/>
                  </a:lnTo>
                  <a:lnTo>
                    <a:pt x="1007" y="11"/>
                  </a:lnTo>
                  <a:lnTo>
                    <a:pt x="984" y="15"/>
                  </a:lnTo>
                  <a:lnTo>
                    <a:pt x="960" y="18"/>
                  </a:lnTo>
                  <a:lnTo>
                    <a:pt x="937" y="20"/>
                  </a:lnTo>
                  <a:lnTo>
                    <a:pt x="913" y="24"/>
                  </a:lnTo>
                  <a:lnTo>
                    <a:pt x="890" y="28"/>
                  </a:lnTo>
                  <a:lnTo>
                    <a:pt x="868" y="36"/>
                  </a:lnTo>
                  <a:lnTo>
                    <a:pt x="848" y="48"/>
                  </a:lnTo>
                  <a:lnTo>
                    <a:pt x="830" y="64"/>
                  </a:lnTo>
                  <a:lnTo>
                    <a:pt x="814" y="77"/>
                  </a:lnTo>
                  <a:lnTo>
                    <a:pt x="799" y="89"/>
                  </a:lnTo>
                  <a:lnTo>
                    <a:pt x="784" y="102"/>
                  </a:lnTo>
                  <a:lnTo>
                    <a:pt x="769" y="116"/>
                  </a:lnTo>
                  <a:lnTo>
                    <a:pt x="755" y="130"/>
                  </a:lnTo>
                  <a:lnTo>
                    <a:pt x="740" y="144"/>
                  </a:lnTo>
                  <a:lnTo>
                    <a:pt x="726" y="159"/>
                  </a:lnTo>
                  <a:lnTo>
                    <a:pt x="711" y="175"/>
                  </a:lnTo>
                  <a:lnTo>
                    <a:pt x="700" y="212"/>
                  </a:lnTo>
                  <a:lnTo>
                    <a:pt x="693" y="251"/>
                  </a:lnTo>
                  <a:lnTo>
                    <a:pt x="688" y="291"/>
                  </a:lnTo>
                  <a:lnTo>
                    <a:pt x="687" y="333"/>
                  </a:lnTo>
                  <a:lnTo>
                    <a:pt x="688" y="375"/>
                  </a:lnTo>
                  <a:lnTo>
                    <a:pt x="692" y="417"/>
                  </a:lnTo>
                  <a:lnTo>
                    <a:pt x="697" y="457"/>
                  </a:lnTo>
                  <a:lnTo>
                    <a:pt x="703" y="495"/>
                  </a:lnTo>
                  <a:lnTo>
                    <a:pt x="712" y="517"/>
                  </a:lnTo>
                  <a:lnTo>
                    <a:pt x="725" y="536"/>
                  </a:lnTo>
                  <a:lnTo>
                    <a:pt x="739" y="555"/>
                  </a:lnTo>
                  <a:lnTo>
                    <a:pt x="755" y="571"/>
                  </a:lnTo>
                  <a:lnTo>
                    <a:pt x="773" y="587"/>
                  </a:lnTo>
                  <a:lnTo>
                    <a:pt x="792" y="603"/>
                  </a:lnTo>
                  <a:lnTo>
                    <a:pt x="813" y="618"/>
                  </a:lnTo>
                  <a:lnTo>
                    <a:pt x="834" y="634"/>
                  </a:lnTo>
                  <a:lnTo>
                    <a:pt x="836" y="656"/>
                  </a:lnTo>
                  <a:lnTo>
                    <a:pt x="830" y="683"/>
                  </a:lnTo>
                  <a:lnTo>
                    <a:pt x="821" y="708"/>
                  </a:lnTo>
                  <a:lnTo>
                    <a:pt x="811" y="728"/>
                  </a:lnTo>
                  <a:lnTo>
                    <a:pt x="806" y="737"/>
                  </a:lnTo>
                  <a:lnTo>
                    <a:pt x="800" y="744"/>
                  </a:lnTo>
                  <a:lnTo>
                    <a:pt x="794" y="750"/>
                  </a:lnTo>
                  <a:lnTo>
                    <a:pt x="786" y="754"/>
                  </a:lnTo>
                  <a:lnTo>
                    <a:pt x="777" y="759"/>
                  </a:lnTo>
                  <a:lnTo>
                    <a:pt x="765" y="762"/>
                  </a:lnTo>
                  <a:lnTo>
                    <a:pt x="750" y="767"/>
                  </a:lnTo>
                  <a:lnTo>
                    <a:pt x="733" y="771"/>
                  </a:lnTo>
                  <a:lnTo>
                    <a:pt x="723" y="776"/>
                  </a:lnTo>
                  <a:lnTo>
                    <a:pt x="711" y="781"/>
                  </a:lnTo>
                  <a:lnTo>
                    <a:pt x="698" y="785"/>
                  </a:lnTo>
                  <a:lnTo>
                    <a:pt x="685" y="790"/>
                  </a:lnTo>
                  <a:lnTo>
                    <a:pt x="671" y="796"/>
                  </a:lnTo>
                  <a:lnTo>
                    <a:pt x="656" y="800"/>
                  </a:lnTo>
                  <a:lnTo>
                    <a:pt x="641" y="806"/>
                  </a:lnTo>
                  <a:lnTo>
                    <a:pt x="624" y="812"/>
                  </a:lnTo>
                  <a:lnTo>
                    <a:pt x="607" y="818"/>
                  </a:lnTo>
                  <a:lnTo>
                    <a:pt x="590" y="823"/>
                  </a:lnTo>
                  <a:lnTo>
                    <a:pt x="572" y="828"/>
                  </a:lnTo>
                  <a:lnTo>
                    <a:pt x="554" y="834"/>
                  </a:lnTo>
                  <a:lnTo>
                    <a:pt x="536" y="838"/>
                  </a:lnTo>
                  <a:lnTo>
                    <a:pt x="518" y="843"/>
                  </a:lnTo>
                  <a:lnTo>
                    <a:pt x="498" y="848"/>
                  </a:lnTo>
                  <a:lnTo>
                    <a:pt x="480" y="852"/>
                  </a:lnTo>
                  <a:lnTo>
                    <a:pt x="460" y="853"/>
                  </a:lnTo>
                  <a:lnTo>
                    <a:pt x="440" y="858"/>
                  </a:lnTo>
                  <a:lnTo>
                    <a:pt x="422" y="865"/>
                  </a:lnTo>
                  <a:lnTo>
                    <a:pt x="403" y="873"/>
                  </a:lnTo>
                  <a:lnTo>
                    <a:pt x="386" y="884"/>
                  </a:lnTo>
                  <a:lnTo>
                    <a:pt x="369" y="897"/>
                  </a:lnTo>
                  <a:lnTo>
                    <a:pt x="353" y="912"/>
                  </a:lnTo>
                  <a:lnTo>
                    <a:pt x="337" y="927"/>
                  </a:lnTo>
                  <a:lnTo>
                    <a:pt x="322" y="944"/>
                  </a:lnTo>
                  <a:lnTo>
                    <a:pt x="308" y="962"/>
                  </a:lnTo>
                  <a:lnTo>
                    <a:pt x="294" y="980"/>
                  </a:lnTo>
                  <a:lnTo>
                    <a:pt x="280" y="1000"/>
                  </a:lnTo>
                  <a:lnTo>
                    <a:pt x="268" y="1018"/>
                  </a:lnTo>
                  <a:lnTo>
                    <a:pt x="256" y="1038"/>
                  </a:lnTo>
                  <a:lnTo>
                    <a:pt x="246" y="1056"/>
                  </a:lnTo>
                  <a:lnTo>
                    <a:pt x="235" y="1075"/>
                  </a:lnTo>
                  <a:lnTo>
                    <a:pt x="223" y="1095"/>
                  </a:lnTo>
                  <a:lnTo>
                    <a:pt x="211" y="1113"/>
                  </a:lnTo>
                  <a:lnTo>
                    <a:pt x="198" y="1130"/>
                  </a:lnTo>
                  <a:lnTo>
                    <a:pt x="188" y="1145"/>
                  </a:lnTo>
                  <a:lnTo>
                    <a:pt x="176" y="1157"/>
                  </a:lnTo>
                  <a:lnTo>
                    <a:pt x="165" y="1170"/>
                  </a:lnTo>
                  <a:lnTo>
                    <a:pt x="155" y="1183"/>
                  </a:lnTo>
                  <a:lnTo>
                    <a:pt x="143" y="1194"/>
                  </a:lnTo>
                  <a:lnTo>
                    <a:pt x="132" y="1206"/>
                  </a:lnTo>
                  <a:lnTo>
                    <a:pt x="120" y="1216"/>
                  </a:lnTo>
                  <a:lnTo>
                    <a:pt x="107" y="1229"/>
                  </a:lnTo>
                  <a:lnTo>
                    <a:pt x="95" y="1240"/>
                  </a:lnTo>
                  <a:lnTo>
                    <a:pt x="81" y="1254"/>
                  </a:lnTo>
                  <a:lnTo>
                    <a:pt x="66" y="1268"/>
                  </a:lnTo>
                  <a:lnTo>
                    <a:pt x="50" y="1284"/>
                  </a:lnTo>
                  <a:lnTo>
                    <a:pt x="34" y="1301"/>
                  </a:lnTo>
                  <a:lnTo>
                    <a:pt x="14" y="1330"/>
                  </a:lnTo>
                  <a:lnTo>
                    <a:pt x="13" y="1364"/>
                  </a:lnTo>
                  <a:lnTo>
                    <a:pt x="14" y="1396"/>
                  </a:lnTo>
                  <a:lnTo>
                    <a:pt x="12" y="1428"/>
                  </a:lnTo>
                  <a:lnTo>
                    <a:pt x="6" y="1459"/>
                  </a:lnTo>
                  <a:lnTo>
                    <a:pt x="0" y="1501"/>
                  </a:lnTo>
                  <a:lnTo>
                    <a:pt x="0" y="1545"/>
                  </a:lnTo>
                  <a:lnTo>
                    <a:pt x="0" y="1588"/>
                  </a:lnTo>
                  <a:lnTo>
                    <a:pt x="0" y="1633"/>
                  </a:lnTo>
                  <a:lnTo>
                    <a:pt x="13" y="1659"/>
                  </a:lnTo>
                  <a:lnTo>
                    <a:pt x="26" y="1683"/>
                  </a:lnTo>
                  <a:lnTo>
                    <a:pt x="39" y="1707"/>
                  </a:lnTo>
                  <a:lnTo>
                    <a:pt x="54" y="1732"/>
                  </a:lnTo>
                  <a:lnTo>
                    <a:pt x="69" y="1757"/>
                  </a:lnTo>
                  <a:lnTo>
                    <a:pt x="85" y="1781"/>
                  </a:lnTo>
                  <a:lnTo>
                    <a:pt x="102" y="1804"/>
                  </a:lnTo>
                  <a:lnTo>
                    <a:pt x="119" y="1828"/>
                  </a:lnTo>
                  <a:lnTo>
                    <a:pt x="134" y="1846"/>
                  </a:lnTo>
                  <a:lnTo>
                    <a:pt x="147" y="1865"/>
                  </a:lnTo>
                  <a:lnTo>
                    <a:pt x="158" y="1884"/>
                  </a:lnTo>
                  <a:lnTo>
                    <a:pt x="168" y="1905"/>
                  </a:lnTo>
                  <a:lnTo>
                    <a:pt x="179" y="1926"/>
                  </a:lnTo>
                  <a:lnTo>
                    <a:pt x="189" y="1947"/>
                  </a:lnTo>
                  <a:lnTo>
                    <a:pt x="201" y="1967"/>
                  </a:lnTo>
                  <a:lnTo>
                    <a:pt x="212" y="1987"/>
                  </a:lnTo>
                  <a:lnTo>
                    <a:pt x="219" y="1999"/>
                  </a:lnTo>
                  <a:lnTo>
                    <a:pt x="227" y="2007"/>
                  </a:lnTo>
                  <a:lnTo>
                    <a:pt x="234" y="2016"/>
                  </a:lnTo>
                  <a:lnTo>
                    <a:pt x="236" y="2028"/>
                  </a:lnTo>
                  <a:lnTo>
                    <a:pt x="243" y="2040"/>
                  </a:lnTo>
                  <a:lnTo>
                    <a:pt x="250" y="2053"/>
                  </a:lnTo>
                  <a:lnTo>
                    <a:pt x="257" y="2064"/>
                  </a:lnTo>
                  <a:lnTo>
                    <a:pt x="264" y="2076"/>
                  </a:lnTo>
                  <a:lnTo>
                    <a:pt x="271" y="2088"/>
                  </a:lnTo>
                  <a:lnTo>
                    <a:pt x="279" y="2100"/>
                  </a:lnTo>
                  <a:lnTo>
                    <a:pt x="287" y="2110"/>
                  </a:lnTo>
                  <a:lnTo>
                    <a:pt x="297" y="2121"/>
                  </a:lnTo>
                  <a:close/>
                </a:path>
              </a:pathLst>
            </a:custGeom>
            <a:solidFill>
              <a:srgbClr val="3DD8F2"/>
            </a:solidFill>
            <a:ln w="9525">
              <a:noFill/>
              <a:round/>
              <a:headEnd/>
              <a:tailEnd/>
            </a:ln>
          </p:spPr>
          <p:txBody>
            <a:bodyPr/>
            <a:lstStyle/>
            <a:p>
              <a:endParaRPr lang="ja-JP" altLang="en-US"/>
            </a:p>
          </p:txBody>
        </p:sp>
        <p:sp>
          <p:nvSpPr>
            <p:cNvPr id="51354" name="Freeform 47"/>
            <p:cNvSpPr>
              <a:spLocks/>
            </p:cNvSpPr>
            <p:nvPr/>
          </p:nvSpPr>
          <p:spPr bwMode="auto">
            <a:xfrm>
              <a:off x="1571" y="2409"/>
              <a:ext cx="328" cy="683"/>
            </a:xfrm>
            <a:custGeom>
              <a:avLst/>
              <a:gdLst>
                <a:gd name="T0" fmla="*/ 13 w 655"/>
                <a:gd name="T1" fmla="*/ 24 h 1365"/>
                <a:gd name="T2" fmla="*/ 14 w 655"/>
                <a:gd name="T3" fmla="*/ 30 h 1365"/>
                <a:gd name="T4" fmla="*/ 14 w 655"/>
                <a:gd name="T5" fmla="*/ 35 h 1365"/>
                <a:gd name="T6" fmla="*/ 12 w 655"/>
                <a:gd name="T7" fmla="*/ 37 h 1365"/>
                <a:gd name="T8" fmla="*/ 10 w 655"/>
                <a:gd name="T9" fmla="*/ 39 h 1365"/>
                <a:gd name="T10" fmla="*/ 7 w 655"/>
                <a:gd name="T11" fmla="*/ 41 h 1365"/>
                <a:gd name="T12" fmla="*/ 5 w 655"/>
                <a:gd name="T13" fmla="*/ 42 h 1365"/>
                <a:gd name="T14" fmla="*/ 3 w 655"/>
                <a:gd name="T15" fmla="*/ 23 h 1365"/>
                <a:gd name="T16" fmla="*/ 2 w 655"/>
                <a:gd name="T17" fmla="*/ 10 h 1365"/>
                <a:gd name="T18" fmla="*/ 1 w 655"/>
                <a:gd name="T19" fmla="*/ 8 h 1365"/>
                <a:gd name="T20" fmla="*/ 1 w 655"/>
                <a:gd name="T21" fmla="*/ 7 h 1365"/>
                <a:gd name="T22" fmla="*/ 2 w 655"/>
                <a:gd name="T23" fmla="*/ 7 h 1365"/>
                <a:gd name="T24" fmla="*/ 2 w 655"/>
                <a:gd name="T25" fmla="*/ 8 h 1365"/>
                <a:gd name="T26" fmla="*/ 1 w 655"/>
                <a:gd name="T27" fmla="*/ 5 h 1365"/>
                <a:gd name="T28" fmla="*/ 1 w 655"/>
                <a:gd name="T29" fmla="*/ 4 h 1365"/>
                <a:gd name="T30" fmla="*/ 4 w 655"/>
                <a:gd name="T31" fmla="*/ 1 h 1365"/>
                <a:gd name="T32" fmla="*/ 5 w 655"/>
                <a:gd name="T33" fmla="*/ 3 h 1365"/>
                <a:gd name="T34" fmla="*/ 4 w 655"/>
                <a:gd name="T35" fmla="*/ 4 h 1365"/>
                <a:gd name="T36" fmla="*/ 4 w 655"/>
                <a:gd name="T37" fmla="*/ 6 h 1365"/>
                <a:gd name="T38" fmla="*/ 4 w 655"/>
                <a:gd name="T39" fmla="*/ 7 h 1365"/>
                <a:gd name="T40" fmla="*/ 5 w 655"/>
                <a:gd name="T41" fmla="*/ 7 h 1365"/>
                <a:gd name="T42" fmla="*/ 5 w 655"/>
                <a:gd name="T43" fmla="*/ 7 h 1365"/>
                <a:gd name="T44" fmla="*/ 8 w 655"/>
                <a:gd name="T45" fmla="*/ 7 h 1365"/>
                <a:gd name="T46" fmla="*/ 9 w 655"/>
                <a:gd name="T47" fmla="*/ 6 h 1365"/>
                <a:gd name="T48" fmla="*/ 11 w 655"/>
                <a:gd name="T49" fmla="*/ 5 h 1365"/>
                <a:gd name="T50" fmla="*/ 12 w 655"/>
                <a:gd name="T51" fmla="*/ 6 h 1365"/>
                <a:gd name="T52" fmla="*/ 13 w 655"/>
                <a:gd name="T53" fmla="*/ 6 h 1365"/>
                <a:gd name="T54" fmla="*/ 14 w 655"/>
                <a:gd name="T55" fmla="*/ 6 h 1365"/>
                <a:gd name="T56" fmla="*/ 15 w 655"/>
                <a:gd name="T57" fmla="*/ 7 h 1365"/>
                <a:gd name="T58" fmla="*/ 14 w 655"/>
                <a:gd name="T59" fmla="*/ 9 h 1365"/>
                <a:gd name="T60" fmla="*/ 15 w 655"/>
                <a:gd name="T61" fmla="*/ 12 h 1365"/>
                <a:gd name="T62" fmla="*/ 16 w 655"/>
                <a:gd name="T63" fmla="*/ 16 h 1365"/>
                <a:gd name="T64" fmla="*/ 17 w 655"/>
                <a:gd name="T65" fmla="*/ 18 h 1365"/>
                <a:gd name="T66" fmla="*/ 17 w 655"/>
                <a:gd name="T67" fmla="*/ 16 h 1365"/>
                <a:gd name="T68" fmla="*/ 18 w 655"/>
                <a:gd name="T69" fmla="*/ 14 h 1365"/>
                <a:gd name="T70" fmla="*/ 18 w 655"/>
                <a:gd name="T71" fmla="*/ 12 h 1365"/>
                <a:gd name="T72" fmla="*/ 19 w 655"/>
                <a:gd name="T73" fmla="*/ 12 h 1365"/>
                <a:gd name="T74" fmla="*/ 19 w 655"/>
                <a:gd name="T75" fmla="*/ 14 h 1365"/>
                <a:gd name="T76" fmla="*/ 19 w 655"/>
                <a:gd name="T77" fmla="*/ 16 h 1365"/>
                <a:gd name="T78" fmla="*/ 19 w 655"/>
                <a:gd name="T79" fmla="*/ 18 h 1365"/>
                <a:gd name="T80" fmla="*/ 20 w 655"/>
                <a:gd name="T81" fmla="*/ 18 h 1365"/>
                <a:gd name="T82" fmla="*/ 21 w 655"/>
                <a:gd name="T83" fmla="*/ 19 h 1365"/>
                <a:gd name="T84" fmla="*/ 20 w 655"/>
                <a:gd name="T85" fmla="*/ 20 h 1365"/>
                <a:gd name="T86" fmla="*/ 20 w 655"/>
                <a:gd name="T87" fmla="*/ 21 h 1365"/>
                <a:gd name="T88" fmla="*/ 18 w 655"/>
                <a:gd name="T89" fmla="*/ 22 h 1365"/>
                <a:gd name="T90" fmla="*/ 17 w 655"/>
                <a:gd name="T91" fmla="*/ 22 h 1365"/>
                <a:gd name="T92" fmla="*/ 16 w 655"/>
                <a:gd name="T93" fmla="*/ 22 h 1365"/>
                <a:gd name="T94" fmla="*/ 15 w 655"/>
                <a:gd name="T95" fmla="*/ 22 h 1365"/>
                <a:gd name="T96" fmla="*/ 14 w 655"/>
                <a:gd name="T97" fmla="*/ 21 h 1365"/>
                <a:gd name="T98" fmla="*/ 13 w 655"/>
                <a:gd name="T99" fmla="*/ 22 h 1365"/>
                <a:gd name="T100" fmla="*/ 13 w 655"/>
                <a:gd name="T101" fmla="*/ 23 h 1365"/>
                <a:gd name="T102" fmla="*/ 13 w 655"/>
                <a:gd name="T103" fmla="*/ 24 h 13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55"/>
                <a:gd name="T157" fmla="*/ 0 h 1365"/>
                <a:gd name="T158" fmla="*/ 655 w 655"/>
                <a:gd name="T159" fmla="*/ 1365 h 13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55" h="1365">
                  <a:moveTo>
                    <a:pt x="406" y="745"/>
                  </a:moveTo>
                  <a:lnTo>
                    <a:pt x="409" y="744"/>
                  </a:lnTo>
                  <a:lnTo>
                    <a:pt x="409" y="743"/>
                  </a:lnTo>
                  <a:lnTo>
                    <a:pt x="409" y="741"/>
                  </a:lnTo>
                  <a:lnTo>
                    <a:pt x="409" y="739"/>
                  </a:lnTo>
                  <a:lnTo>
                    <a:pt x="418" y="809"/>
                  </a:lnTo>
                  <a:lnTo>
                    <a:pt x="419" y="879"/>
                  </a:lnTo>
                  <a:lnTo>
                    <a:pt x="417" y="950"/>
                  </a:lnTo>
                  <a:lnTo>
                    <a:pt x="413" y="1022"/>
                  </a:lnTo>
                  <a:lnTo>
                    <a:pt x="415" y="1052"/>
                  </a:lnTo>
                  <a:lnTo>
                    <a:pt x="422" y="1080"/>
                  </a:lnTo>
                  <a:lnTo>
                    <a:pt x="424" y="1108"/>
                  </a:lnTo>
                  <a:lnTo>
                    <a:pt x="411" y="1135"/>
                  </a:lnTo>
                  <a:lnTo>
                    <a:pt x="394" y="1150"/>
                  </a:lnTo>
                  <a:lnTo>
                    <a:pt x="376" y="1165"/>
                  </a:lnTo>
                  <a:lnTo>
                    <a:pt x="360" y="1180"/>
                  </a:lnTo>
                  <a:lnTo>
                    <a:pt x="343" y="1195"/>
                  </a:lnTo>
                  <a:lnTo>
                    <a:pt x="326" y="1210"/>
                  </a:lnTo>
                  <a:lnTo>
                    <a:pt x="309" y="1224"/>
                  </a:lnTo>
                  <a:lnTo>
                    <a:pt x="292" y="1238"/>
                  </a:lnTo>
                  <a:lnTo>
                    <a:pt x="275" y="1252"/>
                  </a:lnTo>
                  <a:lnTo>
                    <a:pt x="258" y="1266"/>
                  </a:lnTo>
                  <a:lnTo>
                    <a:pt x="240" y="1280"/>
                  </a:lnTo>
                  <a:lnTo>
                    <a:pt x="223" y="1292"/>
                  </a:lnTo>
                  <a:lnTo>
                    <a:pt x="205" y="1305"/>
                  </a:lnTo>
                  <a:lnTo>
                    <a:pt x="186" y="1317"/>
                  </a:lnTo>
                  <a:lnTo>
                    <a:pt x="168" y="1328"/>
                  </a:lnTo>
                  <a:lnTo>
                    <a:pt x="148" y="1339"/>
                  </a:lnTo>
                  <a:lnTo>
                    <a:pt x="129" y="1349"/>
                  </a:lnTo>
                  <a:lnTo>
                    <a:pt x="72" y="1365"/>
                  </a:lnTo>
                  <a:lnTo>
                    <a:pt x="69" y="866"/>
                  </a:lnTo>
                  <a:lnTo>
                    <a:pt x="66" y="728"/>
                  </a:lnTo>
                  <a:lnTo>
                    <a:pt x="63" y="589"/>
                  </a:lnTo>
                  <a:lnTo>
                    <a:pt x="58" y="449"/>
                  </a:lnTo>
                  <a:lnTo>
                    <a:pt x="51" y="314"/>
                  </a:lnTo>
                  <a:lnTo>
                    <a:pt x="48" y="297"/>
                  </a:lnTo>
                  <a:lnTo>
                    <a:pt x="41" y="280"/>
                  </a:lnTo>
                  <a:lnTo>
                    <a:pt x="34" y="267"/>
                  </a:lnTo>
                  <a:lnTo>
                    <a:pt x="32" y="262"/>
                  </a:lnTo>
                  <a:lnTo>
                    <a:pt x="20" y="243"/>
                  </a:lnTo>
                  <a:lnTo>
                    <a:pt x="15" y="220"/>
                  </a:lnTo>
                  <a:lnTo>
                    <a:pt x="15" y="203"/>
                  </a:lnTo>
                  <a:lnTo>
                    <a:pt x="15" y="194"/>
                  </a:lnTo>
                  <a:lnTo>
                    <a:pt x="23" y="196"/>
                  </a:lnTo>
                  <a:lnTo>
                    <a:pt x="29" y="199"/>
                  </a:lnTo>
                  <a:lnTo>
                    <a:pt x="35" y="204"/>
                  </a:lnTo>
                  <a:lnTo>
                    <a:pt x="40" y="209"/>
                  </a:lnTo>
                  <a:lnTo>
                    <a:pt x="43" y="216"/>
                  </a:lnTo>
                  <a:lnTo>
                    <a:pt x="48" y="223"/>
                  </a:lnTo>
                  <a:lnTo>
                    <a:pt x="51" y="230"/>
                  </a:lnTo>
                  <a:lnTo>
                    <a:pt x="56" y="238"/>
                  </a:lnTo>
                  <a:lnTo>
                    <a:pt x="63" y="236"/>
                  </a:lnTo>
                  <a:lnTo>
                    <a:pt x="56" y="218"/>
                  </a:lnTo>
                  <a:lnTo>
                    <a:pt x="47" y="197"/>
                  </a:lnTo>
                  <a:lnTo>
                    <a:pt x="36" y="175"/>
                  </a:lnTo>
                  <a:lnTo>
                    <a:pt x="27" y="152"/>
                  </a:lnTo>
                  <a:lnTo>
                    <a:pt x="18" y="132"/>
                  </a:lnTo>
                  <a:lnTo>
                    <a:pt x="10" y="115"/>
                  </a:lnTo>
                  <a:lnTo>
                    <a:pt x="5" y="102"/>
                  </a:lnTo>
                  <a:lnTo>
                    <a:pt x="2" y="98"/>
                  </a:lnTo>
                  <a:lnTo>
                    <a:pt x="0" y="94"/>
                  </a:lnTo>
                  <a:lnTo>
                    <a:pt x="102" y="0"/>
                  </a:lnTo>
                  <a:lnTo>
                    <a:pt x="104" y="9"/>
                  </a:lnTo>
                  <a:lnTo>
                    <a:pt x="109" y="22"/>
                  </a:lnTo>
                  <a:lnTo>
                    <a:pt x="114" y="38"/>
                  </a:lnTo>
                  <a:lnTo>
                    <a:pt x="119" y="55"/>
                  </a:lnTo>
                  <a:lnTo>
                    <a:pt x="125" y="71"/>
                  </a:lnTo>
                  <a:lnTo>
                    <a:pt x="130" y="85"/>
                  </a:lnTo>
                  <a:lnTo>
                    <a:pt x="134" y="94"/>
                  </a:lnTo>
                  <a:lnTo>
                    <a:pt x="137" y="98"/>
                  </a:lnTo>
                  <a:lnTo>
                    <a:pt x="131" y="112"/>
                  </a:lnTo>
                  <a:lnTo>
                    <a:pt x="126" y="125"/>
                  </a:lnTo>
                  <a:lnTo>
                    <a:pt x="122" y="139"/>
                  </a:lnTo>
                  <a:lnTo>
                    <a:pt x="117" y="153"/>
                  </a:lnTo>
                  <a:lnTo>
                    <a:pt x="112" y="167"/>
                  </a:lnTo>
                  <a:lnTo>
                    <a:pt x="108" y="181"/>
                  </a:lnTo>
                  <a:lnTo>
                    <a:pt x="104" y="194"/>
                  </a:lnTo>
                  <a:lnTo>
                    <a:pt x="100" y="207"/>
                  </a:lnTo>
                  <a:lnTo>
                    <a:pt x="106" y="209"/>
                  </a:lnTo>
                  <a:lnTo>
                    <a:pt x="111" y="211"/>
                  </a:lnTo>
                  <a:lnTo>
                    <a:pt x="118" y="213"/>
                  </a:lnTo>
                  <a:lnTo>
                    <a:pt x="124" y="214"/>
                  </a:lnTo>
                  <a:lnTo>
                    <a:pt x="131" y="214"/>
                  </a:lnTo>
                  <a:lnTo>
                    <a:pt x="137" y="215"/>
                  </a:lnTo>
                  <a:lnTo>
                    <a:pt x="142" y="215"/>
                  </a:lnTo>
                  <a:lnTo>
                    <a:pt x="148" y="214"/>
                  </a:lnTo>
                  <a:lnTo>
                    <a:pt x="152" y="214"/>
                  </a:lnTo>
                  <a:lnTo>
                    <a:pt x="160" y="215"/>
                  </a:lnTo>
                  <a:lnTo>
                    <a:pt x="172" y="216"/>
                  </a:lnTo>
                  <a:lnTo>
                    <a:pt x="188" y="216"/>
                  </a:lnTo>
                  <a:lnTo>
                    <a:pt x="207" y="214"/>
                  </a:lnTo>
                  <a:lnTo>
                    <a:pt x="227" y="208"/>
                  </a:lnTo>
                  <a:lnTo>
                    <a:pt x="246" y="200"/>
                  </a:lnTo>
                  <a:lnTo>
                    <a:pt x="265" y="188"/>
                  </a:lnTo>
                  <a:lnTo>
                    <a:pt x="267" y="184"/>
                  </a:lnTo>
                  <a:lnTo>
                    <a:pt x="275" y="177"/>
                  </a:lnTo>
                  <a:lnTo>
                    <a:pt x="285" y="167"/>
                  </a:lnTo>
                  <a:lnTo>
                    <a:pt x="300" y="156"/>
                  </a:lnTo>
                  <a:lnTo>
                    <a:pt x="316" y="150"/>
                  </a:lnTo>
                  <a:lnTo>
                    <a:pt x="334" y="146"/>
                  </a:lnTo>
                  <a:lnTo>
                    <a:pt x="352" y="151"/>
                  </a:lnTo>
                  <a:lnTo>
                    <a:pt x="371" y="163"/>
                  </a:lnTo>
                  <a:lnTo>
                    <a:pt x="372" y="165"/>
                  </a:lnTo>
                  <a:lnTo>
                    <a:pt x="376" y="168"/>
                  </a:lnTo>
                  <a:lnTo>
                    <a:pt x="382" y="173"/>
                  </a:lnTo>
                  <a:lnTo>
                    <a:pt x="390" y="178"/>
                  </a:lnTo>
                  <a:lnTo>
                    <a:pt x="399" y="184"/>
                  </a:lnTo>
                  <a:lnTo>
                    <a:pt x="410" y="189"/>
                  </a:lnTo>
                  <a:lnTo>
                    <a:pt x="421" y="192"/>
                  </a:lnTo>
                  <a:lnTo>
                    <a:pt x="433" y="193"/>
                  </a:lnTo>
                  <a:lnTo>
                    <a:pt x="434" y="193"/>
                  </a:lnTo>
                  <a:lnTo>
                    <a:pt x="439" y="192"/>
                  </a:lnTo>
                  <a:lnTo>
                    <a:pt x="443" y="192"/>
                  </a:lnTo>
                  <a:lnTo>
                    <a:pt x="449" y="192"/>
                  </a:lnTo>
                  <a:lnTo>
                    <a:pt x="454" y="194"/>
                  </a:lnTo>
                  <a:lnTo>
                    <a:pt x="457" y="200"/>
                  </a:lnTo>
                  <a:lnTo>
                    <a:pt x="457" y="208"/>
                  </a:lnTo>
                  <a:lnTo>
                    <a:pt x="452" y="221"/>
                  </a:lnTo>
                  <a:lnTo>
                    <a:pt x="447" y="252"/>
                  </a:lnTo>
                  <a:lnTo>
                    <a:pt x="447" y="283"/>
                  </a:lnTo>
                  <a:lnTo>
                    <a:pt x="451" y="315"/>
                  </a:lnTo>
                  <a:lnTo>
                    <a:pt x="463" y="345"/>
                  </a:lnTo>
                  <a:lnTo>
                    <a:pt x="468" y="360"/>
                  </a:lnTo>
                  <a:lnTo>
                    <a:pt x="479" y="378"/>
                  </a:lnTo>
                  <a:lnTo>
                    <a:pt x="488" y="396"/>
                  </a:lnTo>
                  <a:lnTo>
                    <a:pt x="493" y="415"/>
                  </a:lnTo>
                  <a:lnTo>
                    <a:pt x="494" y="442"/>
                  </a:lnTo>
                  <a:lnTo>
                    <a:pt x="493" y="485"/>
                  </a:lnTo>
                  <a:lnTo>
                    <a:pt x="492" y="534"/>
                  </a:lnTo>
                  <a:lnTo>
                    <a:pt x="489" y="586"/>
                  </a:lnTo>
                  <a:lnTo>
                    <a:pt x="507" y="574"/>
                  </a:lnTo>
                  <a:lnTo>
                    <a:pt x="519" y="568"/>
                  </a:lnTo>
                  <a:lnTo>
                    <a:pt x="528" y="554"/>
                  </a:lnTo>
                  <a:lnTo>
                    <a:pt x="534" y="537"/>
                  </a:lnTo>
                  <a:lnTo>
                    <a:pt x="539" y="515"/>
                  </a:lnTo>
                  <a:lnTo>
                    <a:pt x="541" y="493"/>
                  </a:lnTo>
                  <a:lnTo>
                    <a:pt x="542" y="472"/>
                  </a:lnTo>
                  <a:lnTo>
                    <a:pt x="543" y="453"/>
                  </a:lnTo>
                  <a:lnTo>
                    <a:pt x="545" y="439"/>
                  </a:lnTo>
                  <a:lnTo>
                    <a:pt x="546" y="423"/>
                  </a:lnTo>
                  <a:lnTo>
                    <a:pt x="549" y="401"/>
                  </a:lnTo>
                  <a:lnTo>
                    <a:pt x="555" y="381"/>
                  </a:lnTo>
                  <a:lnTo>
                    <a:pt x="565" y="367"/>
                  </a:lnTo>
                  <a:lnTo>
                    <a:pt x="574" y="364"/>
                  </a:lnTo>
                  <a:lnTo>
                    <a:pt x="583" y="365"/>
                  </a:lnTo>
                  <a:lnTo>
                    <a:pt x="589" y="370"/>
                  </a:lnTo>
                  <a:lnTo>
                    <a:pt x="594" y="375"/>
                  </a:lnTo>
                  <a:lnTo>
                    <a:pt x="598" y="383"/>
                  </a:lnTo>
                  <a:lnTo>
                    <a:pt x="601" y="392"/>
                  </a:lnTo>
                  <a:lnTo>
                    <a:pt x="602" y="400"/>
                  </a:lnTo>
                  <a:lnTo>
                    <a:pt x="603" y="408"/>
                  </a:lnTo>
                  <a:lnTo>
                    <a:pt x="603" y="428"/>
                  </a:lnTo>
                  <a:lnTo>
                    <a:pt x="602" y="449"/>
                  </a:lnTo>
                  <a:lnTo>
                    <a:pt x="600" y="470"/>
                  </a:lnTo>
                  <a:lnTo>
                    <a:pt x="599" y="492"/>
                  </a:lnTo>
                  <a:lnTo>
                    <a:pt x="598" y="506"/>
                  </a:lnTo>
                  <a:lnTo>
                    <a:pt x="596" y="523"/>
                  </a:lnTo>
                  <a:lnTo>
                    <a:pt x="596" y="540"/>
                  </a:lnTo>
                  <a:lnTo>
                    <a:pt x="601" y="553"/>
                  </a:lnTo>
                  <a:lnTo>
                    <a:pt x="607" y="557"/>
                  </a:lnTo>
                  <a:lnTo>
                    <a:pt x="614" y="560"/>
                  </a:lnTo>
                  <a:lnTo>
                    <a:pt x="622" y="560"/>
                  </a:lnTo>
                  <a:lnTo>
                    <a:pt x="631" y="560"/>
                  </a:lnTo>
                  <a:lnTo>
                    <a:pt x="639" y="560"/>
                  </a:lnTo>
                  <a:lnTo>
                    <a:pt x="646" y="562"/>
                  </a:lnTo>
                  <a:lnTo>
                    <a:pt x="652" y="567"/>
                  </a:lnTo>
                  <a:lnTo>
                    <a:pt x="655" y="575"/>
                  </a:lnTo>
                  <a:lnTo>
                    <a:pt x="654" y="586"/>
                  </a:lnTo>
                  <a:lnTo>
                    <a:pt x="647" y="594"/>
                  </a:lnTo>
                  <a:lnTo>
                    <a:pt x="637" y="600"/>
                  </a:lnTo>
                  <a:lnTo>
                    <a:pt x="626" y="602"/>
                  </a:lnTo>
                  <a:lnTo>
                    <a:pt x="629" y="617"/>
                  </a:lnTo>
                  <a:lnTo>
                    <a:pt x="631" y="633"/>
                  </a:lnTo>
                  <a:lnTo>
                    <a:pt x="630" y="648"/>
                  </a:lnTo>
                  <a:lnTo>
                    <a:pt x="623" y="661"/>
                  </a:lnTo>
                  <a:lnTo>
                    <a:pt x="616" y="666"/>
                  </a:lnTo>
                  <a:lnTo>
                    <a:pt x="606" y="669"/>
                  </a:lnTo>
                  <a:lnTo>
                    <a:pt x="594" y="673"/>
                  </a:lnTo>
                  <a:lnTo>
                    <a:pt x="581" y="676"/>
                  </a:lnTo>
                  <a:lnTo>
                    <a:pt x="568" y="678"/>
                  </a:lnTo>
                  <a:lnTo>
                    <a:pt x="555" y="681"/>
                  </a:lnTo>
                  <a:lnTo>
                    <a:pt x="545" y="683"/>
                  </a:lnTo>
                  <a:lnTo>
                    <a:pt x="535" y="684"/>
                  </a:lnTo>
                  <a:lnTo>
                    <a:pt x="530" y="685"/>
                  </a:lnTo>
                  <a:lnTo>
                    <a:pt x="524" y="685"/>
                  </a:lnTo>
                  <a:lnTo>
                    <a:pt x="517" y="685"/>
                  </a:lnTo>
                  <a:lnTo>
                    <a:pt x="511" y="685"/>
                  </a:lnTo>
                  <a:lnTo>
                    <a:pt x="504" y="685"/>
                  </a:lnTo>
                  <a:lnTo>
                    <a:pt x="497" y="685"/>
                  </a:lnTo>
                  <a:lnTo>
                    <a:pt x="492" y="685"/>
                  </a:lnTo>
                  <a:lnTo>
                    <a:pt x="486" y="684"/>
                  </a:lnTo>
                  <a:lnTo>
                    <a:pt x="477" y="681"/>
                  </a:lnTo>
                  <a:lnTo>
                    <a:pt x="465" y="674"/>
                  </a:lnTo>
                  <a:lnTo>
                    <a:pt x="451" y="667"/>
                  </a:lnTo>
                  <a:lnTo>
                    <a:pt x="436" y="660"/>
                  </a:lnTo>
                  <a:lnTo>
                    <a:pt x="422" y="654"/>
                  </a:lnTo>
                  <a:lnTo>
                    <a:pt x="410" y="652"/>
                  </a:lnTo>
                  <a:lnTo>
                    <a:pt x="398" y="655"/>
                  </a:lnTo>
                  <a:lnTo>
                    <a:pt x="390" y="665"/>
                  </a:lnTo>
                  <a:lnTo>
                    <a:pt x="389" y="677"/>
                  </a:lnTo>
                  <a:lnTo>
                    <a:pt x="394" y="688"/>
                  </a:lnTo>
                  <a:lnTo>
                    <a:pt x="398" y="699"/>
                  </a:lnTo>
                  <a:lnTo>
                    <a:pt x="397" y="711"/>
                  </a:lnTo>
                  <a:lnTo>
                    <a:pt x="398" y="712"/>
                  </a:lnTo>
                  <a:lnTo>
                    <a:pt x="399" y="716"/>
                  </a:lnTo>
                  <a:lnTo>
                    <a:pt x="403" y="724"/>
                  </a:lnTo>
                  <a:lnTo>
                    <a:pt x="409" y="739"/>
                  </a:lnTo>
                  <a:lnTo>
                    <a:pt x="406" y="745"/>
                  </a:lnTo>
                  <a:close/>
                </a:path>
              </a:pathLst>
            </a:custGeom>
            <a:solidFill>
              <a:srgbClr val="C6F9FF"/>
            </a:solidFill>
            <a:ln w="9525">
              <a:noFill/>
              <a:round/>
              <a:headEnd/>
              <a:tailEnd/>
            </a:ln>
          </p:spPr>
          <p:txBody>
            <a:bodyPr/>
            <a:lstStyle/>
            <a:p>
              <a:endParaRPr lang="ja-JP" altLang="en-US"/>
            </a:p>
          </p:txBody>
        </p:sp>
        <p:sp>
          <p:nvSpPr>
            <p:cNvPr id="51355" name="Freeform 48"/>
            <p:cNvSpPr>
              <a:spLocks/>
            </p:cNvSpPr>
            <p:nvPr/>
          </p:nvSpPr>
          <p:spPr bwMode="auto">
            <a:xfrm>
              <a:off x="1208" y="2744"/>
              <a:ext cx="95" cy="265"/>
            </a:xfrm>
            <a:custGeom>
              <a:avLst/>
              <a:gdLst>
                <a:gd name="T0" fmla="*/ 6 w 190"/>
                <a:gd name="T1" fmla="*/ 1 h 530"/>
                <a:gd name="T2" fmla="*/ 5 w 190"/>
                <a:gd name="T3" fmla="*/ 4 h 530"/>
                <a:gd name="T4" fmla="*/ 5 w 190"/>
                <a:gd name="T5" fmla="*/ 7 h 530"/>
                <a:gd name="T6" fmla="*/ 6 w 190"/>
                <a:gd name="T7" fmla="*/ 9 h 530"/>
                <a:gd name="T8" fmla="*/ 6 w 190"/>
                <a:gd name="T9" fmla="*/ 12 h 530"/>
                <a:gd name="T10" fmla="*/ 6 w 190"/>
                <a:gd name="T11" fmla="*/ 14 h 530"/>
                <a:gd name="T12" fmla="*/ 6 w 190"/>
                <a:gd name="T13" fmla="*/ 17 h 530"/>
                <a:gd name="T14" fmla="*/ 6 w 190"/>
                <a:gd name="T15" fmla="*/ 17 h 530"/>
                <a:gd name="T16" fmla="*/ 5 w 190"/>
                <a:gd name="T17" fmla="*/ 17 h 530"/>
                <a:gd name="T18" fmla="*/ 5 w 190"/>
                <a:gd name="T19" fmla="*/ 17 h 530"/>
                <a:gd name="T20" fmla="*/ 3 w 190"/>
                <a:gd name="T21" fmla="*/ 17 h 530"/>
                <a:gd name="T22" fmla="*/ 3 w 190"/>
                <a:gd name="T23" fmla="*/ 15 h 530"/>
                <a:gd name="T24" fmla="*/ 3 w 190"/>
                <a:gd name="T25" fmla="*/ 15 h 530"/>
                <a:gd name="T26" fmla="*/ 3 w 190"/>
                <a:gd name="T27" fmla="*/ 14 h 530"/>
                <a:gd name="T28" fmla="*/ 3 w 190"/>
                <a:gd name="T29" fmla="*/ 13 h 530"/>
                <a:gd name="T30" fmla="*/ 1 w 190"/>
                <a:gd name="T31" fmla="*/ 12 h 530"/>
                <a:gd name="T32" fmla="*/ 1 w 190"/>
                <a:gd name="T33" fmla="*/ 12 h 530"/>
                <a:gd name="T34" fmla="*/ 1 w 190"/>
                <a:gd name="T35" fmla="*/ 11 h 530"/>
                <a:gd name="T36" fmla="*/ 1 w 190"/>
                <a:gd name="T37" fmla="*/ 10 h 530"/>
                <a:gd name="T38" fmla="*/ 1 w 190"/>
                <a:gd name="T39" fmla="*/ 9 h 530"/>
                <a:gd name="T40" fmla="*/ 1 w 190"/>
                <a:gd name="T41" fmla="*/ 9 h 530"/>
                <a:gd name="T42" fmla="*/ 1 w 190"/>
                <a:gd name="T43" fmla="*/ 8 h 530"/>
                <a:gd name="T44" fmla="*/ 1 w 190"/>
                <a:gd name="T45" fmla="*/ 8 h 530"/>
                <a:gd name="T46" fmla="*/ 1 w 190"/>
                <a:gd name="T47" fmla="*/ 7 h 530"/>
                <a:gd name="T48" fmla="*/ 1 w 190"/>
                <a:gd name="T49" fmla="*/ 6 h 530"/>
                <a:gd name="T50" fmla="*/ 1 w 190"/>
                <a:gd name="T51" fmla="*/ 5 h 530"/>
                <a:gd name="T52" fmla="*/ 1 w 190"/>
                <a:gd name="T53" fmla="*/ 5 h 530"/>
                <a:gd name="T54" fmla="*/ 0 w 190"/>
                <a:gd name="T55" fmla="*/ 4 h 530"/>
                <a:gd name="T56" fmla="*/ 1 w 190"/>
                <a:gd name="T57" fmla="*/ 4 h 530"/>
                <a:gd name="T58" fmla="*/ 1 w 190"/>
                <a:gd name="T59" fmla="*/ 3 h 530"/>
                <a:gd name="T60" fmla="*/ 3 w 190"/>
                <a:gd name="T61" fmla="*/ 2 h 530"/>
                <a:gd name="T62" fmla="*/ 3 w 190"/>
                <a:gd name="T63" fmla="*/ 1 h 530"/>
                <a:gd name="T64" fmla="*/ 5 w 190"/>
                <a:gd name="T65" fmla="*/ 1 h 530"/>
                <a:gd name="T66" fmla="*/ 5 w 190"/>
                <a:gd name="T67" fmla="*/ 1 h 530"/>
                <a:gd name="T68" fmla="*/ 5 w 190"/>
                <a:gd name="T69" fmla="*/ 0 h 530"/>
                <a:gd name="T70" fmla="*/ 6 w 190"/>
                <a:gd name="T71" fmla="*/ 1 h 5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0"/>
                <a:gd name="T109" fmla="*/ 0 h 530"/>
                <a:gd name="T110" fmla="*/ 190 w 190"/>
                <a:gd name="T111" fmla="*/ 530 h 5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0" h="530">
                  <a:moveTo>
                    <a:pt x="170" y="12"/>
                  </a:moveTo>
                  <a:lnTo>
                    <a:pt x="165" y="54"/>
                  </a:lnTo>
                  <a:lnTo>
                    <a:pt x="160" y="97"/>
                  </a:lnTo>
                  <a:lnTo>
                    <a:pt x="156" y="140"/>
                  </a:lnTo>
                  <a:lnTo>
                    <a:pt x="155" y="182"/>
                  </a:lnTo>
                  <a:lnTo>
                    <a:pt x="156" y="225"/>
                  </a:lnTo>
                  <a:lnTo>
                    <a:pt x="161" y="267"/>
                  </a:lnTo>
                  <a:lnTo>
                    <a:pt x="168" y="309"/>
                  </a:lnTo>
                  <a:lnTo>
                    <a:pt x="180" y="350"/>
                  </a:lnTo>
                  <a:lnTo>
                    <a:pt x="171" y="390"/>
                  </a:lnTo>
                  <a:lnTo>
                    <a:pt x="173" y="431"/>
                  </a:lnTo>
                  <a:lnTo>
                    <a:pt x="180" y="473"/>
                  </a:lnTo>
                  <a:lnTo>
                    <a:pt x="190" y="511"/>
                  </a:lnTo>
                  <a:lnTo>
                    <a:pt x="185" y="517"/>
                  </a:lnTo>
                  <a:lnTo>
                    <a:pt x="178" y="523"/>
                  </a:lnTo>
                  <a:lnTo>
                    <a:pt x="171" y="527"/>
                  </a:lnTo>
                  <a:lnTo>
                    <a:pt x="162" y="529"/>
                  </a:lnTo>
                  <a:lnTo>
                    <a:pt x="153" y="530"/>
                  </a:lnTo>
                  <a:lnTo>
                    <a:pt x="143" y="530"/>
                  </a:lnTo>
                  <a:lnTo>
                    <a:pt x="133" y="530"/>
                  </a:lnTo>
                  <a:lnTo>
                    <a:pt x="125" y="530"/>
                  </a:lnTo>
                  <a:lnTo>
                    <a:pt x="113" y="526"/>
                  </a:lnTo>
                  <a:lnTo>
                    <a:pt x="103" y="517"/>
                  </a:lnTo>
                  <a:lnTo>
                    <a:pt x="97" y="508"/>
                  </a:lnTo>
                  <a:lnTo>
                    <a:pt x="92" y="497"/>
                  </a:lnTo>
                  <a:lnTo>
                    <a:pt x="88" y="485"/>
                  </a:lnTo>
                  <a:lnTo>
                    <a:pt x="85" y="473"/>
                  </a:lnTo>
                  <a:lnTo>
                    <a:pt x="83" y="460"/>
                  </a:lnTo>
                  <a:lnTo>
                    <a:pt x="78" y="448"/>
                  </a:lnTo>
                  <a:lnTo>
                    <a:pt x="71" y="436"/>
                  </a:lnTo>
                  <a:lnTo>
                    <a:pt x="63" y="424"/>
                  </a:lnTo>
                  <a:lnTo>
                    <a:pt x="56" y="411"/>
                  </a:lnTo>
                  <a:lnTo>
                    <a:pt x="50" y="399"/>
                  </a:lnTo>
                  <a:lnTo>
                    <a:pt x="45" y="385"/>
                  </a:lnTo>
                  <a:lnTo>
                    <a:pt x="42" y="371"/>
                  </a:lnTo>
                  <a:lnTo>
                    <a:pt x="41" y="355"/>
                  </a:lnTo>
                  <a:lnTo>
                    <a:pt x="44" y="339"/>
                  </a:lnTo>
                  <a:lnTo>
                    <a:pt x="40" y="331"/>
                  </a:lnTo>
                  <a:lnTo>
                    <a:pt x="35" y="324"/>
                  </a:lnTo>
                  <a:lnTo>
                    <a:pt x="31" y="317"/>
                  </a:lnTo>
                  <a:lnTo>
                    <a:pt x="25" y="310"/>
                  </a:lnTo>
                  <a:lnTo>
                    <a:pt x="21" y="303"/>
                  </a:lnTo>
                  <a:lnTo>
                    <a:pt x="18" y="295"/>
                  </a:lnTo>
                  <a:lnTo>
                    <a:pt x="19" y="287"/>
                  </a:lnTo>
                  <a:lnTo>
                    <a:pt x="24" y="278"/>
                  </a:lnTo>
                  <a:lnTo>
                    <a:pt x="33" y="265"/>
                  </a:lnTo>
                  <a:lnTo>
                    <a:pt x="38" y="252"/>
                  </a:lnTo>
                  <a:lnTo>
                    <a:pt x="37" y="240"/>
                  </a:lnTo>
                  <a:lnTo>
                    <a:pt x="32" y="226"/>
                  </a:lnTo>
                  <a:lnTo>
                    <a:pt x="26" y="212"/>
                  </a:lnTo>
                  <a:lnTo>
                    <a:pt x="19" y="199"/>
                  </a:lnTo>
                  <a:lnTo>
                    <a:pt x="14" y="186"/>
                  </a:lnTo>
                  <a:lnTo>
                    <a:pt x="9" y="173"/>
                  </a:lnTo>
                  <a:lnTo>
                    <a:pt x="3" y="167"/>
                  </a:lnTo>
                  <a:lnTo>
                    <a:pt x="1" y="161"/>
                  </a:lnTo>
                  <a:lnTo>
                    <a:pt x="0" y="153"/>
                  </a:lnTo>
                  <a:lnTo>
                    <a:pt x="2" y="146"/>
                  </a:lnTo>
                  <a:lnTo>
                    <a:pt x="23" y="136"/>
                  </a:lnTo>
                  <a:lnTo>
                    <a:pt x="40" y="123"/>
                  </a:lnTo>
                  <a:lnTo>
                    <a:pt x="55" y="106"/>
                  </a:lnTo>
                  <a:lnTo>
                    <a:pt x="68" y="89"/>
                  </a:lnTo>
                  <a:lnTo>
                    <a:pt x="80" y="70"/>
                  </a:lnTo>
                  <a:lnTo>
                    <a:pt x="93" y="52"/>
                  </a:lnTo>
                  <a:lnTo>
                    <a:pt x="108" y="35"/>
                  </a:lnTo>
                  <a:lnTo>
                    <a:pt x="127" y="20"/>
                  </a:lnTo>
                  <a:lnTo>
                    <a:pt x="129" y="12"/>
                  </a:lnTo>
                  <a:lnTo>
                    <a:pt x="135" y="6"/>
                  </a:lnTo>
                  <a:lnTo>
                    <a:pt x="142" y="2"/>
                  </a:lnTo>
                  <a:lnTo>
                    <a:pt x="151" y="0"/>
                  </a:lnTo>
                  <a:lnTo>
                    <a:pt x="158" y="0"/>
                  </a:lnTo>
                  <a:lnTo>
                    <a:pt x="165" y="1"/>
                  </a:lnTo>
                  <a:lnTo>
                    <a:pt x="168" y="5"/>
                  </a:lnTo>
                  <a:lnTo>
                    <a:pt x="170" y="12"/>
                  </a:lnTo>
                  <a:close/>
                </a:path>
              </a:pathLst>
            </a:custGeom>
            <a:solidFill>
              <a:srgbClr val="FFFFFF"/>
            </a:solidFill>
            <a:ln w="9525">
              <a:noFill/>
              <a:round/>
              <a:headEnd/>
              <a:tailEnd/>
            </a:ln>
          </p:spPr>
          <p:txBody>
            <a:bodyPr/>
            <a:lstStyle/>
            <a:p>
              <a:endParaRPr lang="ja-JP" altLang="en-US"/>
            </a:p>
          </p:txBody>
        </p:sp>
        <p:sp>
          <p:nvSpPr>
            <p:cNvPr id="51356" name="Freeform 49"/>
            <p:cNvSpPr>
              <a:spLocks/>
            </p:cNvSpPr>
            <p:nvPr/>
          </p:nvSpPr>
          <p:spPr bwMode="auto">
            <a:xfrm>
              <a:off x="1779" y="2758"/>
              <a:ext cx="54" cy="242"/>
            </a:xfrm>
            <a:custGeom>
              <a:avLst/>
              <a:gdLst>
                <a:gd name="T0" fmla="*/ 2 w 108"/>
                <a:gd name="T1" fmla="*/ 2 h 483"/>
                <a:gd name="T2" fmla="*/ 3 w 108"/>
                <a:gd name="T3" fmla="*/ 3 h 483"/>
                <a:gd name="T4" fmla="*/ 3 w 108"/>
                <a:gd name="T5" fmla="*/ 4 h 483"/>
                <a:gd name="T6" fmla="*/ 3 w 108"/>
                <a:gd name="T7" fmla="*/ 5 h 483"/>
                <a:gd name="T8" fmla="*/ 3 w 108"/>
                <a:gd name="T9" fmla="*/ 5 h 483"/>
                <a:gd name="T10" fmla="*/ 3 w 108"/>
                <a:gd name="T11" fmla="*/ 6 h 483"/>
                <a:gd name="T12" fmla="*/ 3 w 108"/>
                <a:gd name="T13" fmla="*/ 7 h 483"/>
                <a:gd name="T14" fmla="*/ 3 w 108"/>
                <a:gd name="T15" fmla="*/ 8 h 483"/>
                <a:gd name="T16" fmla="*/ 3 w 108"/>
                <a:gd name="T17" fmla="*/ 9 h 483"/>
                <a:gd name="T18" fmla="*/ 3 w 108"/>
                <a:gd name="T19" fmla="*/ 9 h 483"/>
                <a:gd name="T20" fmla="*/ 3 w 108"/>
                <a:gd name="T21" fmla="*/ 10 h 483"/>
                <a:gd name="T22" fmla="*/ 3 w 108"/>
                <a:gd name="T23" fmla="*/ 12 h 483"/>
                <a:gd name="T24" fmla="*/ 3 w 108"/>
                <a:gd name="T25" fmla="*/ 13 h 483"/>
                <a:gd name="T26" fmla="*/ 2 w 108"/>
                <a:gd name="T27" fmla="*/ 14 h 483"/>
                <a:gd name="T28" fmla="*/ 2 w 108"/>
                <a:gd name="T29" fmla="*/ 15 h 483"/>
                <a:gd name="T30" fmla="*/ 2 w 108"/>
                <a:gd name="T31" fmla="*/ 15 h 483"/>
                <a:gd name="T32" fmla="*/ 1 w 108"/>
                <a:gd name="T33" fmla="*/ 15 h 483"/>
                <a:gd name="T34" fmla="*/ 1 w 108"/>
                <a:gd name="T35" fmla="*/ 16 h 483"/>
                <a:gd name="T36" fmla="*/ 1 w 108"/>
                <a:gd name="T37" fmla="*/ 15 h 483"/>
                <a:gd name="T38" fmla="*/ 1 w 108"/>
                <a:gd name="T39" fmla="*/ 15 h 483"/>
                <a:gd name="T40" fmla="*/ 1 w 108"/>
                <a:gd name="T41" fmla="*/ 14 h 483"/>
                <a:gd name="T42" fmla="*/ 1 w 108"/>
                <a:gd name="T43" fmla="*/ 13 h 483"/>
                <a:gd name="T44" fmla="*/ 1 w 108"/>
                <a:gd name="T45" fmla="*/ 12 h 483"/>
                <a:gd name="T46" fmla="*/ 1 w 108"/>
                <a:gd name="T47" fmla="*/ 11 h 483"/>
                <a:gd name="T48" fmla="*/ 1 w 108"/>
                <a:gd name="T49" fmla="*/ 8 h 483"/>
                <a:gd name="T50" fmla="*/ 1 w 108"/>
                <a:gd name="T51" fmla="*/ 4 h 483"/>
                <a:gd name="T52" fmla="*/ 1 w 108"/>
                <a:gd name="T53" fmla="*/ 1 h 483"/>
                <a:gd name="T54" fmla="*/ 1 w 108"/>
                <a:gd name="T55" fmla="*/ 1 h 483"/>
                <a:gd name="T56" fmla="*/ 1 w 108"/>
                <a:gd name="T57" fmla="*/ 1 h 483"/>
                <a:gd name="T58" fmla="*/ 1 w 108"/>
                <a:gd name="T59" fmla="*/ 1 h 483"/>
                <a:gd name="T60" fmla="*/ 1 w 108"/>
                <a:gd name="T61" fmla="*/ 0 h 483"/>
                <a:gd name="T62" fmla="*/ 2 w 108"/>
                <a:gd name="T63" fmla="*/ 1 h 483"/>
                <a:gd name="T64" fmla="*/ 2 w 108"/>
                <a:gd name="T65" fmla="*/ 2 h 4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483"/>
                <a:gd name="T101" fmla="*/ 108 w 108"/>
                <a:gd name="T102" fmla="*/ 483 h 4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483">
                  <a:moveTo>
                    <a:pt x="51" y="35"/>
                  </a:moveTo>
                  <a:lnTo>
                    <a:pt x="61" y="46"/>
                  </a:lnTo>
                  <a:lnTo>
                    <a:pt x="69" y="59"/>
                  </a:lnTo>
                  <a:lnTo>
                    <a:pt x="75" y="71"/>
                  </a:lnTo>
                  <a:lnTo>
                    <a:pt x="79" y="86"/>
                  </a:lnTo>
                  <a:lnTo>
                    <a:pt x="81" y="101"/>
                  </a:lnTo>
                  <a:lnTo>
                    <a:pt x="81" y="116"/>
                  </a:lnTo>
                  <a:lnTo>
                    <a:pt x="80" y="131"/>
                  </a:lnTo>
                  <a:lnTo>
                    <a:pt x="77" y="146"/>
                  </a:lnTo>
                  <a:lnTo>
                    <a:pt x="80" y="160"/>
                  </a:lnTo>
                  <a:lnTo>
                    <a:pt x="85" y="173"/>
                  </a:lnTo>
                  <a:lnTo>
                    <a:pt x="91" y="187"/>
                  </a:lnTo>
                  <a:lnTo>
                    <a:pt x="96" y="199"/>
                  </a:lnTo>
                  <a:lnTo>
                    <a:pt x="102" y="212"/>
                  </a:lnTo>
                  <a:lnTo>
                    <a:pt x="106" y="226"/>
                  </a:lnTo>
                  <a:lnTo>
                    <a:pt x="108" y="240"/>
                  </a:lnTo>
                  <a:lnTo>
                    <a:pt x="108" y="253"/>
                  </a:lnTo>
                  <a:lnTo>
                    <a:pt x="102" y="263"/>
                  </a:lnTo>
                  <a:lnTo>
                    <a:pt x="100" y="274"/>
                  </a:lnTo>
                  <a:lnTo>
                    <a:pt x="99" y="286"/>
                  </a:lnTo>
                  <a:lnTo>
                    <a:pt x="96" y="297"/>
                  </a:lnTo>
                  <a:lnTo>
                    <a:pt x="93" y="319"/>
                  </a:lnTo>
                  <a:lnTo>
                    <a:pt x="90" y="340"/>
                  </a:lnTo>
                  <a:lnTo>
                    <a:pt x="87" y="362"/>
                  </a:lnTo>
                  <a:lnTo>
                    <a:pt x="84" y="384"/>
                  </a:lnTo>
                  <a:lnTo>
                    <a:pt x="79" y="404"/>
                  </a:lnTo>
                  <a:lnTo>
                    <a:pt x="73" y="424"/>
                  </a:lnTo>
                  <a:lnTo>
                    <a:pt x="64" y="444"/>
                  </a:lnTo>
                  <a:lnTo>
                    <a:pt x="51" y="461"/>
                  </a:lnTo>
                  <a:lnTo>
                    <a:pt x="46" y="465"/>
                  </a:lnTo>
                  <a:lnTo>
                    <a:pt x="41" y="470"/>
                  </a:lnTo>
                  <a:lnTo>
                    <a:pt x="35" y="474"/>
                  </a:lnTo>
                  <a:lnTo>
                    <a:pt x="30" y="478"/>
                  </a:lnTo>
                  <a:lnTo>
                    <a:pt x="24" y="480"/>
                  </a:lnTo>
                  <a:lnTo>
                    <a:pt x="18" y="483"/>
                  </a:lnTo>
                  <a:lnTo>
                    <a:pt x="11" y="483"/>
                  </a:lnTo>
                  <a:lnTo>
                    <a:pt x="4" y="482"/>
                  </a:lnTo>
                  <a:lnTo>
                    <a:pt x="1" y="475"/>
                  </a:lnTo>
                  <a:lnTo>
                    <a:pt x="0" y="468"/>
                  </a:lnTo>
                  <a:lnTo>
                    <a:pt x="1" y="461"/>
                  </a:lnTo>
                  <a:lnTo>
                    <a:pt x="4" y="455"/>
                  </a:lnTo>
                  <a:lnTo>
                    <a:pt x="16" y="442"/>
                  </a:lnTo>
                  <a:lnTo>
                    <a:pt x="23" y="429"/>
                  </a:lnTo>
                  <a:lnTo>
                    <a:pt x="25" y="414"/>
                  </a:lnTo>
                  <a:lnTo>
                    <a:pt x="25" y="397"/>
                  </a:lnTo>
                  <a:lnTo>
                    <a:pt x="23" y="380"/>
                  </a:lnTo>
                  <a:lnTo>
                    <a:pt x="22" y="363"/>
                  </a:lnTo>
                  <a:lnTo>
                    <a:pt x="20" y="346"/>
                  </a:lnTo>
                  <a:lnTo>
                    <a:pt x="23" y="329"/>
                  </a:lnTo>
                  <a:lnTo>
                    <a:pt x="19" y="255"/>
                  </a:lnTo>
                  <a:lnTo>
                    <a:pt x="16" y="179"/>
                  </a:lnTo>
                  <a:lnTo>
                    <a:pt x="12" y="104"/>
                  </a:lnTo>
                  <a:lnTo>
                    <a:pt x="9" y="35"/>
                  </a:lnTo>
                  <a:lnTo>
                    <a:pt x="5" y="28"/>
                  </a:lnTo>
                  <a:lnTo>
                    <a:pt x="3" y="21"/>
                  </a:lnTo>
                  <a:lnTo>
                    <a:pt x="3" y="15"/>
                  </a:lnTo>
                  <a:lnTo>
                    <a:pt x="7" y="8"/>
                  </a:lnTo>
                  <a:lnTo>
                    <a:pt x="11" y="7"/>
                  </a:lnTo>
                  <a:lnTo>
                    <a:pt x="16" y="5"/>
                  </a:lnTo>
                  <a:lnTo>
                    <a:pt x="20" y="3"/>
                  </a:lnTo>
                  <a:lnTo>
                    <a:pt x="25" y="1"/>
                  </a:lnTo>
                  <a:lnTo>
                    <a:pt x="28" y="0"/>
                  </a:lnTo>
                  <a:lnTo>
                    <a:pt x="33" y="0"/>
                  </a:lnTo>
                  <a:lnTo>
                    <a:pt x="38" y="1"/>
                  </a:lnTo>
                  <a:lnTo>
                    <a:pt x="42" y="5"/>
                  </a:lnTo>
                  <a:lnTo>
                    <a:pt x="51" y="35"/>
                  </a:lnTo>
                  <a:close/>
                </a:path>
              </a:pathLst>
            </a:custGeom>
            <a:solidFill>
              <a:srgbClr val="FFFFFF"/>
            </a:solidFill>
            <a:ln w="9525">
              <a:noFill/>
              <a:round/>
              <a:headEnd/>
              <a:tailEnd/>
            </a:ln>
          </p:spPr>
          <p:txBody>
            <a:bodyPr/>
            <a:lstStyle/>
            <a:p>
              <a:endParaRPr lang="ja-JP" altLang="en-US"/>
            </a:p>
          </p:txBody>
        </p:sp>
        <p:sp>
          <p:nvSpPr>
            <p:cNvPr id="51357" name="Freeform 50"/>
            <p:cNvSpPr>
              <a:spLocks/>
            </p:cNvSpPr>
            <p:nvPr/>
          </p:nvSpPr>
          <p:spPr bwMode="auto">
            <a:xfrm>
              <a:off x="1122" y="2885"/>
              <a:ext cx="115" cy="141"/>
            </a:xfrm>
            <a:custGeom>
              <a:avLst/>
              <a:gdLst>
                <a:gd name="T0" fmla="*/ 2 w 230"/>
                <a:gd name="T1" fmla="*/ 1 h 283"/>
                <a:gd name="T2" fmla="*/ 2 w 230"/>
                <a:gd name="T3" fmla="*/ 2 h 283"/>
                <a:gd name="T4" fmla="*/ 3 w 230"/>
                <a:gd name="T5" fmla="*/ 3 h 283"/>
                <a:gd name="T6" fmla="*/ 3 w 230"/>
                <a:gd name="T7" fmla="*/ 3 h 283"/>
                <a:gd name="T8" fmla="*/ 3 w 230"/>
                <a:gd name="T9" fmla="*/ 3 h 283"/>
                <a:gd name="T10" fmla="*/ 4 w 230"/>
                <a:gd name="T11" fmla="*/ 3 h 283"/>
                <a:gd name="T12" fmla="*/ 4 w 230"/>
                <a:gd name="T13" fmla="*/ 3 h 283"/>
                <a:gd name="T14" fmla="*/ 4 w 230"/>
                <a:gd name="T15" fmla="*/ 3 h 283"/>
                <a:gd name="T16" fmla="*/ 5 w 230"/>
                <a:gd name="T17" fmla="*/ 3 h 283"/>
                <a:gd name="T18" fmla="*/ 5 w 230"/>
                <a:gd name="T19" fmla="*/ 3 h 283"/>
                <a:gd name="T20" fmla="*/ 5 w 230"/>
                <a:gd name="T21" fmla="*/ 3 h 283"/>
                <a:gd name="T22" fmla="*/ 6 w 230"/>
                <a:gd name="T23" fmla="*/ 3 h 283"/>
                <a:gd name="T24" fmla="*/ 6 w 230"/>
                <a:gd name="T25" fmla="*/ 3 h 283"/>
                <a:gd name="T26" fmla="*/ 6 w 230"/>
                <a:gd name="T27" fmla="*/ 3 h 283"/>
                <a:gd name="T28" fmla="*/ 6 w 230"/>
                <a:gd name="T29" fmla="*/ 4 h 283"/>
                <a:gd name="T30" fmla="*/ 7 w 230"/>
                <a:gd name="T31" fmla="*/ 4 h 283"/>
                <a:gd name="T32" fmla="*/ 7 w 230"/>
                <a:gd name="T33" fmla="*/ 5 h 283"/>
                <a:gd name="T34" fmla="*/ 7 w 230"/>
                <a:gd name="T35" fmla="*/ 6 h 283"/>
                <a:gd name="T36" fmla="*/ 7 w 230"/>
                <a:gd name="T37" fmla="*/ 7 h 283"/>
                <a:gd name="T38" fmla="*/ 7 w 230"/>
                <a:gd name="T39" fmla="*/ 7 h 283"/>
                <a:gd name="T40" fmla="*/ 7 w 230"/>
                <a:gd name="T41" fmla="*/ 7 h 283"/>
                <a:gd name="T42" fmla="*/ 6 w 230"/>
                <a:gd name="T43" fmla="*/ 7 h 283"/>
                <a:gd name="T44" fmla="*/ 5 w 230"/>
                <a:gd name="T45" fmla="*/ 8 h 283"/>
                <a:gd name="T46" fmla="*/ 4 w 230"/>
                <a:gd name="T47" fmla="*/ 8 h 283"/>
                <a:gd name="T48" fmla="*/ 4 w 230"/>
                <a:gd name="T49" fmla="*/ 8 h 283"/>
                <a:gd name="T50" fmla="*/ 4 w 230"/>
                <a:gd name="T51" fmla="*/ 8 h 283"/>
                <a:gd name="T52" fmla="*/ 4 w 230"/>
                <a:gd name="T53" fmla="*/ 8 h 283"/>
                <a:gd name="T54" fmla="*/ 3 w 230"/>
                <a:gd name="T55" fmla="*/ 7 h 283"/>
                <a:gd name="T56" fmla="*/ 2 w 230"/>
                <a:gd name="T57" fmla="*/ 5 h 283"/>
                <a:gd name="T58" fmla="*/ 2 w 230"/>
                <a:gd name="T59" fmla="*/ 4 h 283"/>
                <a:gd name="T60" fmla="*/ 1 w 230"/>
                <a:gd name="T61" fmla="*/ 2 h 283"/>
                <a:gd name="T62" fmla="*/ 1 w 230"/>
                <a:gd name="T63" fmla="*/ 1 h 283"/>
                <a:gd name="T64" fmla="*/ 0 w 230"/>
                <a:gd name="T65" fmla="*/ 0 h 283"/>
                <a:gd name="T66" fmla="*/ 1 w 230"/>
                <a:gd name="T67" fmla="*/ 0 h 283"/>
                <a:gd name="T68" fmla="*/ 1 w 230"/>
                <a:gd name="T69" fmla="*/ 0 h 283"/>
                <a:gd name="T70" fmla="*/ 1 w 230"/>
                <a:gd name="T71" fmla="*/ 0 h 283"/>
                <a:gd name="T72" fmla="*/ 2 w 230"/>
                <a:gd name="T73" fmla="*/ 1 h 2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0"/>
                <a:gd name="T112" fmla="*/ 0 h 283"/>
                <a:gd name="T113" fmla="*/ 230 w 230"/>
                <a:gd name="T114" fmla="*/ 283 h 2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0" h="283">
                  <a:moveTo>
                    <a:pt x="33" y="34"/>
                  </a:moveTo>
                  <a:lnTo>
                    <a:pt x="46" y="42"/>
                  </a:lnTo>
                  <a:lnTo>
                    <a:pt x="52" y="56"/>
                  </a:lnTo>
                  <a:lnTo>
                    <a:pt x="56" y="72"/>
                  </a:lnTo>
                  <a:lnTo>
                    <a:pt x="61" y="88"/>
                  </a:lnTo>
                  <a:lnTo>
                    <a:pt x="66" y="97"/>
                  </a:lnTo>
                  <a:lnTo>
                    <a:pt x="73" y="106"/>
                  </a:lnTo>
                  <a:lnTo>
                    <a:pt x="78" y="116"/>
                  </a:lnTo>
                  <a:lnTo>
                    <a:pt x="78" y="124"/>
                  </a:lnTo>
                  <a:lnTo>
                    <a:pt x="85" y="123"/>
                  </a:lnTo>
                  <a:lnTo>
                    <a:pt x="92" y="120"/>
                  </a:lnTo>
                  <a:lnTo>
                    <a:pt x="99" y="118"/>
                  </a:lnTo>
                  <a:lnTo>
                    <a:pt x="106" y="116"/>
                  </a:lnTo>
                  <a:lnTo>
                    <a:pt x="112" y="113"/>
                  </a:lnTo>
                  <a:lnTo>
                    <a:pt x="117" y="110"/>
                  </a:lnTo>
                  <a:lnTo>
                    <a:pt x="123" y="106"/>
                  </a:lnTo>
                  <a:lnTo>
                    <a:pt x="129" y="103"/>
                  </a:lnTo>
                  <a:lnTo>
                    <a:pt x="131" y="102"/>
                  </a:lnTo>
                  <a:lnTo>
                    <a:pt x="136" y="98"/>
                  </a:lnTo>
                  <a:lnTo>
                    <a:pt x="142" y="100"/>
                  </a:lnTo>
                  <a:lnTo>
                    <a:pt x="146" y="105"/>
                  </a:lnTo>
                  <a:lnTo>
                    <a:pt x="153" y="104"/>
                  </a:lnTo>
                  <a:lnTo>
                    <a:pt x="160" y="103"/>
                  </a:lnTo>
                  <a:lnTo>
                    <a:pt x="167" y="103"/>
                  </a:lnTo>
                  <a:lnTo>
                    <a:pt x="174" y="104"/>
                  </a:lnTo>
                  <a:lnTo>
                    <a:pt x="180" y="106"/>
                  </a:lnTo>
                  <a:lnTo>
                    <a:pt x="185" y="111"/>
                  </a:lnTo>
                  <a:lnTo>
                    <a:pt x="189" y="116"/>
                  </a:lnTo>
                  <a:lnTo>
                    <a:pt x="191" y="124"/>
                  </a:lnTo>
                  <a:lnTo>
                    <a:pt x="192" y="135"/>
                  </a:lnTo>
                  <a:lnTo>
                    <a:pt x="197" y="147"/>
                  </a:lnTo>
                  <a:lnTo>
                    <a:pt x="200" y="159"/>
                  </a:lnTo>
                  <a:lnTo>
                    <a:pt x="204" y="173"/>
                  </a:lnTo>
                  <a:lnTo>
                    <a:pt x="210" y="185"/>
                  </a:lnTo>
                  <a:lnTo>
                    <a:pt x="215" y="197"/>
                  </a:lnTo>
                  <a:lnTo>
                    <a:pt x="220" y="209"/>
                  </a:lnTo>
                  <a:lnTo>
                    <a:pt x="226" y="222"/>
                  </a:lnTo>
                  <a:lnTo>
                    <a:pt x="226" y="225"/>
                  </a:lnTo>
                  <a:lnTo>
                    <a:pt x="227" y="230"/>
                  </a:lnTo>
                  <a:lnTo>
                    <a:pt x="228" y="234"/>
                  </a:lnTo>
                  <a:lnTo>
                    <a:pt x="230" y="239"/>
                  </a:lnTo>
                  <a:lnTo>
                    <a:pt x="215" y="244"/>
                  </a:lnTo>
                  <a:lnTo>
                    <a:pt x="200" y="248"/>
                  </a:lnTo>
                  <a:lnTo>
                    <a:pt x="187" y="253"/>
                  </a:lnTo>
                  <a:lnTo>
                    <a:pt x="172" y="257"/>
                  </a:lnTo>
                  <a:lnTo>
                    <a:pt x="157" y="263"/>
                  </a:lnTo>
                  <a:lnTo>
                    <a:pt x="143" y="268"/>
                  </a:lnTo>
                  <a:lnTo>
                    <a:pt x="128" y="273"/>
                  </a:lnTo>
                  <a:lnTo>
                    <a:pt x="114" y="280"/>
                  </a:lnTo>
                  <a:lnTo>
                    <a:pt x="113" y="279"/>
                  </a:lnTo>
                  <a:lnTo>
                    <a:pt x="112" y="279"/>
                  </a:lnTo>
                  <a:lnTo>
                    <a:pt x="111" y="282"/>
                  </a:lnTo>
                  <a:lnTo>
                    <a:pt x="109" y="283"/>
                  </a:lnTo>
                  <a:lnTo>
                    <a:pt x="101" y="283"/>
                  </a:lnTo>
                  <a:lnTo>
                    <a:pt x="90" y="259"/>
                  </a:lnTo>
                  <a:lnTo>
                    <a:pt x="81" y="233"/>
                  </a:lnTo>
                  <a:lnTo>
                    <a:pt x="73" y="209"/>
                  </a:lnTo>
                  <a:lnTo>
                    <a:pt x="64" y="185"/>
                  </a:lnTo>
                  <a:lnTo>
                    <a:pt x="55" y="159"/>
                  </a:lnTo>
                  <a:lnTo>
                    <a:pt x="45" y="136"/>
                  </a:lnTo>
                  <a:lnTo>
                    <a:pt x="33" y="113"/>
                  </a:lnTo>
                  <a:lnTo>
                    <a:pt x="17" y="90"/>
                  </a:lnTo>
                  <a:lnTo>
                    <a:pt x="14" y="68"/>
                  </a:lnTo>
                  <a:lnTo>
                    <a:pt x="9" y="47"/>
                  </a:lnTo>
                  <a:lnTo>
                    <a:pt x="3" y="25"/>
                  </a:lnTo>
                  <a:lnTo>
                    <a:pt x="0" y="3"/>
                  </a:lnTo>
                  <a:lnTo>
                    <a:pt x="3" y="3"/>
                  </a:lnTo>
                  <a:lnTo>
                    <a:pt x="6" y="2"/>
                  </a:lnTo>
                  <a:lnTo>
                    <a:pt x="8" y="0"/>
                  </a:lnTo>
                  <a:lnTo>
                    <a:pt x="11" y="0"/>
                  </a:lnTo>
                  <a:lnTo>
                    <a:pt x="16" y="10"/>
                  </a:lnTo>
                  <a:lnTo>
                    <a:pt x="23" y="21"/>
                  </a:lnTo>
                  <a:lnTo>
                    <a:pt x="30" y="30"/>
                  </a:lnTo>
                  <a:lnTo>
                    <a:pt x="33" y="34"/>
                  </a:lnTo>
                  <a:close/>
                </a:path>
              </a:pathLst>
            </a:custGeom>
            <a:solidFill>
              <a:srgbClr val="C6F9FF"/>
            </a:solidFill>
            <a:ln w="9525">
              <a:noFill/>
              <a:round/>
              <a:headEnd/>
              <a:tailEnd/>
            </a:ln>
          </p:spPr>
          <p:txBody>
            <a:bodyPr/>
            <a:lstStyle/>
            <a:p>
              <a:endParaRPr lang="ja-JP" altLang="en-US"/>
            </a:p>
          </p:txBody>
        </p:sp>
        <p:sp>
          <p:nvSpPr>
            <p:cNvPr id="51358" name="Freeform 51"/>
            <p:cNvSpPr>
              <a:spLocks/>
            </p:cNvSpPr>
            <p:nvPr/>
          </p:nvSpPr>
          <p:spPr bwMode="auto">
            <a:xfrm>
              <a:off x="1407" y="2048"/>
              <a:ext cx="296" cy="369"/>
            </a:xfrm>
            <a:custGeom>
              <a:avLst/>
              <a:gdLst>
                <a:gd name="T0" fmla="*/ 8 w 593"/>
                <a:gd name="T1" fmla="*/ 18 h 740"/>
                <a:gd name="T2" fmla="*/ 9 w 593"/>
                <a:gd name="T3" fmla="*/ 19 h 740"/>
                <a:gd name="T4" fmla="*/ 8 w 593"/>
                <a:gd name="T5" fmla="*/ 19 h 740"/>
                <a:gd name="T6" fmla="*/ 8 w 593"/>
                <a:gd name="T7" fmla="*/ 19 h 740"/>
                <a:gd name="T8" fmla="*/ 8 w 593"/>
                <a:gd name="T9" fmla="*/ 19 h 740"/>
                <a:gd name="T10" fmla="*/ 7 w 593"/>
                <a:gd name="T11" fmla="*/ 19 h 740"/>
                <a:gd name="T12" fmla="*/ 7 w 593"/>
                <a:gd name="T13" fmla="*/ 19 h 740"/>
                <a:gd name="T14" fmla="*/ 6 w 593"/>
                <a:gd name="T15" fmla="*/ 19 h 740"/>
                <a:gd name="T16" fmla="*/ 5 w 593"/>
                <a:gd name="T17" fmla="*/ 19 h 740"/>
                <a:gd name="T18" fmla="*/ 5 w 593"/>
                <a:gd name="T19" fmla="*/ 19 h 740"/>
                <a:gd name="T20" fmla="*/ 5 w 593"/>
                <a:gd name="T21" fmla="*/ 19 h 740"/>
                <a:gd name="T22" fmla="*/ 5 w 593"/>
                <a:gd name="T23" fmla="*/ 20 h 740"/>
                <a:gd name="T24" fmla="*/ 5 w 593"/>
                <a:gd name="T25" fmla="*/ 20 h 740"/>
                <a:gd name="T26" fmla="*/ 5 w 593"/>
                <a:gd name="T27" fmla="*/ 21 h 740"/>
                <a:gd name="T28" fmla="*/ 4 w 593"/>
                <a:gd name="T29" fmla="*/ 21 h 740"/>
                <a:gd name="T30" fmla="*/ 3 w 593"/>
                <a:gd name="T31" fmla="*/ 23 h 740"/>
                <a:gd name="T32" fmla="*/ 5 w 593"/>
                <a:gd name="T33" fmla="*/ 20 h 740"/>
                <a:gd name="T34" fmla="*/ 4 w 593"/>
                <a:gd name="T35" fmla="*/ 18 h 740"/>
                <a:gd name="T36" fmla="*/ 3 w 593"/>
                <a:gd name="T37" fmla="*/ 17 h 740"/>
                <a:gd name="T38" fmla="*/ 1 w 593"/>
                <a:gd name="T39" fmla="*/ 16 h 740"/>
                <a:gd name="T40" fmla="*/ 0 w 593"/>
                <a:gd name="T41" fmla="*/ 13 h 740"/>
                <a:gd name="T42" fmla="*/ 0 w 593"/>
                <a:gd name="T43" fmla="*/ 7 h 740"/>
                <a:gd name="T44" fmla="*/ 2 w 593"/>
                <a:gd name="T45" fmla="*/ 3 h 740"/>
                <a:gd name="T46" fmla="*/ 4 w 593"/>
                <a:gd name="T47" fmla="*/ 1 h 740"/>
                <a:gd name="T48" fmla="*/ 6 w 593"/>
                <a:gd name="T49" fmla="*/ 0 h 740"/>
                <a:gd name="T50" fmla="*/ 9 w 593"/>
                <a:gd name="T51" fmla="*/ 0 h 740"/>
                <a:gd name="T52" fmla="*/ 11 w 593"/>
                <a:gd name="T53" fmla="*/ 0 h 740"/>
                <a:gd name="T54" fmla="*/ 14 w 593"/>
                <a:gd name="T55" fmla="*/ 0 h 740"/>
                <a:gd name="T56" fmla="*/ 15 w 593"/>
                <a:gd name="T57" fmla="*/ 3 h 740"/>
                <a:gd name="T58" fmla="*/ 15 w 593"/>
                <a:gd name="T59" fmla="*/ 5 h 740"/>
                <a:gd name="T60" fmla="*/ 16 w 593"/>
                <a:gd name="T61" fmla="*/ 8 h 740"/>
                <a:gd name="T62" fmla="*/ 17 w 593"/>
                <a:gd name="T63" fmla="*/ 8 h 740"/>
                <a:gd name="T64" fmla="*/ 18 w 593"/>
                <a:gd name="T65" fmla="*/ 9 h 740"/>
                <a:gd name="T66" fmla="*/ 18 w 593"/>
                <a:gd name="T67" fmla="*/ 10 h 740"/>
                <a:gd name="T68" fmla="*/ 17 w 593"/>
                <a:gd name="T69" fmla="*/ 11 h 740"/>
                <a:gd name="T70" fmla="*/ 16 w 593"/>
                <a:gd name="T71" fmla="*/ 11 h 740"/>
                <a:gd name="T72" fmla="*/ 15 w 593"/>
                <a:gd name="T73" fmla="*/ 10 h 740"/>
                <a:gd name="T74" fmla="*/ 15 w 593"/>
                <a:gd name="T75" fmla="*/ 8 h 740"/>
                <a:gd name="T76" fmla="*/ 14 w 593"/>
                <a:gd name="T77" fmla="*/ 9 h 740"/>
                <a:gd name="T78" fmla="*/ 13 w 593"/>
                <a:gd name="T79" fmla="*/ 10 h 740"/>
                <a:gd name="T80" fmla="*/ 12 w 593"/>
                <a:gd name="T81" fmla="*/ 11 h 740"/>
                <a:gd name="T82" fmla="*/ 11 w 593"/>
                <a:gd name="T83" fmla="*/ 11 h 740"/>
                <a:gd name="T84" fmla="*/ 11 w 593"/>
                <a:gd name="T85" fmla="*/ 10 h 740"/>
                <a:gd name="T86" fmla="*/ 10 w 593"/>
                <a:gd name="T87" fmla="*/ 10 h 740"/>
                <a:gd name="T88" fmla="*/ 9 w 593"/>
                <a:gd name="T89" fmla="*/ 9 h 740"/>
                <a:gd name="T90" fmla="*/ 10 w 593"/>
                <a:gd name="T91" fmla="*/ 9 h 740"/>
                <a:gd name="T92" fmla="*/ 8 w 593"/>
                <a:gd name="T93" fmla="*/ 9 h 740"/>
                <a:gd name="T94" fmla="*/ 6 w 593"/>
                <a:gd name="T95" fmla="*/ 10 h 740"/>
                <a:gd name="T96" fmla="*/ 5 w 593"/>
                <a:gd name="T97" fmla="*/ 14 h 740"/>
                <a:gd name="T98" fmla="*/ 6 w 593"/>
                <a:gd name="T99" fmla="*/ 17 h 740"/>
                <a:gd name="T100" fmla="*/ 7 w 593"/>
                <a:gd name="T101" fmla="*/ 17 h 7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93"/>
                <a:gd name="T154" fmla="*/ 0 h 740"/>
                <a:gd name="T155" fmla="*/ 593 w 593"/>
                <a:gd name="T156" fmla="*/ 740 h 74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93" h="740">
                  <a:moveTo>
                    <a:pt x="251" y="580"/>
                  </a:moveTo>
                  <a:lnTo>
                    <a:pt x="256" y="582"/>
                  </a:lnTo>
                  <a:lnTo>
                    <a:pt x="261" y="584"/>
                  </a:lnTo>
                  <a:lnTo>
                    <a:pt x="264" y="588"/>
                  </a:lnTo>
                  <a:lnTo>
                    <a:pt x="265" y="594"/>
                  </a:lnTo>
                  <a:lnTo>
                    <a:pt x="273" y="597"/>
                  </a:lnTo>
                  <a:lnTo>
                    <a:pt x="279" y="604"/>
                  </a:lnTo>
                  <a:lnTo>
                    <a:pt x="285" y="611"/>
                  </a:lnTo>
                  <a:lnTo>
                    <a:pt x="293" y="613"/>
                  </a:lnTo>
                  <a:lnTo>
                    <a:pt x="293" y="617"/>
                  </a:lnTo>
                  <a:lnTo>
                    <a:pt x="291" y="619"/>
                  </a:lnTo>
                  <a:lnTo>
                    <a:pt x="287" y="620"/>
                  </a:lnTo>
                  <a:lnTo>
                    <a:pt x="285" y="622"/>
                  </a:lnTo>
                  <a:lnTo>
                    <a:pt x="283" y="622"/>
                  </a:lnTo>
                  <a:lnTo>
                    <a:pt x="279" y="622"/>
                  </a:lnTo>
                  <a:lnTo>
                    <a:pt x="277" y="621"/>
                  </a:lnTo>
                  <a:lnTo>
                    <a:pt x="276" y="620"/>
                  </a:lnTo>
                  <a:lnTo>
                    <a:pt x="273" y="637"/>
                  </a:lnTo>
                  <a:lnTo>
                    <a:pt x="271" y="635"/>
                  </a:lnTo>
                  <a:lnTo>
                    <a:pt x="269" y="637"/>
                  </a:lnTo>
                  <a:lnTo>
                    <a:pt x="269" y="636"/>
                  </a:lnTo>
                  <a:lnTo>
                    <a:pt x="268" y="634"/>
                  </a:lnTo>
                  <a:lnTo>
                    <a:pt x="265" y="630"/>
                  </a:lnTo>
                  <a:lnTo>
                    <a:pt x="263" y="628"/>
                  </a:lnTo>
                  <a:lnTo>
                    <a:pt x="260" y="628"/>
                  </a:lnTo>
                  <a:lnTo>
                    <a:pt x="256" y="628"/>
                  </a:lnTo>
                  <a:lnTo>
                    <a:pt x="254" y="628"/>
                  </a:lnTo>
                  <a:lnTo>
                    <a:pt x="251" y="630"/>
                  </a:lnTo>
                  <a:lnTo>
                    <a:pt x="251" y="637"/>
                  </a:lnTo>
                  <a:lnTo>
                    <a:pt x="232" y="637"/>
                  </a:lnTo>
                  <a:lnTo>
                    <a:pt x="232" y="634"/>
                  </a:lnTo>
                  <a:lnTo>
                    <a:pt x="232" y="630"/>
                  </a:lnTo>
                  <a:lnTo>
                    <a:pt x="231" y="627"/>
                  </a:lnTo>
                  <a:lnTo>
                    <a:pt x="227" y="624"/>
                  </a:lnTo>
                  <a:lnTo>
                    <a:pt x="226" y="626"/>
                  </a:lnTo>
                  <a:lnTo>
                    <a:pt x="225" y="626"/>
                  </a:lnTo>
                  <a:lnTo>
                    <a:pt x="223" y="626"/>
                  </a:lnTo>
                  <a:lnTo>
                    <a:pt x="222" y="626"/>
                  </a:lnTo>
                  <a:lnTo>
                    <a:pt x="218" y="618"/>
                  </a:lnTo>
                  <a:lnTo>
                    <a:pt x="210" y="614"/>
                  </a:lnTo>
                  <a:lnTo>
                    <a:pt x="203" y="611"/>
                  </a:lnTo>
                  <a:lnTo>
                    <a:pt x="201" y="604"/>
                  </a:lnTo>
                  <a:lnTo>
                    <a:pt x="193" y="611"/>
                  </a:lnTo>
                  <a:lnTo>
                    <a:pt x="192" y="609"/>
                  </a:lnTo>
                  <a:lnTo>
                    <a:pt x="189" y="609"/>
                  </a:lnTo>
                  <a:lnTo>
                    <a:pt x="188" y="609"/>
                  </a:lnTo>
                  <a:lnTo>
                    <a:pt x="186" y="609"/>
                  </a:lnTo>
                  <a:lnTo>
                    <a:pt x="181" y="613"/>
                  </a:lnTo>
                  <a:lnTo>
                    <a:pt x="183" y="614"/>
                  </a:lnTo>
                  <a:lnTo>
                    <a:pt x="175" y="624"/>
                  </a:lnTo>
                  <a:lnTo>
                    <a:pt x="171" y="620"/>
                  </a:lnTo>
                  <a:lnTo>
                    <a:pt x="169" y="622"/>
                  </a:lnTo>
                  <a:lnTo>
                    <a:pt x="167" y="626"/>
                  </a:lnTo>
                  <a:lnTo>
                    <a:pt x="166" y="629"/>
                  </a:lnTo>
                  <a:lnTo>
                    <a:pt x="166" y="633"/>
                  </a:lnTo>
                  <a:lnTo>
                    <a:pt x="170" y="640"/>
                  </a:lnTo>
                  <a:lnTo>
                    <a:pt x="172" y="649"/>
                  </a:lnTo>
                  <a:lnTo>
                    <a:pt x="170" y="657"/>
                  </a:lnTo>
                  <a:lnTo>
                    <a:pt x="166" y="665"/>
                  </a:lnTo>
                  <a:lnTo>
                    <a:pt x="165" y="665"/>
                  </a:lnTo>
                  <a:lnTo>
                    <a:pt x="163" y="665"/>
                  </a:lnTo>
                  <a:lnTo>
                    <a:pt x="162" y="666"/>
                  </a:lnTo>
                  <a:lnTo>
                    <a:pt x="159" y="667"/>
                  </a:lnTo>
                  <a:lnTo>
                    <a:pt x="162" y="670"/>
                  </a:lnTo>
                  <a:lnTo>
                    <a:pt x="163" y="670"/>
                  </a:lnTo>
                  <a:lnTo>
                    <a:pt x="165" y="670"/>
                  </a:lnTo>
                  <a:lnTo>
                    <a:pt x="166" y="670"/>
                  </a:lnTo>
                  <a:lnTo>
                    <a:pt x="165" y="675"/>
                  </a:lnTo>
                  <a:lnTo>
                    <a:pt x="163" y="681"/>
                  </a:lnTo>
                  <a:lnTo>
                    <a:pt x="162" y="688"/>
                  </a:lnTo>
                  <a:lnTo>
                    <a:pt x="164" y="694"/>
                  </a:lnTo>
                  <a:lnTo>
                    <a:pt x="158" y="701"/>
                  </a:lnTo>
                  <a:lnTo>
                    <a:pt x="151" y="694"/>
                  </a:lnTo>
                  <a:lnTo>
                    <a:pt x="148" y="685"/>
                  </a:lnTo>
                  <a:lnTo>
                    <a:pt x="144" y="674"/>
                  </a:lnTo>
                  <a:lnTo>
                    <a:pt x="140" y="665"/>
                  </a:lnTo>
                  <a:lnTo>
                    <a:pt x="129" y="681"/>
                  </a:lnTo>
                  <a:lnTo>
                    <a:pt x="124" y="701"/>
                  </a:lnTo>
                  <a:lnTo>
                    <a:pt x="119" y="721"/>
                  </a:lnTo>
                  <a:lnTo>
                    <a:pt x="112" y="740"/>
                  </a:lnTo>
                  <a:lnTo>
                    <a:pt x="114" y="727"/>
                  </a:lnTo>
                  <a:lnTo>
                    <a:pt x="124" y="712"/>
                  </a:lnTo>
                  <a:lnTo>
                    <a:pt x="137" y="695"/>
                  </a:lnTo>
                  <a:lnTo>
                    <a:pt x="154" y="678"/>
                  </a:lnTo>
                  <a:lnTo>
                    <a:pt x="169" y="659"/>
                  </a:lnTo>
                  <a:lnTo>
                    <a:pt x="181" y="642"/>
                  </a:lnTo>
                  <a:lnTo>
                    <a:pt x="188" y="626"/>
                  </a:lnTo>
                  <a:lnTo>
                    <a:pt x="187" y="612"/>
                  </a:lnTo>
                  <a:lnTo>
                    <a:pt x="172" y="607"/>
                  </a:lnTo>
                  <a:lnTo>
                    <a:pt x="159" y="603"/>
                  </a:lnTo>
                  <a:lnTo>
                    <a:pt x="148" y="599"/>
                  </a:lnTo>
                  <a:lnTo>
                    <a:pt x="139" y="595"/>
                  </a:lnTo>
                  <a:lnTo>
                    <a:pt x="129" y="590"/>
                  </a:lnTo>
                  <a:lnTo>
                    <a:pt x="121" y="584"/>
                  </a:lnTo>
                  <a:lnTo>
                    <a:pt x="113" y="575"/>
                  </a:lnTo>
                  <a:lnTo>
                    <a:pt x="105" y="565"/>
                  </a:lnTo>
                  <a:lnTo>
                    <a:pt x="95" y="558"/>
                  </a:lnTo>
                  <a:lnTo>
                    <a:pt x="83" y="548"/>
                  </a:lnTo>
                  <a:lnTo>
                    <a:pt x="72" y="535"/>
                  </a:lnTo>
                  <a:lnTo>
                    <a:pt x="59" y="520"/>
                  </a:lnTo>
                  <a:lnTo>
                    <a:pt x="48" y="505"/>
                  </a:lnTo>
                  <a:lnTo>
                    <a:pt x="36" y="489"/>
                  </a:lnTo>
                  <a:lnTo>
                    <a:pt x="27" y="475"/>
                  </a:lnTo>
                  <a:lnTo>
                    <a:pt x="20" y="462"/>
                  </a:lnTo>
                  <a:lnTo>
                    <a:pt x="14" y="430"/>
                  </a:lnTo>
                  <a:lnTo>
                    <a:pt x="12" y="389"/>
                  </a:lnTo>
                  <a:lnTo>
                    <a:pt x="8" y="350"/>
                  </a:lnTo>
                  <a:lnTo>
                    <a:pt x="1" y="329"/>
                  </a:lnTo>
                  <a:lnTo>
                    <a:pt x="0" y="289"/>
                  </a:lnTo>
                  <a:lnTo>
                    <a:pt x="1" y="250"/>
                  </a:lnTo>
                  <a:lnTo>
                    <a:pt x="7" y="212"/>
                  </a:lnTo>
                  <a:lnTo>
                    <a:pt x="18" y="175"/>
                  </a:lnTo>
                  <a:lnTo>
                    <a:pt x="35" y="157"/>
                  </a:lnTo>
                  <a:lnTo>
                    <a:pt x="51" y="140"/>
                  </a:lnTo>
                  <a:lnTo>
                    <a:pt x="68" y="122"/>
                  </a:lnTo>
                  <a:lnTo>
                    <a:pt x="87" y="106"/>
                  </a:lnTo>
                  <a:lnTo>
                    <a:pt x="104" y="90"/>
                  </a:lnTo>
                  <a:lnTo>
                    <a:pt x="122" y="75"/>
                  </a:lnTo>
                  <a:lnTo>
                    <a:pt x="141" y="60"/>
                  </a:lnTo>
                  <a:lnTo>
                    <a:pt x="159" y="46"/>
                  </a:lnTo>
                  <a:lnTo>
                    <a:pt x="167" y="43"/>
                  </a:lnTo>
                  <a:lnTo>
                    <a:pt x="174" y="39"/>
                  </a:lnTo>
                  <a:lnTo>
                    <a:pt x="181" y="36"/>
                  </a:lnTo>
                  <a:lnTo>
                    <a:pt x="188" y="31"/>
                  </a:lnTo>
                  <a:lnTo>
                    <a:pt x="204" y="28"/>
                  </a:lnTo>
                  <a:lnTo>
                    <a:pt x="222" y="24"/>
                  </a:lnTo>
                  <a:lnTo>
                    <a:pt x="238" y="21"/>
                  </a:lnTo>
                  <a:lnTo>
                    <a:pt x="255" y="19"/>
                  </a:lnTo>
                  <a:lnTo>
                    <a:pt x="271" y="16"/>
                  </a:lnTo>
                  <a:lnTo>
                    <a:pt x="288" y="14"/>
                  </a:lnTo>
                  <a:lnTo>
                    <a:pt x="304" y="11"/>
                  </a:lnTo>
                  <a:lnTo>
                    <a:pt x="322" y="8"/>
                  </a:lnTo>
                  <a:lnTo>
                    <a:pt x="337" y="4"/>
                  </a:lnTo>
                  <a:lnTo>
                    <a:pt x="353" y="0"/>
                  </a:lnTo>
                  <a:lnTo>
                    <a:pt x="369" y="0"/>
                  </a:lnTo>
                  <a:lnTo>
                    <a:pt x="386" y="0"/>
                  </a:lnTo>
                  <a:lnTo>
                    <a:pt x="404" y="4"/>
                  </a:lnTo>
                  <a:lnTo>
                    <a:pt x="420" y="7"/>
                  </a:lnTo>
                  <a:lnTo>
                    <a:pt x="436" y="12"/>
                  </a:lnTo>
                  <a:lnTo>
                    <a:pt x="451" y="18"/>
                  </a:lnTo>
                  <a:lnTo>
                    <a:pt x="470" y="37"/>
                  </a:lnTo>
                  <a:lnTo>
                    <a:pt x="480" y="53"/>
                  </a:lnTo>
                  <a:lnTo>
                    <a:pt x="483" y="72"/>
                  </a:lnTo>
                  <a:lnTo>
                    <a:pt x="483" y="90"/>
                  </a:lnTo>
                  <a:lnTo>
                    <a:pt x="482" y="109"/>
                  </a:lnTo>
                  <a:lnTo>
                    <a:pt x="481" y="127"/>
                  </a:lnTo>
                  <a:lnTo>
                    <a:pt x="483" y="145"/>
                  </a:lnTo>
                  <a:lnTo>
                    <a:pt x="489" y="163"/>
                  </a:lnTo>
                  <a:lnTo>
                    <a:pt x="502" y="178"/>
                  </a:lnTo>
                  <a:lnTo>
                    <a:pt x="507" y="189"/>
                  </a:lnTo>
                  <a:lnTo>
                    <a:pt x="511" y="204"/>
                  </a:lnTo>
                  <a:lnTo>
                    <a:pt x="513" y="218"/>
                  </a:lnTo>
                  <a:lnTo>
                    <a:pt x="516" y="233"/>
                  </a:lnTo>
                  <a:lnTo>
                    <a:pt x="521" y="246"/>
                  </a:lnTo>
                  <a:lnTo>
                    <a:pt x="528" y="256"/>
                  </a:lnTo>
                  <a:lnTo>
                    <a:pt x="540" y="263"/>
                  </a:lnTo>
                  <a:lnTo>
                    <a:pt x="556" y="265"/>
                  </a:lnTo>
                  <a:lnTo>
                    <a:pt x="563" y="270"/>
                  </a:lnTo>
                  <a:lnTo>
                    <a:pt x="568" y="276"/>
                  </a:lnTo>
                  <a:lnTo>
                    <a:pt x="573" y="283"/>
                  </a:lnTo>
                  <a:lnTo>
                    <a:pt x="576" y="288"/>
                  </a:lnTo>
                  <a:lnTo>
                    <a:pt x="581" y="295"/>
                  </a:lnTo>
                  <a:lnTo>
                    <a:pt x="584" y="301"/>
                  </a:lnTo>
                  <a:lnTo>
                    <a:pt x="588" y="308"/>
                  </a:lnTo>
                  <a:lnTo>
                    <a:pt x="593" y="312"/>
                  </a:lnTo>
                  <a:lnTo>
                    <a:pt x="586" y="317"/>
                  </a:lnTo>
                  <a:lnTo>
                    <a:pt x="583" y="325"/>
                  </a:lnTo>
                  <a:lnTo>
                    <a:pt x="582" y="333"/>
                  </a:lnTo>
                  <a:lnTo>
                    <a:pt x="580" y="341"/>
                  </a:lnTo>
                  <a:lnTo>
                    <a:pt x="576" y="348"/>
                  </a:lnTo>
                  <a:lnTo>
                    <a:pt x="572" y="355"/>
                  </a:lnTo>
                  <a:lnTo>
                    <a:pt x="567" y="362"/>
                  </a:lnTo>
                  <a:lnTo>
                    <a:pt x="563" y="369"/>
                  </a:lnTo>
                  <a:lnTo>
                    <a:pt x="557" y="375"/>
                  </a:lnTo>
                  <a:lnTo>
                    <a:pt x="551" y="379"/>
                  </a:lnTo>
                  <a:lnTo>
                    <a:pt x="544" y="383"/>
                  </a:lnTo>
                  <a:lnTo>
                    <a:pt x="536" y="385"/>
                  </a:lnTo>
                  <a:lnTo>
                    <a:pt x="533" y="385"/>
                  </a:lnTo>
                  <a:lnTo>
                    <a:pt x="525" y="382"/>
                  </a:lnTo>
                  <a:lnTo>
                    <a:pt x="514" y="376"/>
                  </a:lnTo>
                  <a:lnTo>
                    <a:pt x="506" y="363"/>
                  </a:lnTo>
                  <a:lnTo>
                    <a:pt x="499" y="363"/>
                  </a:lnTo>
                  <a:lnTo>
                    <a:pt x="498" y="353"/>
                  </a:lnTo>
                  <a:lnTo>
                    <a:pt x="493" y="342"/>
                  </a:lnTo>
                  <a:lnTo>
                    <a:pt x="488" y="333"/>
                  </a:lnTo>
                  <a:lnTo>
                    <a:pt x="481" y="325"/>
                  </a:lnTo>
                  <a:lnTo>
                    <a:pt x="476" y="317"/>
                  </a:lnTo>
                  <a:lnTo>
                    <a:pt x="473" y="308"/>
                  </a:lnTo>
                  <a:lnTo>
                    <a:pt x="474" y="297"/>
                  </a:lnTo>
                  <a:lnTo>
                    <a:pt x="480" y="287"/>
                  </a:lnTo>
                  <a:lnTo>
                    <a:pt x="474" y="285"/>
                  </a:lnTo>
                  <a:lnTo>
                    <a:pt x="468" y="285"/>
                  </a:lnTo>
                  <a:lnTo>
                    <a:pt x="462" y="284"/>
                  </a:lnTo>
                  <a:lnTo>
                    <a:pt x="458" y="280"/>
                  </a:lnTo>
                  <a:lnTo>
                    <a:pt x="457" y="291"/>
                  </a:lnTo>
                  <a:lnTo>
                    <a:pt x="457" y="303"/>
                  </a:lnTo>
                  <a:lnTo>
                    <a:pt x="455" y="315"/>
                  </a:lnTo>
                  <a:lnTo>
                    <a:pt x="453" y="326"/>
                  </a:lnTo>
                  <a:lnTo>
                    <a:pt x="450" y="338"/>
                  </a:lnTo>
                  <a:lnTo>
                    <a:pt x="444" y="347"/>
                  </a:lnTo>
                  <a:lnTo>
                    <a:pt x="435" y="354"/>
                  </a:lnTo>
                  <a:lnTo>
                    <a:pt x="422" y="360"/>
                  </a:lnTo>
                  <a:lnTo>
                    <a:pt x="417" y="361"/>
                  </a:lnTo>
                  <a:lnTo>
                    <a:pt x="412" y="363"/>
                  </a:lnTo>
                  <a:lnTo>
                    <a:pt x="407" y="364"/>
                  </a:lnTo>
                  <a:lnTo>
                    <a:pt x="401" y="364"/>
                  </a:lnTo>
                  <a:lnTo>
                    <a:pt x="396" y="365"/>
                  </a:lnTo>
                  <a:lnTo>
                    <a:pt x="390" y="365"/>
                  </a:lnTo>
                  <a:lnTo>
                    <a:pt x="384" y="365"/>
                  </a:lnTo>
                  <a:lnTo>
                    <a:pt x="378" y="365"/>
                  </a:lnTo>
                  <a:lnTo>
                    <a:pt x="371" y="362"/>
                  </a:lnTo>
                  <a:lnTo>
                    <a:pt x="366" y="357"/>
                  </a:lnTo>
                  <a:lnTo>
                    <a:pt x="361" y="353"/>
                  </a:lnTo>
                  <a:lnTo>
                    <a:pt x="356" y="347"/>
                  </a:lnTo>
                  <a:lnTo>
                    <a:pt x="352" y="340"/>
                  </a:lnTo>
                  <a:lnTo>
                    <a:pt x="347" y="334"/>
                  </a:lnTo>
                  <a:lnTo>
                    <a:pt x="344" y="327"/>
                  </a:lnTo>
                  <a:lnTo>
                    <a:pt x="339" y="322"/>
                  </a:lnTo>
                  <a:lnTo>
                    <a:pt x="333" y="325"/>
                  </a:lnTo>
                  <a:lnTo>
                    <a:pt x="331" y="330"/>
                  </a:lnTo>
                  <a:lnTo>
                    <a:pt x="326" y="333"/>
                  </a:lnTo>
                  <a:lnTo>
                    <a:pt x="319" y="333"/>
                  </a:lnTo>
                  <a:lnTo>
                    <a:pt x="318" y="325"/>
                  </a:lnTo>
                  <a:lnTo>
                    <a:pt x="316" y="319"/>
                  </a:lnTo>
                  <a:lnTo>
                    <a:pt x="315" y="314"/>
                  </a:lnTo>
                  <a:lnTo>
                    <a:pt x="317" y="307"/>
                  </a:lnTo>
                  <a:lnTo>
                    <a:pt x="321" y="307"/>
                  </a:lnTo>
                  <a:lnTo>
                    <a:pt x="323" y="306"/>
                  </a:lnTo>
                  <a:lnTo>
                    <a:pt x="325" y="303"/>
                  </a:lnTo>
                  <a:lnTo>
                    <a:pt x="329" y="302"/>
                  </a:lnTo>
                  <a:lnTo>
                    <a:pt x="329" y="297"/>
                  </a:lnTo>
                  <a:lnTo>
                    <a:pt x="314" y="301"/>
                  </a:lnTo>
                  <a:lnTo>
                    <a:pt x="299" y="303"/>
                  </a:lnTo>
                  <a:lnTo>
                    <a:pt x="283" y="306"/>
                  </a:lnTo>
                  <a:lnTo>
                    <a:pt x="268" y="307"/>
                  </a:lnTo>
                  <a:lnTo>
                    <a:pt x="251" y="310"/>
                  </a:lnTo>
                  <a:lnTo>
                    <a:pt x="236" y="314"/>
                  </a:lnTo>
                  <a:lnTo>
                    <a:pt x="223" y="318"/>
                  </a:lnTo>
                  <a:lnTo>
                    <a:pt x="210" y="324"/>
                  </a:lnTo>
                  <a:lnTo>
                    <a:pt x="197" y="333"/>
                  </a:lnTo>
                  <a:lnTo>
                    <a:pt x="181" y="344"/>
                  </a:lnTo>
                  <a:lnTo>
                    <a:pt x="179" y="374"/>
                  </a:lnTo>
                  <a:lnTo>
                    <a:pt x="173" y="422"/>
                  </a:lnTo>
                  <a:lnTo>
                    <a:pt x="171" y="440"/>
                  </a:lnTo>
                  <a:lnTo>
                    <a:pt x="171" y="469"/>
                  </a:lnTo>
                  <a:lnTo>
                    <a:pt x="172" y="488"/>
                  </a:lnTo>
                  <a:lnTo>
                    <a:pt x="172" y="514"/>
                  </a:lnTo>
                  <a:lnTo>
                    <a:pt x="180" y="529"/>
                  </a:lnTo>
                  <a:lnTo>
                    <a:pt x="201" y="546"/>
                  </a:lnTo>
                  <a:lnTo>
                    <a:pt x="201" y="548"/>
                  </a:lnTo>
                  <a:lnTo>
                    <a:pt x="203" y="550"/>
                  </a:lnTo>
                  <a:lnTo>
                    <a:pt x="207" y="553"/>
                  </a:lnTo>
                  <a:lnTo>
                    <a:pt x="211" y="558"/>
                  </a:lnTo>
                  <a:lnTo>
                    <a:pt x="218" y="562"/>
                  </a:lnTo>
                  <a:lnTo>
                    <a:pt x="226" y="568"/>
                  </a:lnTo>
                  <a:lnTo>
                    <a:pt x="238" y="574"/>
                  </a:lnTo>
                  <a:lnTo>
                    <a:pt x="251" y="580"/>
                  </a:lnTo>
                  <a:close/>
                </a:path>
              </a:pathLst>
            </a:custGeom>
            <a:solidFill>
              <a:srgbClr val="00669E"/>
            </a:solidFill>
            <a:ln w="9525">
              <a:noFill/>
              <a:round/>
              <a:headEnd/>
              <a:tailEnd/>
            </a:ln>
          </p:spPr>
          <p:txBody>
            <a:bodyPr/>
            <a:lstStyle/>
            <a:p>
              <a:endParaRPr lang="ja-JP" altLang="en-US"/>
            </a:p>
          </p:txBody>
        </p:sp>
        <p:sp>
          <p:nvSpPr>
            <p:cNvPr id="51359" name="Freeform 52"/>
            <p:cNvSpPr>
              <a:spLocks/>
            </p:cNvSpPr>
            <p:nvPr/>
          </p:nvSpPr>
          <p:spPr bwMode="auto">
            <a:xfrm>
              <a:off x="1510" y="2105"/>
              <a:ext cx="153" cy="91"/>
            </a:xfrm>
            <a:custGeom>
              <a:avLst/>
              <a:gdLst>
                <a:gd name="T0" fmla="*/ 2 w 305"/>
                <a:gd name="T1" fmla="*/ 2 h 183"/>
                <a:gd name="T2" fmla="*/ 1 w 305"/>
                <a:gd name="T3" fmla="*/ 2 h 183"/>
                <a:gd name="T4" fmla="*/ 1 w 305"/>
                <a:gd name="T5" fmla="*/ 3 h 183"/>
                <a:gd name="T6" fmla="*/ 1 w 305"/>
                <a:gd name="T7" fmla="*/ 3 h 183"/>
                <a:gd name="T8" fmla="*/ 1 w 305"/>
                <a:gd name="T9" fmla="*/ 4 h 183"/>
                <a:gd name="T10" fmla="*/ 1 w 305"/>
                <a:gd name="T11" fmla="*/ 4 h 183"/>
                <a:gd name="T12" fmla="*/ 1 w 305"/>
                <a:gd name="T13" fmla="*/ 5 h 183"/>
                <a:gd name="T14" fmla="*/ 1 w 305"/>
                <a:gd name="T15" fmla="*/ 5 h 183"/>
                <a:gd name="T16" fmla="*/ 1 w 305"/>
                <a:gd name="T17" fmla="*/ 5 h 183"/>
                <a:gd name="T18" fmla="*/ 1 w 305"/>
                <a:gd name="T19" fmla="*/ 5 h 183"/>
                <a:gd name="T20" fmla="*/ 2 w 305"/>
                <a:gd name="T21" fmla="*/ 5 h 183"/>
                <a:gd name="T22" fmla="*/ 2 w 305"/>
                <a:gd name="T23" fmla="*/ 5 h 183"/>
                <a:gd name="T24" fmla="*/ 2 w 305"/>
                <a:gd name="T25" fmla="*/ 5 h 183"/>
                <a:gd name="T26" fmla="*/ 3 w 305"/>
                <a:gd name="T27" fmla="*/ 5 h 183"/>
                <a:gd name="T28" fmla="*/ 3 w 305"/>
                <a:gd name="T29" fmla="*/ 5 h 183"/>
                <a:gd name="T30" fmla="*/ 4 w 305"/>
                <a:gd name="T31" fmla="*/ 5 h 183"/>
                <a:gd name="T32" fmla="*/ 4 w 305"/>
                <a:gd name="T33" fmla="*/ 5 h 183"/>
                <a:gd name="T34" fmla="*/ 4 w 305"/>
                <a:gd name="T35" fmla="*/ 5 h 183"/>
                <a:gd name="T36" fmla="*/ 4 w 305"/>
                <a:gd name="T37" fmla="*/ 5 h 183"/>
                <a:gd name="T38" fmla="*/ 5 w 305"/>
                <a:gd name="T39" fmla="*/ 4 h 183"/>
                <a:gd name="T40" fmla="*/ 5 w 305"/>
                <a:gd name="T41" fmla="*/ 4 h 183"/>
                <a:gd name="T42" fmla="*/ 5 w 305"/>
                <a:gd name="T43" fmla="*/ 4 h 183"/>
                <a:gd name="T44" fmla="*/ 6 w 305"/>
                <a:gd name="T45" fmla="*/ 4 h 183"/>
                <a:gd name="T46" fmla="*/ 6 w 305"/>
                <a:gd name="T47" fmla="*/ 4 h 183"/>
                <a:gd name="T48" fmla="*/ 7 w 305"/>
                <a:gd name="T49" fmla="*/ 4 h 183"/>
                <a:gd name="T50" fmla="*/ 7 w 305"/>
                <a:gd name="T51" fmla="*/ 4 h 183"/>
                <a:gd name="T52" fmla="*/ 8 w 305"/>
                <a:gd name="T53" fmla="*/ 4 h 183"/>
                <a:gd name="T54" fmla="*/ 8 w 305"/>
                <a:gd name="T55" fmla="*/ 4 h 183"/>
                <a:gd name="T56" fmla="*/ 8 w 305"/>
                <a:gd name="T57" fmla="*/ 5 h 183"/>
                <a:gd name="T58" fmla="*/ 9 w 305"/>
                <a:gd name="T59" fmla="*/ 5 h 183"/>
                <a:gd name="T60" fmla="*/ 9 w 305"/>
                <a:gd name="T61" fmla="*/ 4 h 183"/>
                <a:gd name="T62" fmla="*/ 9 w 305"/>
                <a:gd name="T63" fmla="*/ 5 h 183"/>
                <a:gd name="T64" fmla="*/ 10 w 305"/>
                <a:gd name="T65" fmla="*/ 4 h 183"/>
                <a:gd name="T66" fmla="*/ 10 w 305"/>
                <a:gd name="T67" fmla="*/ 4 h 183"/>
                <a:gd name="T68" fmla="*/ 10 w 305"/>
                <a:gd name="T69" fmla="*/ 3 h 183"/>
                <a:gd name="T70" fmla="*/ 10 w 305"/>
                <a:gd name="T71" fmla="*/ 2 h 183"/>
                <a:gd name="T72" fmla="*/ 9 w 305"/>
                <a:gd name="T73" fmla="*/ 1 h 183"/>
                <a:gd name="T74" fmla="*/ 9 w 305"/>
                <a:gd name="T75" fmla="*/ 1 h 183"/>
                <a:gd name="T76" fmla="*/ 8 w 305"/>
                <a:gd name="T77" fmla="*/ 1 h 183"/>
                <a:gd name="T78" fmla="*/ 8 w 305"/>
                <a:gd name="T79" fmla="*/ 0 h 183"/>
                <a:gd name="T80" fmla="*/ 8 w 305"/>
                <a:gd name="T81" fmla="*/ 0 h 183"/>
                <a:gd name="T82" fmla="*/ 8 w 305"/>
                <a:gd name="T83" fmla="*/ 0 h 183"/>
                <a:gd name="T84" fmla="*/ 7 w 305"/>
                <a:gd name="T85" fmla="*/ 0 h 183"/>
                <a:gd name="T86" fmla="*/ 7 w 305"/>
                <a:gd name="T87" fmla="*/ 0 h 183"/>
                <a:gd name="T88" fmla="*/ 7 w 305"/>
                <a:gd name="T89" fmla="*/ 0 h 183"/>
                <a:gd name="T90" fmla="*/ 6 w 305"/>
                <a:gd name="T91" fmla="*/ 0 h 183"/>
                <a:gd name="T92" fmla="*/ 5 w 305"/>
                <a:gd name="T93" fmla="*/ 1 h 183"/>
                <a:gd name="T94" fmla="*/ 4 w 305"/>
                <a:gd name="T95" fmla="*/ 0 h 183"/>
                <a:gd name="T96" fmla="*/ 3 w 305"/>
                <a:gd name="T97" fmla="*/ 0 h 183"/>
                <a:gd name="T98" fmla="*/ 2 w 305"/>
                <a:gd name="T99" fmla="*/ 0 h 183"/>
                <a:gd name="T100" fmla="*/ 2 w 305"/>
                <a:gd name="T101" fmla="*/ 1 h 183"/>
                <a:gd name="T102" fmla="*/ 2 w 305"/>
                <a:gd name="T103" fmla="*/ 1 h 183"/>
                <a:gd name="T104" fmla="*/ 2 w 305"/>
                <a:gd name="T105" fmla="*/ 1 h 183"/>
                <a:gd name="T106" fmla="*/ 2 w 305"/>
                <a:gd name="T107" fmla="*/ 1 h 183"/>
                <a:gd name="T108" fmla="*/ 2 w 305"/>
                <a:gd name="T109" fmla="*/ 2 h 18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5"/>
                <a:gd name="T166" fmla="*/ 0 h 183"/>
                <a:gd name="T167" fmla="*/ 305 w 305"/>
                <a:gd name="T168" fmla="*/ 183 h 18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5" h="183">
                  <a:moveTo>
                    <a:pt x="56" y="68"/>
                  </a:moveTo>
                  <a:lnTo>
                    <a:pt x="48" y="77"/>
                  </a:lnTo>
                  <a:lnTo>
                    <a:pt x="39" y="82"/>
                  </a:lnTo>
                  <a:lnTo>
                    <a:pt x="31" y="87"/>
                  </a:lnTo>
                  <a:lnTo>
                    <a:pt x="25" y="96"/>
                  </a:lnTo>
                  <a:lnTo>
                    <a:pt x="29" y="106"/>
                  </a:lnTo>
                  <a:lnTo>
                    <a:pt x="29" y="116"/>
                  </a:lnTo>
                  <a:lnTo>
                    <a:pt x="27" y="125"/>
                  </a:lnTo>
                  <a:lnTo>
                    <a:pt x="23" y="133"/>
                  </a:lnTo>
                  <a:lnTo>
                    <a:pt x="16" y="141"/>
                  </a:lnTo>
                  <a:lnTo>
                    <a:pt x="10" y="148"/>
                  </a:lnTo>
                  <a:lnTo>
                    <a:pt x="4" y="156"/>
                  </a:lnTo>
                  <a:lnTo>
                    <a:pt x="0" y="164"/>
                  </a:lnTo>
                  <a:lnTo>
                    <a:pt x="1" y="171"/>
                  </a:lnTo>
                  <a:lnTo>
                    <a:pt x="3" y="175"/>
                  </a:lnTo>
                  <a:lnTo>
                    <a:pt x="5" y="179"/>
                  </a:lnTo>
                  <a:lnTo>
                    <a:pt x="10" y="183"/>
                  </a:lnTo>
                  <a:lnTo>
                    <a:pt x="17" y="182"/>
                  </a:lnTo>
                  <a:lnTo>
                    <a:pt x="24" y="180"/>
                  </a:lnTo>
                  <a:lnTo>
                    <a:pt x="29" y="179"/>
                  </a:lnTo>
                  <a:lnTo>
                    <a:pt x="36" y="177"/>
                  </a:lnTo>
                  <a:lnTo>
                    <a:pt x="38" y="178"/>
                  </a:lnTo>
                  <a:lnTo>
                    <a:pt x="38" y="179"/>
                  </a:lnTo>
                  <a:lnTo>
                    <a:pt x="39" y="180"/>
                  </a:lnTo>
                  <a:lnTo>
                    <a:pt x="39" y="181"/>
                  </a:lnTo>
                  <a:lnTo>
                    <a:pt x="48" y="181"/>
                  </a:lnTo>
                  <a:lnTo>
                    <a:pt x="57" y="180"/>
                  </a:lnTo>
                  <a:lnTo>
                    <a:pt x="65" y="179"/>
                  </a:lnTo>
                  <a:lnTo>
                    <a:pt x="74" y="178"/>
                  </a:lnTo>
                  <a:lnTo>
                    <a:pt x="83" y="175"/>
                  </a:lnTo>
                  <a:lnTo>
                    <a:pt x="92" y="174"/>
                  </a:lnTo>
                  <a:lnTo>
                    <a:pt x="100" y="171"/>
                  </a:lnTo>
                  <a:lnTo>
                    <a:pt x="108" y="169"/>
                  </a:lnTo>
                  <a:lnTo>
                    <a:pt x="115" y="166"/>
                  </a:lnTo>
                  <a:lnTo>
                    <a:pt x="119" y="170"/>
                  </a:lnTo>
                  <a:lnTo>
                    <a:pt x="123" y="175"/>
                  </a:lnTo>
                  <a:lnTo>
                    <a:pt x="124" y="181"/>
                  </a:lnTo>
                  <a:lnTo>
                    <a:pt x="126" y="173"/>
                  </a:lnTo>
                  <a:lnTo>
                    <a:pt x="131" y="165"/>
                  </a:lnTo>
                  <a:lnTo>
                    <a:pt x="132" y="157"/>
                  </a:lnTo>
                  <a:lnTo>
                    <a:pt x="127" y="149"/>
                  </a:lnTo>
                  <a:lnTo>
                    <a:pt x="133" y="140"/>
                  </a:lnTo>
                  <a:lnTo>
                    <a:pt x="139" y="135"/>
                  </a:lnTo>
                  <a:lnTo>
                    <a:pt x="147" y="133"/>
                  </a:lnTo>
                  <a:lnTo>
                    <a:pt x="156" y="133"/>
                  </a:lnTo>
                  <a:lnTo>
                    <a:pt x="165" y="134"/>
                  </a:lnTo>
                  <a:lnTo>
                    <a:pt x="176" y="134"/>
                  </a:lnTo>
                  <a:lnTo>
                    <a:pt x="185" y="134"/>
                  </a:lnTo>
                  <a:lnTo>
                    <a:pt x="194" y="132"/>
                  </a:lnTo>
                  <a:lnTo>
                    <a:pt x="202" y="132"/>
                  </a:lnTo>
                  <a:lnTo>
                    <a:pt x="209" y="134"/>
                  </a:lnTo>
                  <a:lnTo>
                    <a:pt x="216" y="137"/>
                  </a:lnTo>
                  <a:lnTo>
                    <a:pt x="222" y="141"/>
                  </a:lnTo>
                  <a:lnTo>
                    <a:pt x="228" y="147"/>
                  </a:lnTo>
                  <a:lnTo>
                    <a:pt x="233" y="152"/>
                  </a:lnTo>
                  <a:lnTo>
                    <a:pt x="239" y="158"/>
                  </a:lnTo>
                  <a:lnTo>
                    <a:pt x="244" y="164"/>
                  </a:lnTo>
                  <a:lnTo>
                    <a:pt x="250" y="163"/>
                  </a:lnTo>
                  <a:lnTo>
                    <a:pt x="254" y="162"/>
                  </a:lnTo>
                  <a:lnTo>
                    <a:pt x="260" y="160"/>
                  </a:lnTo>
                  <a:lnTo>
                    <a:pt x="266" y="159"/>
                  </a:lnTo>
                  <a:lnTo>
                    <a:pt x="270" y="159"/>
                  </a:lnTo>
                  <a:lnTo>
                    <a:pt x="276" y="159"/>
                  </a:lnTo>
                  <a:lnTo>
                    <a:pt x="282" y="160"/>
                  </a:lnTo>
                  <a:lnTo>
                    <a:pt x="288" y="162"/>
                  </a:lnTo>
                  <a:lnTo>
                    <a:pt x="291" y="158"/>
                  </a:lnTo>
                  <a:lnTo>
                    <a:pt x="295" y="154"/>
                  </a:lnTo>
                  <a:lnTo>
                    <a:pt x="298" y="149"/>
                  </a:lnTo>
                  <a:lnTo>
                    <a:pt x="305" y="149"/>
                  </a:lnTo>
                  <a:lnTo>
                    <a:pt x="304" y="127"/>
                  </a:lnTo>
                  <a:lnTo>
                    <a:pt x="299" y="104"/>
                  </a:lnTo>
                  <a:lnTo>
                    <a:pt x="291" y="80"/>
                  </a:lnTo>
                  <a:lnTo>
                    <a:pt x="278" y="59"/>
                  </a:lnTo>
                  <a:lnTo>
                    <a:pt x="270" y="53"/>
                  </a:lnTo>
                  <a:lnTo>
                    <a:pt x="265" y="44"/>
                  </a:lnTo>
                  <a:lnTo>
                    <a:pt x="260" y="35"/>
                  </a:lnTo>
                  <a:lnTo>
                    <a:pt x="254" y="30"/>
                  </a:lnTo>
                  <a:lnTo>
                    <a:pt x="253" y="33"/>
                  </a:lnTo>
                  <a:lnTo>
                    <a:pt x="252" y="29"/>
                  </a:lnTo>
                  <a:lnTo>
                    <a:pt x="250" y="26"/>
                  </a:lnTo>
                  <a:lnTo>
                    <a:pt x="246" y="23"/>
                  </a:lnTo>
                  <a:lnTo>
                    <a:pt x="242" y="24"/>
                  </a:lnTo>
                  <a:lnTo>
                    <a:pt x="235" y="18"/>
                  </a:lnTo>
                  <a:lnTo>
                    <a:pt x="228" y="11"/>
                  </a:lnTo>
                  <a:lnTo>
                    <a:pt x="221" y="4"/>
                  </a:lnTo>
                  <a:lnTo>
                    <a:pt x="212" y="0"/>
                  </a:lnTo>
                  <a:lnTo>
                    <a:pt x="212" y="1"/>
                  </a:lnTo>
                  <a:lnTo>
                    <a:pt x="212" y="4"/>
                  </a:lnTo>
                  <a:lnTo>
                    <a:pt x="209" y="8"/>
                  </a:lnTo>
                  <a:lnTo>
                    <a:pt x="203" y="14"/>
                  </a:lnTo>
                  <a:lnTo>
                    <a:pt x="195" y="20"/>
                  </a:lnTo>
                  <a:lnTo>
                    <a:pt x="182" y="26"/>
                  </a:lnTo>
                  <a:lnTo>
                    <a:pt x="162" y="31"/>
                  </a:lnTo>
                  <a:lnTo>
                    <a:pt x="136" y="36"/>
                  </a:lnTo>
                  <a:lnTo>
                    <a:pt x="132" y="35"/>
                  </a:lnTo>
                  <a:lnTo>
                    <a:pt x="122" y="30"/>
                  </a:lnTo>
                  <a:lnTo>
                    <a:pt x="107" y="26"/>
                  </a:lnTo>
                  <a:lnTo>
                    <a:pt x="89" y="21"/>
                  </a:lnTo>
                  <a:lnTo>
                    <a:pt x="72" y="18"/>
                  </a:lnTo>
                  <a:lnTo>
                    <a:pt x="56" y="19"/>
                  </a:lnTo>
                  <a:lnTo>
                    <a:pt x="43" y="23"/>
                  </a:lnTo>
                  <a:lnTo>
                    <a:pt x="35" y="35"/>
                  </a:lnTo>
                  <a:lnTo>
                    <a:pt x="35" y="38"/>
                  </a:lnTo>
                  <a:lnTo>
                    <a:pt x="36" y="44"/>
                  </a:lnTo>
                  <a:lnTo>
                    <a:pt x="40" y="52"/>
                  </a:lnTo>
                  <a:lnTo>
                    <a:pt x="50" y="57"/>
                  </a:lnTo>
                  <a:lnTo>
                    <a:pt x="51" y="58"/>
                  </a:lnTo>
                  <a:lnTo>
                    <a:pt x="54" y="60"/>
                  </a:lnTo>
                  <a:lnTo>
                    <a:pt x="56" y="64"/>
                  </a:lnTo>
                  <a:lnTo>
                    <a:pt x="56" y="68"/>
                  </a:lnTo>
                  <a:close/>
                </a:path>
              </a:pathLst>
            </a:custGeom>
            <a:solidFill>
              <a:srgbClr val="3DD8F2"/>
            </a:solidFill>
            <a:ln w="9525">
              <a:noFill/>
              <a:round/>
              <a:headEnd/>
              <a:tailEnd/>
            </a:ln>
          </p:spPr>
          <p:txBody>
            <a:bodyPr/>
            <a:lstStyle/>
            <a:p>
              <a:endParaRPr lang="ja-JP" altLang="en-US"/>
            </a:p>
          </p:txBody>
        </p:sp>
        <p:sp>
          <p:nvSpPr>
            <p:cNvPr id="51360" name="Freeform 53"/>
            <p:cNvSpPr>
              <a:spLocks/>
            </p:cNvSpPr>
            <p:nvPr/>
          </p:nvSpPr>
          <p:spPr bwMode="auto">
            <a:xfrm>
              <a:off x="1580" y="2178"/>
              <a:ext cx="51" cy="48"/>
            </a:xfrm>
            <a:custGeom>
              <a:avLst/>
              <a:gdLst>
                <a:gd name="T0" fmla="*/ 3 w 103"/>
                <a:gd name="T1" fmla="*/ 2 h 96"/>
                <a:gd name="T2" fmla="*/ 2 w 103"/>
                <a:gd name="T3" fmla="*/ 2 h 96"/>
                <a:gd name="T4" fmla="*/ 2 w 103"/>
                <a:gd name="T5" fmla="*/ 3 h 96"/>
                <a:gd name="T6" fmla="*/ 2 w 103"/>
                <a:gd name="T7" fmla="*/ 3 h 96"/>
                <a:gd name="T8" fmla="*/ 2 w 103"/>
                <a:gd name="T9" fmla="*/ 3 h 96"/>
                <a:gd name="T10" fmla="*/ 1 w 103"/>
                <a:gd name="T11" fmla="*/ 3 h 96"/>
                <a:gd name="T12" fmla="*/ 1 w 103"/>
                <a:gd name="T13" fmla="*/ 3 h 96"/>
                <a:gd name="T14" fmla="*/ 1 w 103"/>
                <a:gd name="T15" fmla="*/ 3 h 96"/>
                <a:gd name="T16" fmla="*/ 1 w 103"/>
                <a:gd name="T17" fmla="*/ 3 h 96"/>
                <a:gd name="T18" fmla="*/ 0 w 103"/>
                <a:gd name="T19" fmla="*/ 3 h 96"/>
                <a:gd name="T20" fmla="*/ 0 w 103"/>
                <a:gd name="T21" fmla="*/ 3 h 96"/>
                <a:gd name="T22" fmla="*/ 0 w 103"/>
                <a:gd name="T23" fmla="*/ 2 h 96"/>
                <a:gd name="T24" fmla="*/ 0 w 103"/>
                <a:gd name="T25" fmla="*/ 2 h 96"/>
                <a:gd name="T26" fmla="*/ 0 w 103"/>
                <a:gd name="T27" fmla="*/ 2 h 96"/>
                <a:gd name="T28" fmla="*/ 0 w 103"/>
                <a:gd name="T29" fmla="*/ 2 h 96"/>
                <a:gd name="T30" fmla="*/ 0 w 103"/>
                <a:gd name="T31" fmla="*/ 2 h 96"/>
                <a:gd name="T32" fmla="*/ 0 w 103"/>
                <a:gd name="T33" fmla="*/ 3 h 96"/>
                <a:gd name="T34" fmla="*/ 1 w 103"/>
                <a:gd name="T35" fmla="*/ 3 h 96"/>
                <a:gd name="T36" fmla="*/ 1 w 103"/>
                <a:gd name="T37" fmla="*/ 3 h 96"/>
                <a:gd name="T38" fmla="*/ 1 w 103"/>
                <a:gd name="T39" fmla="*/ 3 h 96"/>
                <a:gd name="T40" fmla="*/ 1 w 103"/>
                <a:gd name="T41" fmla="*/ 2 h 96"/>
                <a:gd name="T42" fmla="*/ 1 w 103"/>
                <a:gd name="T43" fmla="*/ 2 h 96"/>
                <a:gd name="T44" fmla="*/ 1 w 103"/>
                <a:gd name="T45" fmla="*/ 2 h 96"/>
                <a:gd name="T46" fmla="*/ 1 w 103"/>
                <a:gd name="T47" fmla="*/ 2 h 96"/>
                <a:gd name="T48" fmla="*/ 1 w 103"/>
                <a:gd name="T49" fmla="*/ 2 h 96"/>
                <a:gd name="T50" fmla="*/ 1 w 103"/>
                <a:gd name="T51" fmla="*/ 1 h 96"/>
                <a:gd name="T52" fmla="*/ 1 w 103"/>
                <a:gd name="T53" fmla="*/ 1 h 96"/>
                <a:gd name="T54" fmla="*/ 0 w 103"/>
                <a:gd name="T55" fmla="*/ 1 h 96"/>
                <a:gd name="T56" fmla="*/ 0 w 103"/>
                <a:gd name="T57" fmla="*/ 1 h 96"/>
                <a:gd name="T58" fmla="*/ 0 w 103"/>
                <a:gd name="T59" fmla="*/ 2 h 96"/>
                <a:gd name="T60" fmla="*/ 0 w 103"/>
                <a:gd name="T61" fmla="*/ 2 h 96"/>
                <a:gd name="T62" fmla="*/ 0 w 103"/>
                <a:gd name="T63" fmla="*/ 2 h 96"/>
                <a:gd name="T64" fmla="*/ 0 w 103"/>
                <a:gd name="T65" fmla="*/ 2 h 96"/>
                <a:gd name="T66" fmla="*/ 0 w 103"/>
                <a:gd name="T67" fmla="*/ 1 h 96"/>
                <a:gd name="T68" fmla="*/ 0 w 103"/>
                <a:gd name="T69" fmla="*/ 1 h 96"/>
                <a:gd name="T70" fmla="*/ 0 w 103"/>
                <a:gd name="T71" fmla="*/ 1 h 96"/>
                <a:gd name="T72" fmla="*/ 0 w 103"/>
                <a:gd name="T73" fmla="*/ 1 h 96"/>
                <a:gd name="T74" fmla="*/ 0 w 103"/>
                <a:gd name="T75" fmla="*/ 1 h 96"/>
                <a:gd name="T76" fmla="*/ 1 w 103"/>
                <a:gd name="T77" fmla="*/ 1 h 96"/>
                <a:gd name="T78" fmla="*/ 1 w 103"/>
                <a:gd name="T79" fmla="*/ 1 h 96"/>
                <a:gd name="T80" fmla="*/ 1 w 103"/>
                <a:gd name="T81" fmla="*/ 1 h 96"/>
                <a:gd name="T82" fmla="*/ 2 w 103"/>
                <a:gd name="T83" fmla="*/ 1 h 96"/>
                <a:gd name="T84" fmla="*/ 2 w 103"/>
                <a:gd name="T85" fmla="*/ 1 h 96"/>
                <a:gd name="T86" fmla="*/ 2 w 103"/>
                <a:gd name="T87" fmla="*/ 1 h 96"/>
                <a:gd name="T88" fmla="*/ 3 w 103"/>
                <a:gd name="T89" fmla="*/ 1 h 9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3"/>
                <a:gd name="T136" fmla="*/ 0 h 96"/>
                <a:gd name="T137" fmla="*/ 103 w 103"/>
                <a:gd name="T138" fmla="*/ 96 h 9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3" h="96">
                  <a:moveTo>
                    <a:pt x="103" y="34"/>
                  </a:moveTo>
                  <a:lnTo>
                    <a:pt x="100" y="45"/>
                  </a:lnTo>
                  <a:lnTo>
                    <a:pt x="93" y="54"/>
                  </a:lnTo>
                  <a:lnTo>
                    <a:pt x="89" y="63"/>
                  </a:lnTo>
                  <a:lnTo>
                    <a:pt x="94" y="75"/>
                  </a:lnTo>
                  <a:lnTo>
                    <a:pt x="91" y="79"/>
                  </a:lnTo>
                  <a:lnTo>
                    <a:pt x="86" y="83"/>
                  </a:lnTo>
                  <a:lnTo>
                    <a:pt x="82" y="86"/>
                  </a:lnTo>
                  <a:lnTo>
                    <a:pt x="77" y="88"/>
                  </a:lnTo>
                  <a:lnTo>
                    <a:pt x="71" y="91"/>
                  </a:lnTo>
                  <a:lnTo>
                    <a:pt x="66" y="93"/>
                  </a:lnTo>
                  <a:lnTo>
                    <a:pt x="61" y="95"/>
                  </a:lnTo>
                  <a:lnTo>
                    <a:pt x="55" y="96"/>
                  </a:lnTo>
                  <a:lnTo>
                    <a:pt x="51" y="93"/>
                  </a:lnTo>
                  <a:lnTo>
                    <a:pt x="46" y="93"/>
                  </a:lnTo>
                  <a:lnTo>
                    <a:pt x="41" y="94"/>
                  </a:lnTo>
                  <a:lnTo>
                    <a:pt x="37" y="92"/>
                  </a:lnTo>
                  <a:lnTo>
                    <a:pt x="32" y="88"/>
                  </a:lnTo>
                  <a:lnTo>
                    <a:pt x="28" y="85"/>
                  </a:lnTo>
                  <a:lnTo>
                    <a:pt x="22" y="81"/>
                  </a:lnTo>
                  <a:lnTo>
                    <a:pt x="17" y="77"/>
                  </a:lnTo>
                  <a:lnTo>
                    <a:pt x="11" y="73"/>
                  </a:lnTo>
                  <a:lnTo>
                    <a:pt x="8" y="68"/>
                  </a:lnTo>
                  <a:lnTo>
                    <a:pt x="5" y="62"/>
                  </a:lnTo>
                  <a:lnTo>
                    <a:pt x="2" y="56"/>
                  </a:lnTo>
                  <a:lnTo>
                    <a:pt x="5" y="53"/>
                  </a:lnTo>
                  <a:lnTo>
                    <a:pt x="8" y="50"/>
                  </a:lnTo>
                  <a:lnTo>
                    <a:pt x="11" y="49"/>
                  </a:lnTo>
                  <a:lnTo>
                    <a:pt x="15" y="49"/>
                  </a:lnTo>
                  <a:lnTo>
                    <a:pt x="20" y="53"/>
                  </a:lnTo>
                  <a:lnTo>
                    <a:pt x="20" y="56"/>
                  </a:lnTo>
                  <a:lnTo>
                    <a:pt x="18" y="61"/>
                  </a:lnTo>
                  <a:lnTo>
                    <a:pt x="17" y="65"/>
                  </a:lnTo>
                  <a:lnTo>
                    <a:pt x="24" y="75"/>
                  </a:lnTo>
                  <a:lnTo>
                    <a:pt x="32" y="81"/>
                  </a:lnTo>
                  <a:lnTo>
                    <a:pt x="40" y="88"/>
                  </a:lnTo>
                  <a:lnTo>
                    <a:pt x="50" y="94"/>
                  </a:lnTo>
                  <a:lnTo>
                    <a:pt x="53" y="87"/>
                  </a:lnTo>
                  <a:lnTo>
                    <a:pt x="56" y="79"/>
                  </a:lnTo>
                  <a:lnTo>
                    <a:pt x="58" y="71"/>
                  </a:lnTo>
                  <a:lnTo>
                    <a:pt x="55" y="63"/>
                  </a:lnTo>
                  <a:lnTo>
                    <a:pt x="50" y="63"/>
                  </a:lnTo>
                  <a:lnTo>
                    <a:pt x="50" y="62"/>
                  </a:lnTo>
                  <a:lnTo>
                    <a:pt x="50" y="61"/>
                  </a:lnTo>
                  <a:lnTo>
                    <a:pt x="48" y="60"/>
                  </a:lnTo>
                  <a:lnTo>
                    <a:pt x="47" y="58"/>
                  </a:lnTo>
                  <a:lnTo>
                    <a:pt x="56" y="57"/>
                  </a:lnTo>
                  <a:lnTo>
                    <a:pt x="60" y="53"/>
                  </a:lnTo>
                  <a:lnTo>
                    <a:pt x="61" y="45"/>
                  </a:lnTo>
                  <a:lnTo>
                    <a:pt x="59" y="36"/>
                  </a:lnTo>
                  <a:lnTo>
                    <a:pt x="53" y="32"/>
                  </a:lnTo>
                  <a:lnTo>
                    <a:pt x="46" y="30"/>
                  </a:lnTo>
                  <a:lnTo>
                    <a:pt x="39" y="27"/>
                  </a:lnTo>
                  <a:lnTo>
                    <a:pt x="32" y="24"/>
                  </a:lnTo>
                  <a:lnTo>
                    <a:pt x="29" y="26"/>
                  </a:lnTo>
                  <a:lnTo>
                    <a:pt x="24" y="26"/>
                  </a:lnTo>
                  <a:lnTo>
                    <a:pt x="21" y="28"/>
                  </a:lnTo>
                  <a:lnTo>
                    <a:pt x="20" y="32"/>
                  </a:lnTo>
                  <a:lnTo>
                    <a:pt x="24" y="36"/>
                  </a:lnTo>
                  <a:lnTo>
                    <a:pt x="21" y="39"/>
                  </a:lnTo>
                  <a:lnTo>
                    <a:pt x="16" y="41"/>
                  </a:lnTo>
                  <a:lnTo>
                    <a:pt x="13" y="42"/>
                  </a:lnTo>
                  <a:lnTo>
                    <a:pt x="8" y="43"/>
                  </a:lnTo>
                  <a:lnTo>
                    <a:pt x="9" y="40"/>
                  </a:lnTo>
                  <a:lnTo>
                    <a:pt x="13" y="38"/>
                  </a:lnTo>
                  <a:lnTo>
                    <a:pt x="15" y="34"/>
                  </a:lnTo>
                  <a:lnTo>
                    <a:pt x="15" y="30"/>
                  </a:lnTo>
                  <a:lnTo>
                    <a:pt x="11" y="28"/>
                  </a:lnTo>
                  <a:lnTo>
                    <a:pt x="8" y="27"/>
                  </a:lnTo>
                  <a:lnTo>
                    <a:pt x="3" y="28"/>
                  </a:lnTo>
                  <a:lnTo>
                    <a:pt x="0" y="28"/>
                  </a:lnTo>
                  <a:lnTo>
                    <a:pt x="3" y="24"/>
                  </a:lnTo>
                  <a:lnTo>
                    <a:pt x="6" y="18"/>
                  </a:lnTo>
                  <a:lnTo>
                    <a:pt x="9" y="13"/>
                  </a:lnTo>
                  <a:lnTo>
                    <a:pt x="15" y="12"/>
                  </a:lnTo>
                  <a:lnTo>
                    <a:pt x="23" y="13"/>
                  </a:lnTo>
                  <a:lnTo>
                    <a:pt x="30" y="13"/>
                  </a:lnTo>
                  <a:lnTo>
                    <a:pt x="37" y="12"/>
                  </a:lnTo>
                  <a:lnTo>
                    <a:pt x="44" y="10"/>
                  </a:lnTo>
                  <a:lnTo>
                    <a:pt x="50" y="9"/>
                  </a:lnTo>
                  <a:lnTo>
                    <a:pt x="56" y="9"/>
                  </a:lnTo>
                  <a:lnTo>
                    <a:pt x="62" y="11"/>
                  </a:lnTo>
                  <a:lnTo>
                    <a:pt x="68" y="17"/>
                  </a:lnTo>
                  <a:lnTo>
                    <a:pt x="74" y="15"/>
                  </a:lnTo>
                  <a:lnTo>
                    <a:pt x="76" y="9"/>
                  </a:lnTo>
                  <a:lnTo>
                    <a:pt x="76" y="3"/>
                  </a:lnTo>
                  <a:lnTo>
                    <a:pt x="73" y="0"/>
                  </a:lnTo>
                  <a:lnTo>
                    <a:pt x="82" y="5"/>
                  </a:lnTo>
                  <a:lnTo>
                    <a:pt x="91" y="13"/>
                  </a:lnTo>
                  <a:lnTo>
                    <a:pt x="98" y="24"/>
                  </a:lnTo>
                  <a:lnTo>
                    <a:pt x="103" y="34"/>
                  </a:lnTo>
                  <a:close/>
                </a:path>
              </a:pathLst>
            </a:custGeom>
            <a:solidFill>
              <a:srgbClr val="3DD8F2"/>
            </a:solidFill>
            <a:ln w="9525">
              <a:noFill/>
              <a:round/>
              <a:headEnd/>
              <a:tailEnd/>
            </a:ln>
          </p:spPr>
          <p:txBody>
            <a:bodyPr/>
            <a:lstStyle/>
            <a:p>
              <a:endParaRPr lang="ja-JP" altLang="en-US"/>
            </a:p>
          </p:txBody>
        </p:sp>
        <p:sp>
          <p:nvSpPr>
            <p:cNvPr id="51361" name="Freeform 54"/>
            <p:cNvSpPr>
              <a:spLocks/>
            </p:cNvSpPr>
            <p:nvPr/>
          </p:nvSpPr>
          <p:spPr bwMode="auto">
            <a:xfrm>
              <a:off x="1676" y="2182"/>
              <a:ext cx="20" cy="22"/>
            </a:xfrm>
            <a:custGeom>
              <a:avLst/>
              <a:gdLst>
                <a:gd name="T0" fmla="*/ 1 w 40"/>
                <a:gd name="T1" fmla="*/ 1 h 43"/>
                <a:gd name="T2" fmla="*/ 1 w 40"/>
                <a:gd name="T3" fmla="*/ 2 h 43"/>
                <a:gd name="T4" fmla="*/ 1 w 40"/>
                <a:gd name="T5" fmla="*/ 2 h 43"/>
                <a:gd name="T6" fmla="*/ 1 w 40"/>
                <a:gd name="T7" fmla="*/ 2 h 43"/>
                <a:gd name="T8" fmla="*/ 1 w 40"/>
                <a:gd name="T9" fmla="*/ 2 h 43"/>
                <a:gd name="T10" fmla="*/ 1 w 40"/>
                <a:gd name="T11" fmla="*/ 2 h 43"/>
                <a:gd name="T12" fmla="*/ 1 w 40"/>
                <a:gd name="T13" fmla="*/ 1 h 43"/>
                <a:gd name="T14" fmla="*/ 1 w 40"/>
                <a:gd name="T15" fmla="*/ 1 h 43"/>
                <a:gd name="T16" fmla="*/ 1 w 40"/>
                <a:gd name="T17" fmla="*/ 1 h 43"/>
                <a:gd name="T18" fmla="*/ 0 w 40"/>
                <a:gd name="T19" fmla="*/ 1 h 43"/>
                <a:gd name="T20" fmla="*/ 1 w 40"/>
                <a:gd name="T21" fmla="*/ 0 h 43"/>
                <a:gd name="T22" fmla="*/ 1 w 40"/>
                <a:gd name="T23" fmla="*/ 1 h 43"/>
                <a:gd name="T24" fmla="*/ 1 w 40"/>
                <a:gd name="T25" fmla="*/ 1 h 43"/>
                <a:gd name="T26" fmla="*/ 1 w 40"/>
                <a:gd name="T27" fmla="*/ 1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43"/>
                <a:gd name="T44" fmla="*/ 40 w 40"/>
                <a:gd name="T45" fmla="*/ 43 h 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43">
                  <a:moveTo>
                    <a:pt x="33" y="18"/>
                  </a:moveTo>
                  <a:lnTo>
                    <a:pt x="40" y="35"/>
                  </a:lnTo>
                  <a:lnTo>
                    <a:pt x="34" y="39"/>
                  </a:lnTo>
                  <a:lnTo>
                    <a:pt x="27" y="41"/>
                  </a:lnTo>
                  <a:lnTo>
                    <a:pt x="19" y="42"/>
                  </a:lnTo>
                  <a:lnTo>
                    <a:pt x="12" y="43"/>
                  </a:lnTo>
                  <a:lnTo>
                    <a:pt x="14" y="32"/>
                  </a:lnTo>
                  <a:lnTo>
                    <a:pt x="12" y="20"/>
                  </a:lnTo>
                  <a:lnTo>
                    <a:pt x="7" y="10"/>
                  </a:lnTo>
                  <a:lnTo>
                    <a:pt x="0" y="1"/>
                  </a:lnTo>
                  <a:lnTo>
                    <a:pt x="10" y="0"/>
                  </a:lnTo>
                  <a:lnTo>
                    <a:pt x="20" y="3"/>
                  </a:lnTo>
                  <a:lnTo>
                    <a:pt x="27" y="10"/>
                  </a:lnTo>
                  <a:lnTo>
                    <a:pt x="33" y="18"/>
                  </a:lnTo>
                  <a:close/>
                </a:path>
              </a:pathLst>
            </a:custGeom>
            <a:solidFill>
              <a:srgbClr val="3DD8F2"/>
            </a:solidFill>
            <a:ln w="9525">
              <a:noFill/>
              <a:round/>
              <a:headEnd/>
              <a:tailEnd/>
            </a:ln>
          </p:spPr>
          <p:txBody>
            <a:bodyPr/>
            <a:lstStyle/>
            <a:p>
              <a:endParaRPr lang="ja-JP" altLang="en-US"/>
            </a:p>
          </p:txBody>
        </p:sp>
        <p:sp>
          <p:nvSpPr>
            <p:cNvPr id="51362" name="Freeform 55"/>
            <p:cNvSpPr>
              <a:spLocks/>
            </p:cNvSpPr>
            <p:nvPr/>
          </p:nvSpPr>
          <p:spPr bwMode="auto">
            <a:xfrm>
              <a:off x="1664" y="2197"/>
              <a:ext cx="11" cy="8"/>
            </a:xfrm>
            <a:custGeom>
              <a:avLst/>
              <a:gdLst>
                <a:gd name="T0" fmla="*/ 1 w 22"/>
                <a:gd name="T1" fmla="*/ 1 h 15"/>
                <a:gd name="T2" fmla="*/ 1 w 22"/>
                <a:gd name="T3" fmla="*/ 1 h 15"/>
                <a:gd name="T4" fmla="*/ 1 w 22"/>
                <a:gd name="T5" fmla="*/ 1 h 15"/>
                <a:gd name="T6" fmla="*/ 1 w 22"/>
                <a:gd name="T7" fmla="*/ 1 h 15"/>
                <a:gd name="T8" fmla="*/ 1 w 22"/>
                <a:gd name="T9" fmla="*/ 1 h 15"/>
                <a:gd name="T10" fmla="*/ 1 w 22"/>
                <a:gd name="T11" fmla="*/ 1 h 15"/>
                <a:gd name="T12" fmla="*/ 1 w 22"/>
                <a:gd name="T13" fmla="*/ 1 h 15"/>
                <a:gd name="T14" fmla="*/ 0 w 22"/>
                <a:gd name="T15" fmla="*/ 1 h 15"/>
                <a:gd name="T16" fmla="*/ 0 w 22"/>
                <a:gd name="T17" fmla="*/ 0 h 15"/>
                <a:gd name="T18" fmla="*/ 1 w 22"/>
                <a:gd name="T19" fmla="*/ 0 h 15"/>
                <a:gd name="T20" fmla="*/ 1 w 22"/>
                <a:gd name="T21" fmla="*/ 1 h 15"/>
                <a:gd name="T22" fmla="*/ 1 w 22"/>
                <a:gd name="T23" fmla="*/ 1 h 15"/>
                <a:gd name="T24" fmla="*/ 1 w 22"/>
                <a:gd name="T25" fmla="*/ 1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5"/>
                <a:gd name="T41" fmla="*/ 22 w 22"/>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5">
                  <a:moveTo>
                    <a:pt x="22" y="12"/>
                  </a:moveTo>
                  <a:lnTo>
                    <a:pt x="22" y="15"/>
                  </a:lnTo>
                  <a:lnTo>
                    <a:pt x="7" y="15"/>
                  </a:lnTo>
                  <a:lnTo>
                    <a:pt x="9" y="12"/>
                  </a:lnTo>
                  <a:lnTo>
                    <a:pt x="7" y="11"/>
                  </a:lnTo>
                  <a:lnTo>
                    <a:pt x="5" y="10"/>
                  </a:lnTo>
                  <a:lnTo>
                    <a:pt x="2" y="9"/>
                  </a:lnTo>
                  <a:lnTo>
                    <a:pt x="0" y="7"/>
                  </a:lnTo>
                  <a:lnTo>
                    <a:pt x="0" y="0"/>
                  </a:lnTo>
                  <a:lnTo>
                    <a:pt x="8" y="0"/>
                  </a:lnTo>
                  <a:lnTo>
                    <a:pt x="15" y="2"/>
                  </a:lnTo>
                  <a:lnTo>
                    <a:pt x="20" y="7"/>
                  </a:lnTo>
                  <a:lnTo>
                    <a:pt x="22" y="12"/>
                  </a:lnTo>
                  <a:close/>
                </a:path>
              </a:pathLst>
            </a:custGeom>
            <a:solidFill>
              <a:srgbClr val="3DD8F2"/>
            </a:solidFill>
            <a:ln w="9525">
              <a:noFill/>
              <a:round/>
              <a:headEnd/>
              <a:tailEnd/>
            </a:ln>
          </p:spPr>
          <p:txBody>
            <a:bodyPr/>
            <a:lstStyle/>
            <a:p>
              <a:endParaRPr lang="ja-JP" altLang="en-US"/>
            </a:p>
          </p:txBody>
        </p:sp>
        <p:sp>
          <p:nvSpPr>
            <p:cNvPr id="51363" name="Freeform 56"/>
            <p:cNvSpPr>
              <a:spLocks/>
            </p:cNvSpPr>
            <p:nvPr/>
          </p:nvSpPr>
          <p:spPr bwMode="auto">
            <a:xfrm>
              <a:off x="1658" y="2204"/>
              <a:ext cx="4" cy="15"/>
            </a:xfrm>
            <a:custGeom>
              <a:avLst/>
              <a:gdLst>
                <a:gd name="T0" fmla="*/ 0 w 9"/>
                <a:gd name="T1" fmla="*/ 0 h 32"/>
                <a:gd name="T2" fmla="*/ 0 w 9"/>
                <a:gd name="T3" fmla="*/ 0 h 32"/>
                <a:gd name="T4" fmla="*/ 0 w 9"/>
                <a:gd name="T5" fmla="*/ 0 h 32"/>
                <a:gd name="T6" fmla="*/ 0 w 9"/>
                <a:gd name="T7" fmla="*/ 0 h 32"/>
                <a:gd name="T8" fmla="*/ 0 w 9"/>
                <a:gd name="T9" fmla="*/ 0 h 32"/>
                <a:gd name="T10" fmla="*/ 0 w 9"/>
                <a:gd name="T11" fmla="*/ 0 h 32"/>
                <a:gd name="T12" fmla="*/ 0 w 9"/>
                <a:gd name="T13" fmla="*/ 0 h 32"/>
                <a:gd name="T14" fmla="*/ 0 w 9"/>
                <a:gd name="T15" fmla="*/ 0 h 32"/>
                <a:gd name="T16" fmla="*/ 0 w 9"/>
                <a:gd name="T17" fmla="*/ 0 h 32"/>
                <a:gd name="T18" fmla="*/ 0 w 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32"/>
                <a:gd name="T32" fmla="*/ 9 w 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32">
                  <a:moveTo>
                    <a:pt x="9" y="32"/>
                  </a:moveTo>
                  <a:lnTo>
                    <a:pt x="3" y="28"/>
                  </a:lnTo>
                  <a:lnTo>
                    <a:pt x="0" y="22"/>
                  </a:lnTo>
                  <a:lnTo>
                    <a:pt x="0" y="17"/>
                  </a:lnTo>
                  <a:lnTo>
                    <a:pt x="0" y="10"/>
                  </a:lnTo>
                  <a:lnTo>
                    <a:pt x="6" y="0"/>
                  </a:lnTo>
                  <a:lnTo>
                    <a:pt x="4" y="9"/>
                  </a:lnTo>
                  <a:lnTo>
                    <a:pt x="4" y="15"/>
                  </a:lnTo>
                  <a:lnTo>
                    <a:pt x="6" y="24"/>
                  </a:lnTo>
                  <a:lnTo>
                    <a:pt x="9" y="32"/>
                  </a:lnTo>
                  <a:close/>
                </a:path>
              </a:pathLst>
            </a:custGeom>
            <a:solidFill>
              <a:srgbClr val="3DD8F2"/>
            </a:solidFill>
            <a:ln w="9525">
              <a:noFill/>
              <a:round/>
              <a:headEnd/>
              <a:tailEnd/>
            </a:ln>
          </p:spPr>
          <p:txBody>
            <a:bodyPr/>
            <a:lstStyle/>
            <a:p>
              <a:endParaRPr lang="ja-JP" altLang="en-US"/>
            </a:p>
          </p:txBody>
        </p:sp>
        <p:sp>
          <p:nvSpPr>
            <p:cNvPr id="51364" name="Freeform 57"/>
            <p:cNvSpPr>
              <a:spLocks/>
            </p:cNvSpPr>
            <p:nvPr/>
          </p:nvSpPr>
          <p:spPr bwMode="auto">
            <a:xfrm>
              <a:off x="1669" y="2207"/>
              <a:ext cx="27" cy="24"/>
            </a:xfrm>
            <a:custGeom>
              <a:avLst/>
              <a:gdLst>
                <a:gd name="T0" fmla="*/ 1 w 55"/>
                <a:gd name="T1" fmla="*/ 1 h 49"/>
                <a:gd name="T2" fmla="*/ 1 w 55"/>
                <a:gd name="T3" fmla="*/ 1 h 49"/>
                <a:gd name="T4" fmla="*/ 0 w 55"/>
                <a:gd name="T5" fmla="*/ 1 h 49"/>
                <a:gd name="T6" fmla="*/ 0 w 55"/>
                <a:gd name="T7" fmla="*/ 1 h 49"/>
                <a:gd name="T8" fmla="*/ 0 w 55"/>
                <a:gd name="T9" fmla="*/ 1 h 49"/>
                <a:gd name="T10" fmla="*/ 0 w 55"/>
                <a:gd name="T11" fmla="*/ 1 h 49"/>
                <a:gd name="T12" fmla="*/ 0 w 55"/>
                <a:gd name="T13" fmla="*/ 1 h 49"/>
                <a:gd name="T14" fmla="*/ 0 w 55"/>
                <a:gd name="T15" fmla="*/ 0 h 49"/>
                <a:gd name="T16" fmla="*/ 0 w 55"/>
                <a:gd name="T17" fmla="*/ 0 h 49"/>
                <a:gd name="T18" fmla="*/ 0 w 55"/>
                <a:gd name="T19" fmla="*/ 0 h 49"/>
                <a:gd name="T20" fmla="*/ 0 w 55"/>
                <a:gd name="T21" fmla="*/ 0 h 49"/>
                <a:gd name="T22" fmla="*/ 0 w 55"/>
                <a:gd name="T23" fmla="*/ 0 h 49"/>
                <a:gd name="T24" fmla="*/ 0 w 55"/>
                <a:gd name="T25" fmla="*/ 0 h 49"/>
                <a:gd name="T26" fmla="*/ 0 w 55"/>
                <a:gd name="T27" fmla="*/ 0 h 49"/>
                <a:gd name="T28" fmla="*/ 0 w 55"/>
                <a:gd name="T29" fmla="*/ 0 h 49"/>
                <a:gd name="T30" fmla="*/ 0 w 55"/>
                <a:gd name="T31" fmla="*/ 0 h 49"/>
                <a:gd name="T32" fmla="*/ 0 w 55"/>
                <a:gd name="T33" fmla="*/ 0 h 49"/>
                <a:gd name="T34" fmla="*/ 0 w 55"/>
                <a:gd name="T35" fmla="*/ 0 h 49"/>
                <a:gd name="T36" fmla="*/ 1 w 55"/>
                <a:gd name="T37" fmla="*/ 0 h 49"/>
                <a:gd name="T38" fmla="*/ 1 w 55"/>
                <a:gd name="T39" fmla="*/ 0 h 49"/>
                <a:gd name="T40" fmla="*/ 1 w 55"/>
                <a:gd name="T41" fmla="*/ 0 h 49"/>
                <a:gd name="T42" fmla="*/ 1 w 55"/>
                <a:gd name="T43" fmla="*/ 0 h 49"/>
                <a:gd name="T44" fmla="*/ 1 w 55"/>
                <a:gd name="T45" fmla="*/ 0 h 49"/>
                <a:gd name="T46" fmla="*/ 1 w 55"/>
                <a:gd name="T47" fmla="*/ 0 h 49"/>
                <a:gd name="T48" fmla="*/ 1 w 55"/>
                <a:gd name="T49" fmla="*/ 1 h 49"/>
                <a:gd name="T50" fmla="*/ 1 w 55"/>
                <a:gd name="T51" fmla="*/ 1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49"/>
                <a:gd name="T80" fmla="*/ 55 w 55"/>
                <a:gd name="T81" fmla="*/ 49 h 4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49">
                  <a:moveTo>
                    <a:pt x="40" y="42"/>
                  </a:moveTo>
                  <a:lnTo>
                    <a:pt x="33" y="45"/>
                  </a:lnTo>
                  <a:lnTo>
                    <a:pt x="25" y="48"/>
                  </a:lnTo>
                  <a:lnTo>
                    <a:pt x="17" y="49"/>
                  </a:lnTo>
                  <a:lnTo>
                    <a:pt x="8" y="49"/>
                  </a:lnTo>
                  <a:lnTo>
                    <a:pt x="3" y="43"/>
                  </a:lnTo>
                  <a:lnTo>
                    <a:pt x="0" y="37"/>
                  </a:lnTo>
                  <a:lnTo>
                    <a:pt x="0" y="30"/>
                  </a:lnTo>
                  <a:lnTo>
                    <a:pt x="3" y="22"/>
                  </a:lnTo>
                  <a:lnTo>
                    <a:pt x="7" y="19"/>
                  </a:lnTo>
                  <a:lnTo>
                    <a:pt x="7" y="22"/>
                  </a:lnTo>
                  <a:lnTo>
                    <a:pt x="7" y="25"/>
                  </a:lnTo>
                  <a:lnTo>
                    <a:pt x="10" y="28"/>
                  </a:lnTo>
                  <a:lnTo>
                    <a:pt x="11" y="31"/>
                  </a:lnTo>
                  <a:lnTo>
                    <a:pt x="17" y="26"/>
                  </a:lnTo>
                  <a:lnTo>
                    <a:pt x="21" y="20"/>
                  </a:lnTo>
                  <a:lnTo>
                    <a:pt x="25" y="15"/>
                  </a:lnTo>
                  <a:lnTo>
                    <a:pt x="29" y="11"/>
                  </a:lnTo>
                  <a:lnTo>
                    <a:pt x="35" y="6"/>
                  </a:lnTo>
                  <a:lnTo>
                    <a:pt x="40" y="3"/>
                  </a:lnTo>
                  <a:lnTo>
                    <a:pt x="46" y="2"/>
                  </a:lnTo>
                  <a:lnTo>
                    <a:pt x="55" y="0"/>
                  </a:lnTo>
                  <a:lnTo>
                    <a:pt x="55" y="11"/>
                  </a:lnTo>
                  <a:lnTo>
                    <a:pt x="51" y="22"/>
                  </a:lnTo>
                  <a:lnTo>
                    <a:pt x="46" y="33"/>
                  </a:lnTo>
                  <a:lnTo>
                    <a:pt x="40" y="42"/>
                  </a:lnTo>
                  <a:close/>
                </a:path>
              </a:pathLst>
            </a:custGeom>
            <a:solidFill>
              <a:srgbClr val="3DD8F2"/>
            </a:solidFill>
            <a:ln w="9525">
              <a:noFill/>
              <a:round/>
              <a:headEnd/>
              <a:tailEnd/>
            </a:ln>
          </p:spPr>
          <p:txBody>
            <a:bodyPr/>
            <a:lstStyle/>
            <a:p>
              <a:endParaRPr lang="ja-JP" altLang="en-US"/>
            </a:p>
          </p:txBody>
        </p:sp>
        <p:sp>
          <p:nvSpPr>
            <p:cNvPr id="51365" name="Freeform 58"/>
            <p:cNvSpPr>
              <a:spLocks/>
            </p:cNvSpPr>
            <p:nvPr/>
          </p:nvSpPr>
          <p:spPr bwMode="auto">
            <a:xfrm>
              <a:off x="1435" y="2217"/>
              <a:ext cx="71" cy="93"/>
            </a:xfrm>
            <a:custGeom>
              <a:avLst/>
              <a:gdLst>
                <a:gd name="T0" fmla="*/ 3 w 140"/>
                <a:gd name="T1" fmla="*/ 2 h 185"/>
                <a:gd name="T2" fmla="*/ 3 w 140"/>
                <a:gd name="T3" fmla="*/ 2 h 185"/>
                <a:gd name="T4" fmla="*/ 3 w 140"/>
                <a:gd name="T5" fmla="*/ 2 h 185"/>
                <a:gd name="T6" fmla="*/ 4 w 140"/>
                <a:gd name="T7" fmla="*/ 2 h 185"/>
                <a:gd name="T8" fmla="*/ 4 w 140"/>
                <a:gd name="T9" fmla="*/ 3 h 185"/>
                <a:gd name="T10" fmla="*/ 4 w 140"/>
                <a:gd name="T11" fmla="*/ 3 h 185"/>
                <a:gd name="T12" fmla="*/ 4 w 140"/>
                <a:gd name="T13" fmla="*/ 3 h 185"/>
                <a:gd name="T14" fmla="*/ 4 w 140"/>
                <a:gd name="T15" fmla="*/ 3 h 185"/>
                <a:gd name="T16" fmla="*/ 5 w 140"/>
                <a:gd name="T17" fmla="*/ 4 h 185"/>
                <a:gd name="T18" fmla="*/ 5 w 140"/>
                <a:gd name="T19" fmla="*/ 4 h 185"/>
                <a:gd name="T20" fmla="*/ 5 w 140"/>
                <a:gd name="T21" fmla="*/ 4 h 185"/>
                <a:gd name="T22" fmla="*/ 5 w 140"/>
                <a:gd name="T23" fmla="*/ 5 h 185"/>
                <a:gd name="T24" fmla="*/ 5 w 140"/>
                <a:gd name="T25" fmla="*/ 6 h 185"/>
                <a:gd name="T26" fmla="*/ 5 w 140"/>
                <a:gd name="T27" fmla="*/ 6 h 185"/>
                <a:gd name="T28" fmla="*/ 5 w 140"/>
                <a:gd name="T29" fmla="*/ 6 h 185"/>
                <a:gd name="T30" fmla="*/ 4 w 140"/>
                <a:gd name="T31" fmla="*/ 6 h 185"/>
                <a:gd name="T32" fmla="*/ 4 w 140"/>
                <a:gd name="T33" fmla="*/ 6 h 185"/>
                <a:gd name="T34" fmla="*/ 4 w 140"/>
                <a:gd name="T35" fmla="*/ 6 h 185"/>
                <a:gd name="T36" fmla="*/ 3 w 140"/>
                <a:gd name="T37" fmla="*/ 6 h 185"/>
                <a:gd name="T38" fmla="*/ 3 w 140"/>
                <a:gd name="T39" fmla="*/ 6 h 185"/>
                <a:gd name="T40" fmla="*/ 3 w 140"/>
                <a:gd name="T41" fmla="*/ 5 h 185"/>
                <a:gd name="T42" fmla="*/ 2 w 140"/>
                <a:gd name="T43" fmla="*/ 5 h 185"/>
                <a:gd name="T44" fmla="*/ 2 w 140"/>
                <a:gd name="T45" fmla="*/ 5 h 185"/>
                <a:gd name="T46" fmla="*/ 2 w 140"/>
                <a:gd name="T47" fmla="*/ 5 h 185"/>
                <a:gd name="T48" fmla="*/ 2 w 140"/>
                <a:gd name="T49" fmla="*/ 5 h 185"/>
                <a:gd name="T50" fmla="*/ 1 w 140"/>
                <a:gd name="T51" fmla="*/ 5 h 185"/>
                <a:gd name="T52" fmla="*/ 1 w 140"/>
                <a:gd name="T53" fmla="*/ 4 h 185"/>
                <a:gd name="T54" fmla="*/ 1 w 140"/>
                <a:gd name="T55" fmla="*/ 4 h 185"/>
                <a:gd name="T56" fmla="*/ 1 w 140"/>
                <a:gd name="T57" fmla="*/ 3 h 185"/>
                <a:gd name="T58" fmla="*/ 1 w 140"/>
                <a:gd name="T59" fmla="*/ 2 h 185"/>
                <a:gd name="T60" fmla="*/ 0 w 140"/>
                <a:gd name="T61" fmla="*/ 2 h 185"/>
                <a:gd name="T62" fmla="*/ 1 w 140"/>
                <a:gd name="T63" fmla="*/ 1 h 185"/>
                <a:gd name="T64" fmla="*/ 1 w 140"/>
                <a:gd name="T65" fmla="*/ 1 h 185"/>
                <a:gd name="T66" fmla="*/ 1 w 140"/>
                <a:gd name="T67" fmla="*/ 1 h 185"/>
                <a:gd name="T68" fmla="*/ 1 w 140"/>
                <a:gd name="T69" fmla="*/ 0 h 185"/>
                <a:gd name="T70" fmla="*/ 2 w 140"/>
                <a:gd name="T71" fmla="*/ 1 h 185"/>
                <a:gd name="T72" fmla="*/ 2 w 140"/>
                <a:gd name="T73" fmla="*/ 1 h 185"/>
                <a:gd name="T74" fmla="*/ 3 w 140"/>
                <a:gd name="T75" fmla="*/ 1 h 185"/>
                <a:gd name="T76" fmla="*/ 3 w 140"/>
                <a:gd name="T77" fmla="*/ 1 h 185"/>
                <a:gd name="T78" fmla="*/ 3 w 140"/>
                <a:gd name="T79" fmla="*/ 1 h 185"/>
                <a:gd name="T80" fmla="*/ 3 w 140"/>
                <a:gd name="T81" fmla="*/ 2 h 1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0"/>
                <a:gd name="T124" fmla="*/ 0 h 185"/>
                <a:gd name="T125" fmla="*/ 140 w 140"/>
                <a:gd name="T126" fmla="*/ 185 h 1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0" h="185">
                  <a:moveTo>
                    <a:pt x="94" y="38"/>
                  </a:moveTo>
                  <a:lnTo>
                    <a:pt x="92" y="47"/>
                  </a:lnTo>
                  <a:lnTo>
                    <a:pt x="94" y="56"/>
                  </a:lnTo>
                  <a:lnTo>
                    <a:pt x="99" y="63"/>
                  </a:lnTo>
                  <a:lnTo>
                    <a:pt x="106" y="70"/>
                  </a:lnTo>
                  <a:lnTo>
                    <a:pt x="113" y="77"/>
                  </a:lnTo>
                  <a:lnTo>
                    <a:pt x="121" y="84"/>
                  </a:lnTo>
                  <a:lnTo>
                    <a:pt x="126" y="91"/>
                  </a:lnTo>
                  <a:lnTo>
                    <a:pt x="130" y="99"/>
                  </a:lnTo>
                  <a:lnTo>
                    <a:pt x="132" y="109"/>
                  </a:lnTo>
                  <a:lnTo>
                    <a:pt x="136" y="126"/>
                  </a:lnTo>
                  <a:lnTo>
                    <a:pt x="139" y="144"/>
                  </a:lnTo>
                  <a:lnTo>
                    <a:pt x="140" y="161"/>
                  </a:lnTo>
                  <a:lnTo>
                    <a:pt x="139" y="176"/>
                  </a:lnTo>
                  <a:lnTo>
                    <a:pt x="135" y="185"/>
                  </a:lnTo>
                  <a:lnTo>
                    <a:pt x="124" y="185"/>
                  </a:lnTo>
                  <a:lnTo>
                    <a:pt x="107" y="173"/>
                  </a:lnTo>
                  <a:lnTo>
                    <a:pt x="100" y="168"/>
                  </a:lnTo>
                  <a:lnTo>
                    <a:pt x="91" y="165"/>
                  </a:lnTo>
                  <a:lnTo>
                    <a:pt x="82" y="161"/>
                  </a:lnTo>
                  <a:lnTo>
                    <a:pt x="72" y="159"/>
                  </a:lnTo>
                  <a:lnTo>
                    <a:pt x="63" y="157"/>
                  </a:lnTo>
                  <a:lnTo>
                    <a:pt x="54" y="154"/>
                  </a:lnTo>
                  <a:lnTo>
                    <a:pt x="45" y="151"/>
                  </a:lnTo>
                  <a:lnTo>
                    <a:pt x="37" y="145"/>
                  </a:lnTo>
                  <a:lnTo>
                    <a:pt x="25" y="131"/>
                  </a:lnTo>
                  <a:lnTo>
                    <a:pt x="16" y="115"/>
                  </a:lnTo>
                  <a:lnTo>
                    <a:pt x="9" y="99"/>
                  </a:lnTo>
                  <a:lnTo>
                    <a:pt x="3" y="81"/>
                  </a:lnTo>
                  <a:lnTo>
                    <a:pt x="1" y="63"/>
                  </a:lnTo>
                  <a:lnTo>
                    <a:pt x="0" y="45"/>
                  </a:lnTo>
                  <a:lnTo>
                    <a:pt x="1" y="26"/>
                  </a:lnTo>
                  <a:lnTo>
                    <a:pt x="4" y="9"/>
                  </a:lnTo>
                  <a:lnTo>
                    <a:pt x="17" y="2"/>
                  </a:lnTo>
                  <a:lnTo>
                    <a:pt x="30" y="0"/>
                  </a:lnTo>
                  <a:lnTo>
                    <a:pt x="42" y="1"/>
                  </a:lnTo>
                  <a:lnTo>
                    <a:pt x="55" y="5"/>
                  </a:lnTo>
                  <a:lnTo>
                    <a:pt x="67" y="11"/>
                  </a:lnTo>
                  <a:lnTo>
                    <a:pt x="77" y="20"/>
                  </a:lnTo>
                  <a:lnTo>
                    <a:pt x="86" y="29"/>
                  </a:lnTo>
                  <a:lnTo>
                    <a:pt x="94" y="38"/>
                  </a:lnTo>
                  <a:close/>
                </a:path>
              </a:pathLst>
            </a:custGeom>
            <a:solidFill>
              <a:srgbClr val="3DD8F2"/>
            </a:solidFill>
            <a:ln w="9525">
              <a:noFill/>
              <a:round/>
              <a:headEnd/>
              <a:tailEnd/>
            </a:ln>
          </p:spPr>
          <p:txBody>
            <a:bodyPr/>
            <a:lstStyle/>
            <a:p>
              <a:endParaRPr lang="ja-JP" altLang="en-US"/>
            </a:p>
          </p:txBody>
        </p:sp>
        <p:sp>
          <p:nvSpPr>
            <p:cNvPr id="51366" name="Freeform 59"/>
            <p:cNvSpPr>
              <a:spLocks/>
            </p:cNvSpPr>
            <p:nvPr/>
          </p:nvSpPr>
          <p:spPr bwMode="auto">
            <a:xfrm>
              <a:off x="1441" y="2233"/>
              <a:ext cx="4" cy="26"/>
            </a:xfrm>
            <a:custGeom>
              <a:avLst/>
              <a:gdLst>
                <a:gd name="T0" fmla="*/ 0 w 9"/>
                <a:gd name="T1" fmla="*/ 0 h 53"/>
                <a:gd name="T2" fmla="*/ 0 w 9"/>
                <a:gd name="T3" fmla="*/ 0 h 53"/>
                <a:gd name="T4" fmla="*/ 0 w 9"/>
                <a:gd name="T5" fmla="*/ 0 h 53"/>
                <a:gd name="T6" fmla="*/ 0 w 9"/>
                <a:gd name="T7" fmla="*/ 1 h 53"/>
                <a:gd name="T8" fmla="*/ 0 w 9"/>
                <a:gd name="T9" fmla="*/ 1 h 53"/>
                <a:gd name="T10" fmla="*/ 0 w 9"/>
                <a:gd name="T11" fmla="*/ 1 h 53"/>
                <a:gd name="T12" fmla="*/ 0 w 9"/>
                <a:gd name="T13" fmla="*/ 0 h 53"/>
                <a:gd name="T14" fmla="*/ 0 w 9"/>
                <a:gd name="T15" fmla="*/ 0 h 53"/>
                <a:gd name="T16" fmla="*/ 0 w 9"/>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53"/>
                <a:gd name="T29" fmla="*/ 9 w 9"/>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53">
                  <a:moveTo>
                    <a:pt x="9" y="0"/>
                  </a:moveTo>
                  <a:lnTo>
                    <a:pt x="8" y="15"/>
                  </a:lnTo>
                  <a:lnTo>
                    <a:pt x="6" y="30"/>
                  </a:lnTo>
                  <a:lnTo>
                    <a:pt x="4" y="43"/>
                  </a:lnTo>
                  <a:lnTo>
                    <a:pt x="2" y="53"/>
                  </a:lnTo>
                  <a:lnTo>
                    <a:pt x="1" y="39"/>
                  </a:lnTo>
                  <a:lnTo>
                    <a:pt x="0" y="23"/>
                  </a:lnTo>
                  <a:lnTo>
                    <a:pt x="2" y="9"/>
                  </a:lnTo>
                  <a:lnTo>
                    <a:pt x="9" y="0"/>
                  </a:lnTo>
                  <a:close/>
                </a:path>
              </a:pathLst>
            </a:custGeom>
            <a:solidFill>
              <a:srgbClr val="00669E"/>
            </a:solidFill>
            <a:ln w="9525">
              <a:noFill/>
              <a:round/>
              <a:headEnd/>
              <a:tailEnd/>
            </a:ln>
          </p:spPr>
          <p:txBody>
            <a:bodyPr/>
            <a:lstStyle/>
            <a:p>
              <a:endParaRPr lang="ja-JP" altLang="en-US"/>
            </a:p>
          </p:txBody>
        </p:sp>
        <p:sp>
          <p:nvSpPr>
            <p:cNvPr id="51367" name="Freeform 60"/>
            <p:cNvSpPr>
              <a:spLocks/>
            </p:cNvSpPr>
            <p:nvPr/>
          </p:nvSpPr>
          <p:spPr bwMode="auto">
            <a:xfrm>
              <a:off x="1466" y="2243"/>
              <a:ext cx="6" cy="14"/>
            </a:xfrm>
            <a:custGeom>
              <a:avLst/>
              <a:gdLst>
                <a:gd name="T0" fmla="*/ 1 w 10"/>
                <a:gd name="T1" fmla="*/ 1 h 26"/>
                <a:gd name="T2" fmla="*/ 1 w 10"/>
                <a:gd name="T3" fmla="*/ 1 h 26"/>
                <a:gd name="T4" fmla="*/ 1 w 10"/>
                <a:gd name="T5" fmla="*/ 1 h 26"/>
                <a:gd name="T6" fmla="*/ 1 w 10"/>
                <a:gd name="T7" fmla="*/ 1 h 26"/>
                <a:gd name="T8" fmla="*/ 0 w 10"/>
                <a:gd name="T9" fmla="*/ 1 h 26"/>
                <a:gd name="T10" fmla="*/ 1 w 10"/>
                <a:gd name="T11" fmla="*/ 0 h 26"/>
                <a:gd name="T12" fmla="*/ 1 w 10"/>
                <a:gd name="T13" fmla="*/ 1 h 26"/>
                <a:gd name="T14" fmla="*/ 1 w 10"/>
                <a:gd name="T15" fmla="*/ 1 h 26"/>
                <a:gd name="T16" fmla="*/ 1 w 10"/>
                <a:gd name="T17" fmla="*/ 1 h 26"/>
                <a:gd name="T18" fmla="*/ 1 w 10"/>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26"/>
                <a:gd name="T32" fmla="*/ 10 w 10"/>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26">
                  <a:moveTo>
                    <a:pt x="10" y="20"/>
                  </a:moveTo>
                  <a:lnTo>
                    <a:pt x="8" y="22"/>
                  </a:lnTo>
                  <a:lnTo>
                    <a:pt x="6" y="24"/>
                  </a:lnTo>
                  <a:lnTo>
                    <a:pt x="3" y="26"/>
                  </a:lnTo>
                  <a:lnTo>
                    <a:pt x="0" y="26"/>
                  </a:lnTo>
                  <a:lnTo>
                    <a:pt x="1" y="0"/>
                  </a:lnTo>
                  <a:lnTo>
                    <a:pt x="2" y="5"/>
                  </a:lnTo>
                  <a:lnTo>
                    <a:pt x="7" y="9"/>
                  </a:lnTo>
                  <a:lnTo>
                    <a:pt x="10" y="14"/>
                  </a:lnTo>
                  <a:lnTo>
                    <a:pt x="10" y="20"/>
                  </a:lnTo>
                  <a:close/>
                </a:path>
              </a:pathLst>
            </a:custGeom>
            <a:solidFill>
              <a:srgbClr val="00669E"/>
            </a:solidFill>
            <a:ln w="9525">
              <a:noFill/>
              <a:round/>
              <a:headEnd/>
              <a:tailEnd/>
            </a:ln>
          </p:spPr>
          <p:txBody>
            <a:bodyPr/>
            <a:lstStyle/>
            <a:p>
              <a:endParaRPr lang="ja-JP" altLang="en-US"/>
            </a:p>
          </p:txBody>
        </p:sp>
        <p:sp>
          <p:nvSpPr>
            <p:cNvPr id="51368" name="Freeform 61"/>
            <p:cNvSpPr>
              <a:spLocks/>
            </p:cNvSpPr>
            <p:nvPr/>
          </p:nvSpPr>
          <p:spPr bwMode="auto">
            <a:xfrm>
              <a:off x="1613" y="2283"/>
              <a:ext cx="51" cy="16"/>
            </a:xfrm>
            <a:custGeom>
              <a:avLst/>
              <a:gdLst>
                <a:gd name="T0" fmla="*/ 3 w 101"/>
                <a:gd name="T1" fmla="*/ 0 h 33"/>
                <a:gd name="T2" fmla="*/ 4 w 101"/>
                <a:gd name="T3" fmla="*/ 0 h 33"/>
                <a:gd name="T4" fmla="*/ 4 w 101"/>
                <a:gd name="T5" fmla="*/ 0 h 33"/>
                <a:gd name="T6" fmla="*/ 4 w 101"/>
                <a:gd name="T7" fmla="*/ 0 h 33"/>
                <a:gd name="T8" fmla="*/ 3 w 101"/>
                <a:gd name="T9" fmla="*/ 0 h 33"/>
                <a:gd name="T10" fmla="*/ 3 w 101"/>
                <a:gd name="T11" fmla="*/ 0 h 33"/>
                <a:gd name="T12" fmla="*/ 3 w 101"/>
                <a:gd name="T13" fmla="*/ 0 h 33"/>
                <a:gd name="T14" fmla="*/ 3 w 101"/>
                <a:gd name="T15" fmla="*/ 0 h 33"/>
                <a:gd name="T16" fmla="*/ 3 w 101"/>
                <a:gd name="T17" fmla="*/ 0 h 33"/>
                <a:gd name="T18" fmla="*/ 2 w 101"/>
                <a:gd name="T19" fmla="*/ 0 h 33"/>
                <a:gd name="T20" fmla="*/ 2 w 101"/>
                <a:gd name="T21" fmla="*/ 0 h 33"/>
                <a:gd name="T22" fmla="*/ 2 w 101"/>
                <a:gd name="T23" fmla="*/ 0 h 33"/>
                <a:gd name="T24" fmla="*/ 1 w 101"/>
                <a:gd name="T25" fmla="*/ 0 h 33"/>
                <a:gd name="T26" fmla="*/ 1 w 101"/>
                <a:gd name="T27" fmla="*/ 0 h 33"/>
                <a:gd name="T28" fmla="*/ 1 w 101"/>
                <a:gd name="T29" fmla="*/ 0 h 33"/>
                <a:gd name="T30" fmla="*/ 1 w 101"/>
                <a:gd name="T31" fmla="*/ 0 h 33"/>
                <a:gd name="T32" fmla="*/ 1 w 101"/>
                <a:gd name="T33" fmla="*/ 0 h 33"/>
                <a:gd name="T34" fmla="*/ 0 w 101"/>
                <a:gd name="T35" fmla="*/ 0 h 33"/>
                <a:gd name="T36" fmla="*/ 1 w 101"/>
                <a:gd name="T37" fmla="*/ 0 h 33"/>
                <a:gd name="T38" fmla="*/ 1 w 101"/>
                <a:gd name="T39" fmla="*/ 0 h 33"/>
                <a:gd name="T40" fmla="*/ 1 w 101"/>
                <a:gd name="T41" fmla="*/ 0 h 33"/>
                <a:gd name="T42" fmla="*/ 1 w 101"/>
                <a:gd name="T43" fmla="*/ 0 h 33"/>
                <a:gd name="T44" fmla="*/ 2 w 101"/>
                <a:gd name="T45" fmla="*/ 0 h 33"/>
                <a:gd name="T46" fmla="*/ 2 w 101"/>
                <a:gd name="T47" fmla="*/ 0 h 33"/>
                <a:gd name="T48" fmla="*/ 2 w 101"/>
                <a:gd name="T49" fmla="*/ 0 h 33"/>
                <a:gd name="T50" fmla="*/ 2 w 101"/>
                <a:gd name="T51" fmla="*/ 0 h 33"/>
                <a:gd name="T52" fmla="*/ 2 w 101"/>
                <a:gd name="T53" fmla="*/ 0 h 33"/>
                <a:gd name="T54" fmla="*/ 3 w 101"/>
                <a:gd name="T55" fmla="*/ 0 h 33"/>
                <a:gd name="T56" fmla="*/ 3 w 101"/>
                <a:gd name="T57" fmla="*/ 0 h 33"/>
                <a:gd name="T58" fmla="*/ 3 w 101"/>
                <a:gd name="T59" fmla="*/ 1 h 33"/>
                <a:gd name="T60" fmla="*/ 3 w 101"/>
                <a:gd name="T61" fmla="*/ 1 h 33"/>
                <a:gd name="T62" fmla="*/ 3 w 101"/>
                <a:gd name="T63" fmla="*/ 0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1"/>
                <a:gd name="T97" fmla="*/ 0 h 33"/>
                <a:gd name="T98" fmla="*/ 101 w 101"/>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1" h="33">
                  <a:moveTo>
                    <a:pt x="95" y="27"/>
                  </a:moveTo>
                  <a:lnTo>
                    <a:pt x="98" y="22"/>
                  </a:lnTo>
                  <a:lnTo>
                    <a:pt x="101" y="13"/>
                  </a:lnTo>
                  <a:lnTo>
                    <a:pt x="101" y="4"/>
                  </a:lnTo>
                  <a:lnTo>
                    <a:pt x="91" y="0"/>
                  </a:lnTo>
                  <a:lnTo>
                    <a:pt x="84" y="3"/>
                  </a:lnTo>
                  <a:lnTo>
                    <a:pt x="78" y="9"/>
                  </a:lnTo>
                  <a:lnTo>
                    <a:pt x="72" y="12"/>
                  </a:lnTo>
                  <a:lnTo>
                    <a:pt x="67" y="9"/>
                  </a:lnTo>
                  <a:lnTo>
                    <a:pt x="53" y="2"/>
                  </a:lnTo>
                  <a:lnTo>
                    <a:pt x="45" y="3"/>
                  </a:lnTo>
                  <a:lnTo>
                    <a:pt x="38" y="5"/>
                  </a:lnTo>
                  <a:lnTo>
                    <a:pt x="32" y="6"/>
                  </a:lnTo>
                  <a:lnTo>
                    <a:pt x="25" y="9"/>
                  </a:lnTo>
                  <a:lnTo>
                    <a:pt x="19" y="11"/>
                  </a:lnTo>
                  <a:lnTo>
                    <a:pt x="14" y="14"/>
                  </a:lnTo>
                  <a:lnTo>
                    <a:pt x="7" y="18"/>
                  </a:lnTo>
                  <a:lnTo>
                    <a:pt x="0" y="21"/>
                  </a:lnTo>
                  <a:lnTo>
                    <a:pt x="4" y="28"/>
                  </a:lnTo>
                  <a:lnTo>
                    <a:pt x="12" y="25"/>
                  </a:lnTo>
                  <a:lnTo>
                    <a:pt x="21" y="26"/>
                  </a:lnTo>
                  <a:lnTo>
                    <a:pt x="27" y="27"/>
                  </a:lnTo>
                  <a:lnTo>
                    <a:pt x="37" y="28"/>
                  </a:lnTo>
                  <a:lnTo>
                    <a:pt x="44" y="28"/>
                  </a:lnTo>
                  <a:lnTo>
                    <a:pt x="49" y="28"/>
                  </a:lnTo>
                  <a:lnTo>
                    <a:pt x="56" y="29"/>
                  </a:lnTo>
                  <a:lnTo>
                    <a:pt x="63" y="29"/>
                  </a:lnTo>
                  <a:lnTo>
                    <a:pt x="69" y="29"/>
                  </a:lnTo>
                  <a:lnTo>
                    <a:pt x="76" y="30"/>
                  </a:lnTo>
                  <a:lnTo>
                    <a:pt x="82" y="32"/>
                  </a:lnTo>
                  <a:lnTo>
                    <a:pt x="89" y="33"/>
                  </a:lnTo>
                  <a:lnTo>
                    <a:pt x="95" y="27"/>
                  </a:lnTo>
                  <a:close/>
                </a:path>
              </a:pathLst>
            </a:custGeom>
            <a:solidFill>
              <a:srgbClr val="00669E"/>
            </a:solidFill>
            <a:ln w="9525">
              <a:noFill/>
              <a:round/>
              <a:headEnd/>
              <a:tailEnd/>
            </a:ln>
          </p:spPr>
          <p:txBody>
            <a:bodyPr/>
            <a:lstStyle/>
            <a:p>
              <a:endParaRPr lang="ja-JP" altLang="en-US"/>
            </a:p>
          </p:txBody>
        </p:sp>
        <p:sp>
          <p:nvSpPr>
            <p:cNvPr id="51369" name="Freeform 62"/>
            <p:cNvSpPr>
              <a:spLocks/>
            </p:cNvSpPr>
            <p:nvPr/>
          </p:nvSpPr>
          <p:spPr bwMode="auto">
            <a:xfrm>
              <a:off x="1632" y="2246"/>
              <a:ext cx="31" cy="25"/>
            </a:xfrm>
            <a:custGeom>
              <a:avLst/>
              <a:gdLst>
                <a:gd name="T0" fmla="*/ 2 w 61"/>
                <a:gd name="T1" fmla="*/ 1 h 50"/>
                <a:gd name="T2" fmla="*/ 2 w 61"/>
                <a:gd name="T3" fmla="*/ 1 h 50"/>
                <a:gd name="T4" fmla="*/ 2 w 61"/>
                <a:gd name="T5" fmla="*/ 1 h 50"/>
                <a:gd name="T6" fmla="*/ 1 w 61"/>
                <a:gd name="T7" fmla="*/ 1 h 50"/>
                <a:gd name="T8" fmla="*/ 1 w 61"/>
                <a:gd name="T9" fmla="*/ 1 h 50"/>
                <a:gd name="T10" fmla="*/ 1 w 61"/>
                <a:gd name="T11" fmla="*/ 1 h 50"/>
                <a:gd name="T12" fmla="*/ 1 w 61"/>
                <a:gd name="T13" fmla="*/ 1 h 50"/>
                <a:gd name="T14" fmla="*/ 1 w 61"/>
                <a:gd name="T15" fmla="*/ 1 h 50"/>
                <a:gd name="T16" fmla="*/ 0 w 61"/>
                <a:gd name="T17" fmla="*/ 1 h 50"/>
                <a:gd name="T18" fmla="*/ 1 w 61"/>
                <a:gd name="T19" fmla="*/ 1 h 50"/>
                <a:gd name="T20" fmla="*/ 1 w 61"/>
                <a:gd name="T21" fmla="*/ 1 h 50"/>
                <a:gd name="T22" fmla="*/ 1 w 61"/>
                <a:gd name="T23" fmla="*/ 1 h 50"/>
                <a:gd name="T24" fmla="*/ 1 w 61"/>
                <a:gd name="T25" fmla="*/ 1 h 50"/>
                <a:gd name="T26" fmla="*/ 1 w 61"/>
                <a:gd name="T27" fmla="*/ 1 h 50"/>
                <a:gd name="T28" fmla="*/ 1 w 61"/>
                <a:gd name="T29" fmla="*/ 1 h 50"/>
                <a:gd name="T30" fmla="*/ 1 w 61"/>
                <a:gd name="T31" fmla="*/ 1 h 50"/>
                <a:gd name="T32" fmla="*/ 1 w 61"/>
                <a:gd name="T33" fmla="*/ 1 h 50"/>
                <a:gd name="T34" fmla="*/ 1 w 61"/>
                <a:gd name="T35" fmla="*/ 2 h 50"/>
                <a:gd name="T36" fmla="*/ 1 w 61"/>
                <a:gd name="T37" fmla="*/ 2 h 50"/>
                <a:gd name="T38" fmla="*/ 1 w 61"/>
                <a:gd name="T39" fmla="*/ 2 h 50"/>
                <a:gd name="T40" fmla="*/ 2 w 61"/>
                <a:gd name="T41" fmla="*/ 2 h 50"/>
                <a:gd name="T42" fmla="*/ 2 w 61"/>
                <a:gd name="T43" fmla="*/ 2 h 50"/>
                <a:gd name="T44" fmla="*/ 2 w 61"/>
                <a:gd name="T45" fmla="*/ 2 h 50"/>
                <a:gd name="T46" fmla="*/ 2 w 61"/>
                <a:gd name="T47" fmla="*/ 2 h 50"/>
                <a:gd name="T48" fmla="*/ 2 w 61"/>
                <a:gd name="T49" fmla="*/ 2 h 50"/>
                <a:gd name="T50" fmla="*/ 2 w 61"/>
                <a:gd name="T51" fmla="*/ 2 h 50"/>
                <a:gd name="T52" fmla="*/ 2 w 61"/>
                <a:gd name="T53" fmla="*/ 1 h 50"/>
                <a:gd name="T54" fmla="*/ 2 w 61"/>
                <a:gd name="T55" fmla="*/ 1 h 50"/>
                <a:gd name="T56" fmla="*/ 2 w 61"/>
                <a:gd name="T57" fmla="*/ 1 h 50"/>
                <a:gd name="T58" fmla="*/ 2 w 61"/>
                <a:gd name="T59" fmla="*/ 1 h 50"/>
                <a:gd name="T60" fmla="*/ 2 w 61"/>
                <a:gd name="T61" fmla="*/ 1 h 50"/>
                <a:gd name="T62" fmla="*/ 2 w 61"/>
                <a:gd name="T63" fmla="*/ 1 h 50"/>
                <a:gd name="T64" fmla="*/ 2 w 61"/>
                <a:gd name="T65" fmla="*/ 1 h 50"/>
                <a:gd name="T66" fmla="*/ 2 w 61"/>
                <a:gd name="T67" fmla="*/ 1 h 50"/>
                <a:gd name="T68" fmla="*/ 2 w 61"/>
                <a:gd name="T69" fmla="*/ 0 h 50"/>
                <a:gd name="T70" fmla="*/ 2 w 61"/>
                <a:gd name="T71" fmla="*/ 1 h 50"/>
                <a:gd name="T72" fmla="*/ 2 w 61"/>
                <a:gd name="T73" fmla="*/ 1 h 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
                <a:gd name="T112" fmla="*/ 0 h 50"/>
                <a:gd name="T113" fmla="*/ 61 w 61"/>
                <a:gd name="T114" fmla="*/ 50 h 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 h="50">
                  <a:moveTo>
                    <a:pt x="41" y="5"/>
                  </a:moveTo>
                  <a:lnTo>
                    <a:pt x="41" y="5"/>
                  </a:lnTo>
                  <a:lnTo>
                    <a:pt x="36" y="5"/>
                  </a:lnTo>
                  <a:lnTo>
                    <a:pt x="27" y="6"/>
                  </a:lnTo>
                  <a:lnTo>
                    <a:pt x="21" y="6"/>
                  </a:lnTo>
                  <a:lnTo>
                    <a:pt x="14" y="8"/>
                  </a:lnTo>
                  <a:lnTo>
                    <a:pt x="7" y="3"/>
                  </a:lnTo>
                  <a:lnTo>
                    <a:pt x="2" y="1"/>
                  </a:lnTo>
                  <a:lnTo>
                    <a:pt x="0" y="8"/>
                  </a:lnTo>
                  <a:lnTo>
                    <a:pt x="2" y="8"/>
                  </a:lnTo>
                  <a:lnTo>
                    <a:pt x="3" y="9"/>
                  </a:lnTo>
                  <a:lnTo>
                    <a:pt x="6" y="10"/>
                  </a:lnTo>
                  <a:lnTo>
                    <a:pt x="7" y="12"/>
                  </a:lnTo>
                  <a:lnTo>
                    <a:pt x="6" y="15"/>
                  </a:lnTo>
                  <a:lnTo>
                    <a:pt x="7" y="19"/>
                  </a:lnTo>
                  <a:lnTo>
                    <a:pt x="9" y="25"/>
                  </a:lnTo>
                  <a:lnTo>
                    <a:pt x="12" y="31"/>
                  </a:lnTo>
                  <a:lnTo>
                    <a:pt x="17" y="38"/>
                  </a:lnTo>
                  <a:lnTo>
                    <a:pt x="23" y="43"/>
                  </a:lnTo>
                  <a:lnTo>
                    <a:pt x="30" y="48"/>
                  </a:lnTo>
                  <a:lnTo>
                    <a:pt x="38" y="50"/>
                  </a:lnTo>
                  <a:lnTo>
                    <a:pt x="39" y="45"/>
                  </a:lnTo>
                  <a:lnTo>
                    <a:pt x="39" y="41"/>
                  </a:lnTo>
                  <a:lnTo>
                    <a:pt x="40" y="39"/>
                  </a:lnTo>
                  <a:lnTo>
                    <a:pt x="44" y="34"/>
                  </a:lnTo>
                  <a:lnTo>
                    <a:pt x="44" y="33"/>
                  </a:lnTo>
                  <a:lnTo>
                    <a:pt x="45" y="30"/>
                  </a:lnTo>
                  <a:lnTo>
                    <a:pt x="48" y="26"/>
                  </a:lnTo>
                  <a:lnTo>
                    <a:pt x="54" y="25"/>
                  </a:lnTo>
                  <a:lnTo>
                    <a:pt x="55" y="24"/>
                  </a:lnTo>
                  <a:lnTo>
                    <a:pt x="57" y="19"/>
                  </a:lnTo>
                  <a:lnTo>
                    <a:pt x="60" y="13"/>
                  </a:lnTo>
                  <a:lnTo>
                    <a:pt x="61" y="8"/>
                  </a:lnTo>
                  <a:lnTo>
                    <a:pt x="61" y="2"/>
                  </a:lnTo>
                  <a:lnTo>
                    <a:pt x="59" y="0"/>
                  </a:lnTo>
                  <a:lnTo>
                    <a:pt x="52" y="1"/>
                  </a:lnTo>
                  <a:lnTo>
                    <a:pt x="41" y="5"/>
                  </a:lnTo>
                  <a:close/>
                </a:path>
              </a:pathLst>
            </a:custGeom>
            <a:solidFill>
              <a:srgbClr val="00669E"/>
            </a:solidFill>
            <a:ln w="9525">
              <a:noFill/>
              <a:round/>
              <a:headEnd/>
              <a:tailEnd/>
            </a:ln>
          </p:spPr>
          <p:txBody>
            <a:bodyPr/>
            <a:lstStyle/>
            <a:p>
              <a:endParaRPr lang="ja-JP" altLang="en-US"/>
            </a:p>
          </p:txBody>
        </p:sp>
        <p:sp>
          <p:nvSpPr>
            <p:cNvPr id="51370" name="Freeform 63"/>
            <p:cNvSpPr>
              <a:spLocks/>
            </p:cNvSpPr>
            <p:nvPr/>
          </p:nvSpPr>
          <p:spPr bwMode="auto">
            <a:xfrm>
              <a:off x="1475" y="2264"/>
              <a:ext cx="8" cy="12"/>
            </a:xfrm>
            <a:custGeom>
              <a:avLst/>
              <a:gdLst>
                <a:gd name="T0" fmla="*/ 1 w 16"/>
                <a:gd name="T1" fmla="*/ 0 h 25"/>
                <a:gd name="T2" fmla="*/ 1 w 16"/>
                <a:gd name="T3" fmla="*/ 0 h 25"/>
                <a:gd name="T4" fmla="*/ 1 w 16"/>
                <a:gd name="T5" fmla="*/ 0 h 25"/>
                <a:gd name="T6" fmla="*/ 1 w 16"/>
                <a:gd name="T7" fmla="*/ 0 h 25"/>
                <a:gd name="T8" fmla="*/ 1 w 16"/>
                <a:gd name="T9" fmla="*/ 0 h 25"/>
                <a:gd name="T10" fmla="*/ 1 w 16"/>
                <a:gd name="T11" fmla="*/ 0 h 25"/>
                <a:gd name="T12" fmla="*/ 1 w 16"/>
                <a:gd name="T13" fmla="*/ 0 h 25"/>
                <a:gd name="T14" fmla="*/ 0 w 16"/>
                <a:gd name="T15" fmla="*/ 0 h 25"/>
                <a:gd name="T16" fmla="*/ 1 w 16"/>
                <a:gd name="T17" fmla="*/ 0 h 25"/>
                <a:gd name="T18" fmla="*/ 1 w 16"/>
                <a:gd name="T19" fmla="*/ 0 h 25"/>
                <a:gd name="T20" fmla="*/ 1 w 16"/>
                <a:gd name="T21" fmla="*/ 0 h 25"/>
                <a:gd name="T22" fmla="*/ 1 w 16"/>
                <a:gd name="T23" fmla="*/ 0 h 25"/>
                <a:gd name="T24" fmla="*/ 1 w 16"/>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5"/>
                <a:gd name="T41" fmla="*/ 16 w 16"/>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5">
                  <a:moveTo>
                    <a:pt x="16" y="22"/>
                  </a:moveTo>
                  <a:lnTo>
                    <a:pt x="12" y="22"/>
                  </a:lnTo>
                  <a:lnTo>
                    <a:pt x="8" y="23"/>
                  </a:lnTo>
                  <a:lnTo>
                    <a:pt x="5" y="25"/>
                  </a:lnTo>
                  <a:lnTo>
                    <a:pt x="1" y="22"/>
                  </a:lnTo>
                  <a:lnTo>
                    <a:pt x="6" y="18"/>
                  </a:lnTo>
                  <a:lnTo>
                    <a:pt x="4" y="13"/>
                  </a:lnTo>
                  <a:lnTo>
                    <a:pt x="0" y="7"/>
                  </a:lnTo>
                  <a:lnTo>
                    <a:pt x="1" y="0"/>
                  </a:lnTo>
                  <a:lnTo>
                    <a:pt x="5" y="6"/>
                  </a:lnTo>
                  <a:lnTo>
                    <a:pt x="9" y="11"/>
                  </a:lnTo>
                  <a:lnTo>
                    <a:pt x="14" y="17"/>
                  </a:lnTo>
                  <a:lnTo>
                    <a:pt x="16" y="22"/>
                  </a:lnTo>
                  <a:close/>
                </a:path>
              </a:pathLst>
            </a:custGeom>
            <a:solidFill>
              <a:srgbClr val="00669E"/>
            </a:solidFill>
            <a:ln w="9525">
              <a:noFill/>
              <a:round/>
              <a:headEnd/>
              <a:tailEnd/>
            </a:ln>
          </p:spPr>
          <p:txBody>
            <a:bodyPr/>
            <a:lstStyle/>
            <a:p>
              <a:endParaRPr lang="ja-JP" altLang="en-US"/>
            </a:p>
          </p:txBody>
        </p:sp>
        <p:sp>
          <p:nvSpPr>
            <p:cNvPr id="51371" name="Freeform 64"/>
            <p:cNvSpPr>
              <a:spLocks/>
            </p:cNvSpPr>
            <p:nvPr/>
          </p:nvSpPr>
          <p:spPr bwMode="auto">
            <a:xfrm>
              <a:off x="1450" y="2296"/>
              <a:ext cx="125" cy="176"/>
            </a:xfrm>
            <a:custGeom>
              <a:avLst/>
              <a:gdLst>
                <a:gd name="T0" fmla="*/ 4 w 249"/>
                <a:gd name="T1" fmla="*/ 1 h 351"/>
                <a:gd name="T2" fmla="*/ 4 w 249"/>
                <a:gd name="T3" fmla="*/ 1 h 351"/>
                <a:gd name="T4" fmla="*/ 3 w 249"/>
                <a:gd name="T5" fmla="*/ 1 h 351"/>
                <a:gd name="T6" fmla="*/ 2 w 249"/>
                <a:gd name="T7" fmla="*/ 0 h 351"/>
                <a:gd name="T8" fmla="*/ 2 w 249"/>
                <a:gd name="T9" fmla="*/ 4 h 351"/>
                <a:gd name="T10" fmla="*/ 3 w 249"/>
                <a:gd name="T11" fmla="*/ 5 h 351"/>
                <a:gd name="T12" fmla="*/ 3 w 249"/>
                <a:gd name="T13" fmla="*/ 5 h 351"/>
                <a:gd name="T14" fmla="*/ 2 w 249"/>
                <a:gd name="T15" fmla="*/ 5 h 351"/>
                <a:gd name="T16" fmla="*/ 2 w 249"/>
                <a:gd name="T17" fmla="*/ 5 h 351"/>
                <a:gd name="T18" fmla="*/ 2 w 249"/>
                <a:gd name="T19" fmla="*/ 5 h 351"/>
                <a:gd name="T20" fmla="*/ 2 w 249"/>
                <a:gd name="T21" fmla="*/ 5 h 351"/>
                <a:gd name="T22" fmla="*/ 2 w 249"/>
                <a:gd name="T23" fmla="*/ 5 h 351"/>
                <a:gd name="T24" fmla="*/ 2 w 249"/>
                <a:gd name="T25" fmla="*/ 5 h 351"/>
                <a:gd name="T26" fmla="*/ 1 w 249"/>
                <a:gd name="T27" fmla="*/ 5 h 351"/>
                <a:gd name="T28" fmla="*/ 1 w 249"/>
                <a:gd name="T29" fmla="*/ 6 h 351"/>
                <a:gd name="T30" fmla="*/ 1 w 249"/>
                <a:gd name="T31" fmla="*/ 8 h 351"/>
                <a:gd name="T32" fmla="*/ 0 w 249"/>
                <a:gd name="T33" fmla="*/ 11 h 351"/>
                <a:gd name="T34" fmla="*/ 3 w 249"/>
                <a:gd name="T35" fmla="*/ 7 h 351"/>
                <a:gd name="T36" fmla="*/ 3 w 249"/>
                <a:gd name="T37" fmla="*/ 7 h 351"/>
                <a:gd name="T38" fmla="*/ 3 w 249"/>
                <a:gd name="T39" fmla="*/ 7 h 351"/>
                <a:gd name="T40" fmla="*/ 4 w 249"/>
                <a:gd name="T41" fmla="*/ 7 h 351"/>
                <a:gd name="T42" fmla="*/ 4 w 249"/>
                <a:gd name="T43" fmla="*/ 7 h 351"/>
                <a:gd name="T44" fmla="*/ 5 w 249"/>
                <a:gd name="T45" fmla="*/ 7 h 351"/>
                <a:gd name="T46" fmla="*/ 5 w 249"/>
                <a:gd name="T47" fmla="*/ 7 h 351"/>
                <a:gd name="T48" fmla="*/ 6 w 249"/>
                <a:gd name="T49" fmla="*/ 7 h 351"/>
                <a:gd name="T50" fmla="*/ 6 w 249"/>
                <a:gd name="T51" fmla="*/ 7 h 351"/>
                <a:gd name="T52" fmla="*/ 6 w 249"/>
                <a:gd name="T53" fmla="*/ 7 h 351"/>
                <a:gd name="T54" fmla="*/ 6 w 249"/>
                <a:gd name="T55" fmla="*/ 6 h 351"/>
                <a:gd name="T56" fmla="*/ 7 w 249"/>
                <a:gd name="T57" fmla="*/ 6 h 351"/>
                <a:gd name="T58" fmla="*/ 7 w 249"/>
                <a:gd name="T59" fmla="*/ 6 h 351"/>
                <a:gd name="T60" fmla="*/ 7 w 249"/>
                <a:gd name="T61" fmla="*/ 6 h 351"/>
                <a:gd name="T62" fmla="*/ 8 w 249"/>
                <a:gd name="T63" fmla="*/ 6 h 351"/>
                <a:gd name="T64" fmla="*/ 8 w 249"/>
                <a:gd name="T65" fmla="*/ 5 h 351"/>
                <a:gd name="T66" fmla="*/ 8 w 249"/>
                <a:gd name="T67" fmla="*/ 5 h 351"/>
                <a:gd name="T68" fmla="*/ 8 w 249"/>
                <a:gd name="T69" fmla="*/ 4 h 351"/>
                <a:gd name="T70" fmla="*/ 7 w 249"/>
                <a:gd name="T71" fmla="*/ 3 h 351"/>
                <a:gd name="T72" fmla="*/ 4 w 249"/>
                <a:gd name="T73" fmla="*/ 1 h 3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351"/>
                <a:gd name="T113" fmla="*/ 249 w 249"/>
                <a:gd name="T114" fmla="*/ 351 h 3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351">
                  <a:moveTo>
                    <a:pt x="126" y="22"/>
                  </a:moveTo>
                  <a:lnTo>
                    <a:pt x="117" y="21"/>
                  </a:lnTo>
                  <a:lnTo>
                    <a:pt x="68" y="2"/>
                  </a:lnTo>
                  <a:lnTo>
                    <a:pt x="57" y="0"/>
                  </a:lnTo>
                  <a:lnTo>
                    <a:pt x="50" y="116"/>
                  </a:lnTo>
                  <a:lnTo>
                    <a:pt x="68" y="141"/>
                  </a:lnTo>
                  <a:lnTo>
                    <a:pt x="67" y="141"/>
                  </a:lnTo>
                  <a:lnTo>
                    <a:pt x="64" y="143"/>
                  </a:lnTo>
                  <a:lnTo>
                    <a:pt x="60" y="144"/>
                  </a:lnTo>
                  <a:lnTo>
                    <a:pt x="54" y="146"/>
                  </a:lnTo>
                  <a:lnTo>
                    <a:pt x="48" y="149"/>
                  </a:lnTo>
                  <a:lnTo>
                    <a:pt x="41" y="150"/>
                  </a:lnTo>
                  <a:lnTo>
                    <a:pt x="34" y="152"/>
                  </a:lnTo>
                  <a:lnTo>
                    <a:pt x="29" y="152"/>
                  </a:lnTo>
                  <a:lnTo>
                    <a:pt x="25" y="189"/>
                  </a:lnTo>
                  <a:lnTo>
                    <a:pt x="14" y="241"/>
                  </a:lnTo>
                  <a:lnTo>
                    <a:pt x="0" y="351"/>
                  </a:lnTo>
                  <a:lnTo>
                    <a:pt x="83" y="206"/>
                  </a:lnTo>
                  <a:lnTo>
                    <a:pt x="86" y="206"/>
                  </a:lnTo>
                  <a:lnTo>
                    <a:pt x="96" y="205"/>
                  </a:lnTo>
                  <a:lnTo>
                    <a:pt x="110" y="203"/>
                  </a:lnTo>
                  <a:lnTo>
                    <a:pt x="128" y="202"/>
                  </a:lnTo>
                  <a:lnTo>
                    <a:pt x="144" y="199"/>
                  </a:lnTo>
                  <a:lnTo>
                    <a:pt x="160" y="198"/>
                  </a:lnTo>
                  <a:lnTo>
                    <a:pt x="171" y="197"/>
                  </a:lnTo>
                  <a:lnTo>
                    <a:pt x="178" y="196"/>
                  </a:lnTo>
                  <a:lnTo>
                    <a:pt x="184" y="194"/>
                  </a:lnTo>
                  <a:lnTo>
                    <a:pt x="192" y="189"/>
                  </a:lnTo>
                  <a:lnTo>
                    <a:pt x="203" y="182"/>
                  </a:lnTo>
                  <a:lnTo>
                    <a:pt x="214" y="175"/>
                  </a:lnTo>
                  <a:lnTo>
                    <a:pt x="224" y="168"/>
                  </a:lnTo>
                  <a:lnTo>
                    <a:pt x="234" y="161"/>
                  </a:lnTo>
                  <a:lnTo>
                    <a:pt x="241" y="157"/>
                  </a:lnTo>
                  <a:lnTo>
                    <a:pt x="243" y="155"/>
                  </a:lnTo>
                  <a:lnTo>
                    <a:pt x="249" y="111"/>
                  </a:lnTo>
                  <a:lnTo>
                    <a:pt x="201" y="79"/>
                  </a:lnTo>
                  <a:lnTo>
                    <a:pt x="126" y="22"/>
                  </a:lnTo>
                  <a:close/>
                </a:path>
              </a:pathLst>
            </a:custGeom>
            <a:solidFill>
              <a:srgbClr val="3DD8F2"/>
            </a:solidFill>
            <a:ln w="9525">
              <a:noFill/>
              <a:round/>
              <a:headEnd/>
              <a:tailEnd/>
            </a:ln>
          </p:spPr>
          <p:txBody>
            <a:bodyPr/>
            <a:lstStyle/>
            <a:p>
              <a:endParaRPr lang="ja-JP" altLang="en-US"/>
            </a:p>
          </p:txBody>
        </p:sp>
        <p:sp>
          <p:nvSpPr>
            <p:cNvPr id="51372" name="Freeform 65"/>
            <p:cNvSpPr>
              <a:spLocks/>
            </p:cNvSpPr>
            <p:nvPr/>
          </p:nvSpPr>
          <p:spPr bwMode="auto">
            <a:xfrm>
              <a:off x="1521" y="2324"/>
              <a:ext cx="120" cy="112"/>
            </a:xfrm>
            <a:custGeom>
              <a:avLst/>
              <a:gdLst>
                <a:gd name="T0" fmla="*/ 0 w 241"/>
                <a:gd name="T1" fmla="*/ 0 h 225"/>
                <a:gd name="T2" fmla="*/ 0 w 241"/>
                <a:gd name="T3" fmla="*/ 0 h 225"/>
                <a:gd name="T4" fmla="*/ 0 w 241"/>
                <a:gd name="T5" fmla="*/ 0 h 225"/>
                <a:gd name="T6" fmla="*/ 0 w 241"/>
                <a:gd name="T7" fmla="*/ 0 h 225"/>
                <a:gd name="T8" fmla="*/ 0 w 241"/>
                <a:gd name="T9" fmla="*/ 1 h 225"/>
                <a:gd name="T10" fmla="*/ 1 w 241"/>
                <a:gd name="T11" fmla="*/ 2 h 225"/>
                <a:gd name="T12" fmla="*/ 2 w 241"/>
                <a:gd name="T13" fmla="*/ 3 h 225"/>
                <a:gd name="T14" fmla="*/ 3 w 241"/>
                <a:gd name="T15" fmla="*/ 3 h 225"/>
                <a:gd name="T16" fmla="*/ 4 w 241"/>
                <a:gd name="T17" fmla="*/ 4 h 225"/>
                <a:gd name="T18" fmla="*/ 4 w 241"/>
                <a:gd name="T19" fmla="*/ 4 h 225"/>
                <a:gd name="T20" fmla="*/ 4 w 241"/>
                <a:gd name="T21" fmla="*/ 4 h 225"/>
                <a:gd name="T22" fmla="*/ 4 w 241"/>
                <a:gd name="T23" fmla="*/ 5 h 225"/>
                <a:gd name="T24" fmla="*/ 4 w 241"/>
                <a:gd name="T25" fmla="*/ 5 h 225"/>
                <a:gd name="T26" fmla="*/ 4 w 241"/>
                <a:gd name="T27" fmla="*/ 6 h 225"/>
                <a:gd name="T28" fmla="*/ 3 w 241"/>
                <a:gd name="T29" fmla="*/ 6 h 225"/>
                <a:gd name="T30" fmla="*/ 3 w 241"/>
                <a:gd name="T31" fmla="*/ 7 h 225"/>
                <a:gd name="T32" fmla="*/ 4 w 241"/>
                <a:gd name="T33" fmla="*/ 6 h 225"/>
                <a:gd name="T34" fmla="*/ 7 w 241"/>
                <a:gd name="T35" fmla="*/ 4 h 225"/>
                <a:gd name="T36" fmla="*/ 7 w 241"/>
                <a:gd name="T37" fmla="*/ 3 h 225"/>
                <a:gd name="T38" fmla="*/ 7 w 241"/>
                <a:gd name="T39" fmla="*/ 3 h 225"/>
                <a:gd name="T40" fmla="*/ 7 w 241"/>
                <a:gd name="T41" fmla="*/ 2 h 225"/>
                <a:gd name="T42" fmla="*/ 7 w 241"/>
                <a:gd name="T43" fmla="*/ 2 h 225"/>
                <a:gd name="T44" fmla="*/ 7 w 241"/>
                <a:gd name="T45" fmla="*/ 2 h 225"/>
                <a:gd name="T46" fmla="*/ 7 w 241"/>
                <a:gd name="T47" fmla="*/ 2 h 225"/>
                <a:gd name="T48" fmla="*/ 7 w 241"/>
                <a:gd name="T49" fmla="*/ 2 h 225"/>
                <a:gd name="T50" fmla="*/ 6 w 241"/>
                <a:gd name="T51" fmla="*/ 2 h 225"/>
                <a:gd name="T52" fmla="*/ 6 w 241"/>
                <a:gd name="T53" fmla="*/ 2 h 225"/>
                <a:gd name="T54" fmla="*/ 5 w 241"/>
                <a:gd name="T55" fmla="*/ 2 h 225"/>
                <a:gd name="T56" fmla="*/ 5 w 241"/>
                <a:gd name="T57" fmla="*/ 2 h 225"/>
                <a:gd name="T58" fmla="*/ 4 w 241"/>
                <a:gd name="T59" fmla="*/ 2 h 225"/>
                <a:gd name="T60" fmla="*/ 4 w 241"/>
                <a:gd name="T61" fmla="*/ 1 h 225"/>
                <a:gd name="T62" fmla="*/ 4 w 241"/>
                <a:gd name="T63" fmla="*/ 1 h 225"/>
                <a:gd name="T64" fmla="*/ 4 w 241"/>
                <a:gd name="T65" fmla="*/ 1 h 225"/>
                <a:gd name="T66" fmla="*/ 3 w 241"/>
                <a:gd name="T67" fmla="*/ 1 h 225"/>
                <a:gd name="T68" fmla="*/ 2 w 241"/>
                <a:gd name="T69" fmla="*/ 0 h 225"/>
                <a:gd name="T70" fmla="*/ 2 w 241"/>
                <a:gd name="T71" fmla="*/ 0 h 225"/>
                <a:gd name="T72" fmla="*/ 1 w 241"/>
                <a:gd name="T73" fmla="*/ 0 h 225"/>
                <a:gd name="T74" fmla="*/ 0 w 241"/>
                <a:gd name="T75" fmla="*/ 0 h 2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1"/>
                <a:gd name="T115" fmla="*/ 0 h 225"/>
                <a:gd name="T116" fmla="*/ 241 w 241"/>
                <a:gd name="T117" fmla="*/ 225 h 2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1" h="225">
                  <a:moveTo>
                    <a:pt x="0" y="0"/>
                  </a:moveTo>
                  <a:lnTo>
                    <a:pt x="1" y="4"/>
                  </a:lnTo>
                  <a:lnTo>
                    <a:pt x="5" y="15"/>
                  </a:lnTo>
                  <a:lnTo>
                    <a:pt x="12" y="31"/>
                  </a:lnTo>
                  <a:lnTo>
                    <a:pt x="24" y="52"/>
                  </a:lnTo>
                  <a:lnTo>
                    <a:pt x="42" y="75"/>
                  </a:lnTo>
                  <a:lnTo>
                    <a:pt x="67" y="99"/>
                  </a:lnTo>
                  <a:lnTo>
                    <a:pt x="99" y="122"/>
                  </a:lnTo>
                  <a:lnTo>
                    <a:pt x="142" y="144"/>
                  </a:lnTo>
                  <a:lnTo>
                    <a:pt x="145" y="146"/>
                  </a:lnTo>
                  <a:lnTo>
                    <a:pt x="150" y="154"/>
                  </a:lnTo>
                  <a:lnTo>
                    <a:pt x="148" y="168"/>
                  </a:lnTo>
                  <a:lnTo>
                    <a:pt x="133" y="190"/>
                  </a:lnTo>
                  <a:lnTo>
                    <a:pt x="129" y="197"/>
                  </a:lnTo>
                  <a:lnTo>
                    <a:pt x="124" y="212"/>
                  </a:lnTo>
                  <a:lnTo>
                    <a:pt x="124" y="225"/>
                  </a:lnTo>
                  <a:lnTo>
                    <a:pt x="134" y="221"/>
                  </a:lnTo>
                  <a:lnTo>
                    <a:pt x="238" y="130"/>
                  </a:lnTo>
                  <a:lnTo>
                    <a:pt x="238" y="123"/>
                  </a:lnTo>
                  <a:lnTo>
                    <a:pt x="240" y="105"/>
                  </a:lnTo>
                  <a:lnTo>
                    <a:pt x="241" y="85"/>
                  </a:lnTo>
                  <a:lnTo>
                    <a:pt x="241" y="69"/>
                  </a:lnTo>
                  <a:lnTo>
                    <a:pt x="239" y="70"/>
                  </a:lnTo>
                  <a:lnTo>
                    <a:pt x="234" y="73"/>
                  </a:lnTo>
                  <a:lnTo>
                    <a:pt x="225" y="75"/>
                  </a:lnTo>
                  <a:lnTo>
                    <a:pt x="215" y="77"/>
                  </a:lnTo>
                  <a:lnTo>
                    <a:pt x="202" y="78"/>
                  </a:lnTo>
                  <a:lnTo>
                    <a:pt x="188" y="77"/>
                  </a:lnTo>
                  <a:lnTo>
                    <a:pt x="172" y="73"/>
                  </a:lnTo>
                  <a:lnTo>
                    <a:pt x="157" y="65"/>
                  </a:lnTo>
                  <a:lnTo>
                    <a:pt x="155" y="62"/>
                  </a:lnTo>
                  <a:lnTo>
                    <a:pt x="147" y="58"/>
                  </a:lnTo>
                  <a:lnTo>
                    <a:pt x="133" y="50"/>
                  </a:lnTo>
                  <a:lnTo>
                    <a:pt x="116" y="40"/>
                  </a:lnTo>
                  <a:lnTo>
                    <a:pt x="92" y="30"/>
                  </a:lnTo>
                  <a:lnTo>
                    <a:pt x="66" y="20"/>
                  </a:lnTo>
                  <a:lnTo>
                    <a:pt x="35" y="9"/>
                  </a:lnTo>
                  <a:lnTo>
                    <a:pt x="0" y="0"/>
                  </a:lnTo>
                  <a:close/>
                </a:path>
              </a:pathLst>
            </a:custGeom>
            <a:solidFill>
              <a:srgbClr val="00669E"/>
            </a:solidFill>
            <a:ln w="9525">
              <a:noFill/>
              <a:round/>
              <a:headEnd/>
              <a:tailEnd/>
            </a:ln>
          </p:spPr>
          <p:txBody>
            <a:bodyPr/>
            <a:lstStyle/>
            <a:p>
              <a:endParaRPr lang="ja-JP" altLang="en-US"/>
            </a:p>
          </p:txBody>
        </p:sp>
        <p:sp>
          <p:nvSpPr>
            <p:cNvPr id="51373" name="Freeform 66"/>
            <p:cNvSpPr>
              <a:spLocks/>
            </p:cNvSpPr>
            <p:nvPr/>
          </p:nvSpPr>
          <p:spPr bwMode="auto">
            <a:xfrm>
              <a:off x="1638" y="2309"/>
              <a:ext cx="18" cy="11"/>
            </a:xfrm>
            <a:custGeom>
              <a:avLst/>
              <a:gdLst>
                <a:gd name="T0" fmla="*/ 1 w 36"/>
                <a:gd name="T1" fmla="*/ 1 h 21"/>
                <a:gd name="T2" fmla="*/ 1 w 36"/>
                <a:gd name="T3" fmla="*/ 1 h 21"/>
                <a:gd name="T4" fmla="*/ 1 w 36"/>
                <a:gd name="T5" fmla="*/ 1 h 21"/>
                <a:gd name="T6" fmla="*/ 1 w 36"/>
                <a:gd name="T7" fmla="*/ 1 h 21"/>
                <a:gd name="T8" fmla="*/ 1 w 36"/>
                <a:gd name="T9" fmla="*/ 1 h 21"/>
                <a:gd name="T10" fmla="*/ 1 w 36"/>
                <a:gd name="T11" fmla="*/ 1 h 21"/>
                <a:gd name="T12" fmla="*/ 1 w 36"/>
                <a:gd name="T13" fmla="*/ 1 h 21"/>
                <a:gd name="T14" fmla="*/ 1 w 36"/>
                <a:gd name="T15" fmla="*/ 1 h 21"/>
                <a:gd name="T16" fmla="*/ 0 w 36"/>
                <a:gd name="T17" fmla="*/ 0 h 21"/>
                <a:gd name="T18" fmla="*/ 1 w 36"/>
                <a:gd name="T19" fmla="*/ 1 h 21"/>
                <a:gd name="T20" fmla="*/ 1 w 36"/>
                <a:gd name="T21" fmla="*/ 1 h 21"/>
                <a:gd name="T22" fmla="*/ 1 w 36"/>
                <a:gd name="T23" fmla="*/ 0 h 21"/>
                <a:gd name="T24" fmla="*/ 1 w 36"/>
                <a:gd name="T25" fmla="*/ 0 h 21"/>
                <a:gd name="T26" fmla="*/ 1 w 36"/>
                <a:gd name="T27" fmla="*/ 1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21"/>
                <a:gd name="T44" fmla="*/ 36 w 3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21">
                  <a:moveTo>
                    <a:pt x="36" y="3"/>
                  </a:moveTo>
                  <a:lnTo>
                    <a:pt x="35" y="8"/>
                  </a:lnTo>
                  <a:lnTo>
                    <a:pt x="34" y="14"/>
                  </a:lnTo>
                  <a:lnTo>
                    <a:pt x="30" y="19"/>
                  </a:lnTo>
                  <a:lnTo>
                    <a:pt x="25" y="21"/>
                  </a:lnTo>
                  <a:lnTo>
                    <a:pt x="18" y="20"/>
                  </a:lnTo>
                  <a:lnTo>
                    <a:pt x="8" y="14"/>
                  </a:lnTo>
                  <a:lnTo>
                    <a:pt x="1" y="7"/>
                  </a:lnTo>
                  <a:lnTo>
                    <a:pt x="0" y="0"/>
                  </a:lnTo>
                  <a:lnTo>
                    <a:pt x="8" y="1"/>
                  </a:lnTo>
                  <a:lnTo>
                    <a:pt x="15" y="1"/>
                  </a:lnTo>
                  <a:lnTo>
                    <a:pt x="22" y="0"/>
                  </a:lnTo>
                  <a:lnTo>
                    <a:pt x="30" y="0"/>
                  </a:lnTo>
                  <a:lnTo>
                    <a:pt x="36" y="3"/>
                  </a:lnTo>
                  <a:close/>
                </a:path>
              </a:pathLst>
            </a:custGeom>
            <a:solidFill>
              <a:srgbClr val="00669E"/>
            </a:solidFill>
            <a:ln w="9525">
              <a:noFill/>
              <a:round/>
              <a:headEnd/>
              <a:tailEnd/>
            </a:ln>
          </p:spPr>
          <p:txBody>
            <a:bodyPr/>
            <a:lstStyle/>
            <a:p>
              <a:endParaRPr lang="ja-JP" altLang="en-US"/>
            </a:p>
          </p:txBody>
        </p:sp>
        <p:sp>
          <p:nvSpPr>
            <p:cNvPr id="51374" name="Freeform 67"/>
            <p:cNvSpPr>
              <a:spLocks/>
            </p:cNvSpPr>
            <p:nvPr/>
          </p:nvSpPr>
          <p:spPr bwMode="auto">
            <a:xfrm>
              <a:off x="1241" y="2628"/>
              <a:ext cx="20" cy="83"/>
            </a:xfrm>
            <a:custGeom>
              <a:avLst/>
              <a:gdLst>
                <a:gd name="T0" fmla="*/ 0 w 41"/>
                <a:gd name="T1" fmla="*/ 1 h 165"/>
                <a:gd name="T2" fmla="*/ 0 w 41"/>
                <a:gd name="T3" fmla="*/ 2 h 165"/>
                <a:gd name="T4" fmla="*/ 0 w 41"/>
                <a:gd name="T5" fmla="*/ 2 h 165"/>
                <a:gd name="T6" fmla="*/ 0 w 41"/>
                <a:gd name="T7" fmla="*/ 3 h 165"/>
                <a:gd name="T8" fmla="*/ 0 w 41"/>
                <a:gd name="T9" fmla="*/ 4 h 165"/>
                <a:gd name="T10" fmla="*/ 0 w 41"/>
                <a:gd name="T11" fmla="*/ 5 h 165"/>
                <a:gd name="T12" fmla="*/ 0 w 41"/>
                <a:gd name="T13" fmla="*/ 5 h 165"/>
                <a:gd name="T14" fmla="*/ 0 w 41"/>
                <a:gd name="T15" fmla="*/ 5 h 165"/>
                <a:gd name="T16" fmla="*/ 0 w 41"/>
                <a:gd name="T17" fmla="*/ 6 h 165"/>
                <a:gd name="T18" fmla="*/ 0 w 41"/>
                <a:gd name="T19" fmla="*/ 6 h 165"/>
                <a:gd name="T20" fmla="*/ 0 w 41"/>
                <a:gd name="T21" fmla="*/ 6 h 165"/>
                <a:gd name="T22" fmla="*/ 1 w 41"/>
                <a:gd name="T23" fmla="*/ 5 h 165"/>
                <a:gd name="T24" fmla="*/ 1 w 41"/>
                <a:gd name="T25" fmla="*/ 5 h 165"/>
                <a:gd name="T26" fmla="*/ 1 w 41"/>
                <a:gd name="T27" fmla="*/ 5 h 165"/>
                <a:gd name="T28" fmla="*/ 1 w 41"/>
                <a:gd name="T29" fmla="*/ 5 h 165"/>
                <a:gd name="T30" fmla="*/ 0 w 41"/>
                <a:gd name="T31" fmla="*/ 4 h 165"/>
                <a:gd name="T32" fmla="*/ 0 w 41"/>
                <a:gd name="T33" fmla="*/ 4 h 165"/>
                <a:gd name="T34" fmla="*/ 1 w 41"/>
                <a:gd name="T35" fmla="*/ 3 h 165"/>
                <a:gd name="T36" fmla="*/ 1 w 41"/>
                <a:gd name="T37" fmla="*/ 3 h 165"/>
                <a:gd name="T38" fmla="*/ 1 w 41"/>
                <a:gd name="T39" fmla="*/ 3 h 165"/>
                <a:gd name="T40" fmla="*/ 1 w 41"/>
                <a:gd name="T41" fmla="*/ 2 h 165"/>
                <a:gd name="T42" fmla="*/ 1 w 41"/>
                <a:gd name="T43" fmla="*/ 2 h 165"/>
                <a:gd name="T44" fmla="*/ 1 w 41"/>
                <a:gd name="T45" fmla="*/ 1 h 165"/>
                <a:gd name="T46" fmla="*/ 0 w 41"/>
                <a:gd name="T47" fmla="*/ 1 h 165"/>
                <a:gd name="T48" fmla="*/ 0 w 41"/>
                <a:gd name="T49" fmla="*/ 0 h 165"/>
                <a:gd name="T50" fmla="*/ 0 w 41"/>
                <a:gd name="T51" fmla="*/ 0 h 165"/>
                <a:gd name="T52" fmla="*/ 0 w 41"/>
                <a:gd name="T53" fmla="*/ 0 h 165"/>
                <a:gd name="T54" fmla="*/ 0 w 41"/>
                <a:gd name="T55" fmla="*/ 1 h 165"/>
                <a:gd name="T56" fmla="*/ 0 w 41"/>
                <a:gd name="T57" fmla="*/ 1 h 16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1"/>
                <a:gd name="T88" fmla="*/ 0 h 165"/>
                <a:gd name="T89" fmla="*/ 41 w 41"/>
                <a:gd name="T90" fmla="*/ 165 h 16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1" h="165">
                  <a:moveTo>
                    <a:pt x="3" y="11"/>
                  </a:moveTo>
                  <a:lnTo>
                    <a:pt x="1" y="38"/>
                  </a:lnTo>
                  <a:lnTo>
                    <a:pt x="0" y="64"/>
                  </a:lnTo>
                  <a:lnTo>
                    <a:pt x="0" y="91"/>
                  </a:lnTo>
                  <a:lnTo>
                    <a:pt x="3" y="117"/>
                  </a:lnTo>
                  <a:lnTo>
                    <a:pt x="4" y="129"/>
                  </a:lnTo>
                  <a:lnTo>
                    <a:pt x="6" y="140"/>
                  </a:lnTo>
                  <a:lnTo>
                    <a:pt x="8" y="153"/>
                  </a:lnTo>
                  <a:lnTo>
                    <a:pt x="15" y="161"/>
                  </a:lnTo>
                  <a:lnTo>
                    <a:pt x="24" y="165"/>
                  </a:lnTo>
                  <a:lnTo>
                    <a:pt x="31" y="164"/>
                  </a:lnTo>
                  <a:lnTo>
                    <a:pt x="35" y="159"/>
                  </a:lnTo>
                  <a:lnTo>
                    <a:pt x="37" y="151"/>
                  </a:lnTo>
                  <a:lnTo>
                    <a:pt x="36" y="140"/>
                  </a:lnTo>
                  <a:lnTo>
                    <a:pt x="34" y="129"/>
                  </a:lnTo>
                  <a:lnTo>
                    <a:pt x="31" y="117"/>
                  </a:lnTo>
                  <a:lnTo>
                    <a:pt x="31" y="104"/>
                  </a:lnTo>
                  <a:lnTo>
                    <a:pt x="35" y="93"/>
                  </a:lnTo>
                  <a:lnTo>
                    <a:pt x="37" y="83"/>
                  </a:lnTo>
                  <a:lnTo>
                    <a:pt x="39" y="72"/>
                  </a:lnTo>
                  <a:lnTo>
                    <a:pt x="41" y="60"/>
                  </a:lnTo>
                  <a:lnTo>
                    <a:pt x="41" y="41"/>
                  </a:lnTo>
                  <a:lnTo>
                    <a:pt x="37" y="23"/>
                  </a:lnTo>
                  <a:lnTo>
                    <a:pt x="29" y="8"/>
                  </a:lnTo>
                  <a:lnTo>
                    <a:pt x="12" y="0"/>
                  </a:lnTo>
                  <a:lnTo>
                    <a:pt x="11" y="0"/>
                  </a:lnTo>
                  <a:lnTo>
                    <a:pt x="7" y="0"/>
                  </a:lnTo>
                  <a:lnTo>
                    <a:pt x="4" y="3"/>
                  </a:lnTo>
                  <a:lnTo>
                    <a:pt x="3" y="11"/>
                  </a:lnTo>
                  <a:close/>
                </a:path>
              </a:pathLst>
            </a:custGeom>
            <a:solidFill>
              <a:srgbClr val="C6F9FF"/>
            </a:solidFill>
            <a:ln w="9525">
              <a:noFill/>
              <a:round/>
              <a:headEnd/>
              <a:tailEnd/>
            </a:ln>
          </p:spPr>
          <p:txBody>
            <a:bodyPr/>
            <a:lstStyle/>
            <a:p>
              <a:endParaRPr lang="ja-JP" altLang="en-US"/>
            </a:p>
          </p:txBody>
        </p:sp>
        <p:sp>
          <p:nvSpPr>
            <p:cNvPr id="51375" name="Freeform 68"/>
            <p:cNvSpPr>
              <a:spLocks/>
            </p:cNvSpPr>
            <p:nvPr/>
          </p:nvSpPr>
          <p:spPr bwMode="auto">
            <a:xfrm>
              <a:off x="1276" y="2390"/>
              <a:ext cx="273" cy="707"/>
            </a:xfrm>
            <a:custGeom>
              <a:avLst/>
              <a:gdLst>
                <a:gd name="T0" fmla="*/ 6 w 545"/>
                <a:gd name="T1" fmla="*/ 14 h 1413"/>
                <a:gd name="T2" fmla="*/ 5 w 545"/>
                <a:gd name="T3" fmla="*/ 15 h 1413"/>
                <a:gd name="T4" fmla="*/ 4 w 545"/>
                <a:gd name="T5" fmla="*/ 15 h 1413"/>
                <a:gd name="T6" fmla="*/ 4 w 545"/>
                <a:gd name="T7" fmla="*/ 16 h 1413"/>
                <a:gd name="T8" fmla="*/ 3 w 545"/>
                <a:gd name="T9" fmla="*/ 18 h 1413"/>
                <a:gd name="T10" fmla="*/ 2 w 545"/>
                <a:gd name="T11" fmla="*/ 17 h 1413"/>
                <a:gd name="T12" fmla="*/ 1 w 545"/>
                <a:gd name="T13" fmla="*/ 16 h 1413"/>
                <a:gd name="T14" fmla="*/ 1 w 545"/>
                <a:gd name="T15" fmla="*/ 13 h 1413"/>
                <a:gd name="T16" fmla="*/ 1 w 545"/>
                <a:gd name="T17" fmla="*/ 11 h 1413"/>
                <a:gd name="T18" fmla="*/ 1 w 545"/>
                <a:gd name="T19" fmla="*/ 10 h 1413"/>
                <a:gd name="T20" fmla="*/ 2 w 545"/>
                <a:gd name="T21" fmla="*/ 9 h 1413"/>
                <a:gd name="T22" fmla="*/ 3 w 545"/>
                <a:gd name="T23" fmla="*/ 9 h 1413"/>
                <a:gd name="T24" fmla="*/ 4 w 545"/>
                <a:gd name="T25" fmla="*/ 8 h 1413"/>
                <a:gd name="T26" fmla="*/ 4 w 545"/>
                <a:gd name="T27" fmla="*/ 9 h 1413"/>
                <a:gd name="T28" fmla="*/ 5 w 545"/>
                <a:gd name="T29" fmla="*/ 10 h 1413"/>
                <a:gd name="T30" fmla="*/ 6 w 545"/>
                <a:gd name="T31" fmla="*/ 10 h 1413"/>
                <a:gd name="T32" fmla="*/ 7 w 545"/>
                <a:gd name="T33" fmla="*/ 10 h 1413"/>
                <a:gd name="T34" fmla="*/ 8 w 545"/>
                <a:gd name="T35" fmla="*/ 10 h 1413"/>
                <a:gd name="T36" fmla="*/ 8 w 545"/>
                <a:gd name="T37" fmla="*/ 10 h 1413"/>
                <a:gd name="T38" fmla="*/ 8 w 545"/>
                <a:gd name="T39" fmla="*/ 11 h 1413"/>
                <a:gd name="T40" fmla="*/ 9 w 545"/>
                <a:gd name="T41" fmla="*/ 10 h 1413"/>
                <a:gd name="T42" fmla="*/ 9 w 545"/>
                <a:gd name="T43" fmla="*/ 10 h 1413"/>
                <a:gd name="T44" fmla="*/ 10 w 545"/>
                <a:gd name="T45" fmla="*/ 9 h 1413"/>
                <a:gd name="T46" fmla="*/ 11 w 545"/>
                <a:gd name="T47" fmla="*/ 8 h 1413"/>
                <a:gd name="T48" fmla="*/ 12 w 545"/>
                <a:gd name="T49" fmla="*/ 9 h 1413"/>
                <a:gd name="T50" fmla="*/ 13 w 545"/>
                <a:gd name="T51" fmla="*/ 9 h 1413"/>
                <a:gd name="T52" fmla="*/ 15 w 545"/>
                <a:gd name="T53" fmla="*/ 9 h 1413"/>
                <a:gd name="T54" fmla="*/ 12 w 545"/>
                <a:gd name="T55" fmla="*/ 4 h 1413"/>
                <a:gd name="T56" fmla="*/ 13 w 545"/>
                <a:gd name="T57" fmla="*/ 1 h 1413"/>
                <a:gd name="T58" fmla="*/ 15 w 545"/>
                <a:gd name="T59" fmla="*/ 10 h 1413"/>
                <a:gd name="T60" fmla="*/ 16 w 545"/>
                <a:gd name="T61" fmla="*/ 12 h 1413"/>
                <a:gd name="T62" fmla="*/ 16 w 545"/>
                <a:gd name="T63" fmla="*/ 24 h 1413"/>
                <a:gd name="T64" fmla="*/ 15 w 545"/>
                <a:gd name="T65" fmla="*/ 40 h 1413"/>
                <a:gd name="T66" fmla="*/ 14 w 545"/>
                <a:gd name="T67" fmla="*/ 44 h 1413"/>
                <a:gd name="T68" fmla="*/ 14 w 545"/>
                <a:gd name="T69" fmla="*/ 43 h 1413"/>
                <a:gd name="T70" fmla="*/ 13 w 545"/>
                <a:gd name="T71" fmla="*/ 43 h 1413"/>
                <a:gd name="T72" fmla="*/ 12 w 545"/>
                <a:gd name="T73" fmla="*/ 44 h 1413"/>
                <a:gd name="T74" fmla="*/ 12 w 545"/>
                <a:gd name="T75" fmla="*/ 43 h 1413"/>
                <a:gd name="T76" fmla="*/ 12 w 545"/>
                <a:gd name="T77" fmla="*/ 41 h 1413"/>
                <a:gd name="T78" fmla="*/ 12 w 545"/>
                <a:gd name="T79" fmla="*/ 39 h 1413"/>
                <a:gd name="T80" fmla="*/ 12 w 545"/>
                <a:gd name="T81" fmla="*/ 39 h 1413"/>
                <a:gd name="T82" fmla="*/ 12 w 545"/>
                <a:gd name="T83" fmla="*/ 38 h 1413"/>
                <a:gd name="T84" fmla="*/ 11 w 545"/>
                <a:gd name="T85" fmla="*/ 37 h 1413"/>
                <a:gd name="T86" fmla="*/ 10 w 545"/>
                <a:gd name="T87" fmla="*/ 37 h 1413"/>
                <a:gd name="T88" fmla="*/ 9 w 545"/>
                <a:gd name="T89" fmla="*/ 35 h 1413"/>
                <a:gd name="T90" fmla="*/ 9 w 545"/>
                <a:gd name="T91" fmla="*/ 32 h 1413"/>
                <a:gd name="T92" fmla="*/ 8 w 545"/>
                <a:gd name="T93" fmla="*/ 31 h 1413"/>
                <a:gd name="T94" fmla="*/ 7 w 545"/>
                <a:gd name="T95" fmla="*/ 31 h 1413"/>
                <a:gd name="T96" fmla="*/ 7 w 545"/>
                <a:gd name="T97" fmla="*/ 29 h 1413"/>
                <a:gd name="T98" fmla="*/ 7 w 545"/>
                <a:gd name="T99" fmla="*/ 26 h 1413"/>
                <a:gd name="T100" fmla="*/ 7 w 545"/>
                <a:gd name="T101" fmla="*/ 21 h 1413"/>
                <a:gd name="T102" fmla="*/ 7 w 545"/>
                <a:gd name="T103" fmla="*/ 19 h 1413"/>
                <a:gd name="T104" fmla="*/ 7 w 545"/>
                <a:gd name="T105" fmla="*/ 19 h 1413"/>
                <a:gd name="T106" fmla="*/ 6 w 545"/>
                <a:gd name="T107" fmla="*/ 19 h 1413"/>
                <a:gd name="T108" fmla="*/ 6 w 545"/>
                <a:gd name="T109" fmla="*/ 18 h 1413"/>
                <a:gd name="T110" fmla="*/ 6 w 545"/>
                <a:gd name="T111" fmla="*/ 15 h 1413"/>
                <a:gd name="T112" fmla="*/ 6 w 545"/>
                <a:gd name="T113" fmla="*/ 13 h 14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5"/>
                <a:gd name="T172" fmla="*/ 0 h 1413"/>
                <a:gd name="T173" fmla="*/ 545 w 545"/>
                <a:gd name="T174" fmla="*/ 1413 h 14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5" h="1413">
                  <a:moveTo>
                    <a:pt x="178" y="428"/>
                  </a:moveTo>
                  <a:lnTo>
                    <a:pt x="179" y="435"/>
                  </a:lnTo>
                  <a:lnTo>
                    <a:pt x="179" y="441"/>
                  </a:lnTo>
                  <a:lnTo>
                    <a:pt x="177" y="445"/>
                  </a:lnTo>
                  <a:lnTo>
                    <a:pt x="174" y="449"/>
                  </a:lnTo>
                  <a:lnTo>
                    <a:pt x="169" y="452"/>
                  </a:lnTo>
                  <a:lnTo>
                    <a:pt x="163" y="455"/>
                  </a:lnTo>
                  <a:lnTo>
                    <a:pt x="155" y="457"/>
                  </a:lnTo>
                  <a:lnTo>
                    <a:pt x="147" y="457"/>
                  </a:lnTo>
                  <a:lnTo>
                    <a:pt x="135" y="456"/>
                  </a:lnTo>
                  <a:lnTo>
                    <a:pt x="128" y="452"/>
                  </a:lnTo>
                  <a:lnTo>
                    <a:pt x="122" y="451"/>
                  </a:lnTo>
                  <a:lnTo>
                    <a:pt x="114" y="458"/>
                  </a:lnTo>
                  <a:lnTo>
                    <a:pt x="106" y="472"/>
                  </a:lnTo>
                  <a:lnTo>
                    <a:pt x="102" y="489"/>
                  </a:lnTo>
                  <a:lnTo>
                    <a:pt x="102" y="507"/>
                  </a:lnTo>
                  <a:lnTo>
                    <a:pt x="103" y="523"/>
                  </a:lnTo>
                  <a:lnTo>
                    <a:pt x="102" y="540"/>
                  </a:lnTo>
                  <a:lnTo>
                    <a:pt x="98" y="549"/>
                  </a:lnTo>
                  <a:lnTo>
                    <a:pt x="88" y="554"/>
                  </a:lnTo>
                  <a:lnTo>
                    <a:pt x="71" y="554"/>
                  </a:lnTo>
                  <a:lnTo>
                    <a:pt x="59" y="551"/>
                  </a:lnTo>
                  <a:lnTo>
                    <a:pt x="48" y="547"/>
                  </a:lnTo>
                  <a:lnTo>
                    <a:pt x="39" y="541"/>
                  </a:lnTo>
                  <a:lnTo>
                    <a:pt x="32" y="533"/>
                  </a:lnTo>
                  <a:lnTo>
                    <a:pt x="27" y="524"/>
                  </a:lnTo>
                  <a:lnTo>
                    <a:pt x="23" y="513"/>
                  </a:lnTo>
                  <a:lnTo>
                    <a:pt x="19" y="503"/>
                  </a:lnTo>
                  <a:lnTo>
                    <a:pt x="17" y="490"/>
                  </a:lnTo>
                  <a:lnTo>
                    <a:pt x="12" y="465"/>
                  </a:lnTo>
                  <a:lnTo>
                    <a:pt x="8" y="439"/>
                  </a:lnTo>
                  <a:lnTo>
                    <a:pt x="3" y="413"/>
                  </a:lnTo>
                  <a:lnTo>
                    <a:pt x="1" y="387"/>
                  </a:lnTo>
                  <a:lnTo>
                    <a:pt x="0" y="375"/>
                  </a:lnTo>
                  <a:lnTo>
                    <a:pt x="0" y="363"/>
                  </a:lnTo>
                  <a:lnTo>
                    <a:pt x="3" y="352"/>
                  </a:lnTo>
                  <a:lnTo>
                    <a:pt x="11" y="343"/>
                  </a:lnTo>
                  <a:lnTo>
                    <a:pt x="12" y="323"/>
                  </a:lnTo>
                  <a:lnTo>
                    <a:pt x="17" y="315"/>
                  </a:lnTo>
                  <a:lnTo>
                    <a:pt x="22" y="308"/>
                  </a:lnTo>
                  <a:lnTo>
                    <a:pt x="26" y="301"/>
                  </a:lnTo>
                  <a:lnTo>
                    <a:pt x="32" y="296"/>
                  </a:lnTo>
                  <a:lnTo>
                    <a:pt x="38" y="290"/>
                  </a:lnTo>
                  <a:lnTo>
                    <a:pt x="44" y="283"/>
                  </a:lnTo>
                  <a:lnTo>
                    <a:pt x="49" y="277"/>
                  </a:lnTo>
                  <a:lnTo>
                    <a:pt x="56" y="270"/>
                  </a:lnTo>
                  <a:lnTo>
                    <a:pt x="69" y="265"/>
                  </a:lnTo>
                  <a:lnTo>
                    <a:pt x="76" y="262"/>
                  </a:lnTo>
                  <a:lnTo>
                    <a:pt x="82" y="260"/>
                  </a:lnTo>
                  <a:lnTo>
                    <a:pt x="88" y="259"/>
                  </a:lnTo>
                  <a:lnTo>
                    <a:pt x="94" y="257"/>
                  </a:lnTo>
                  <a:lnTo>
                    <a:pt x="101" y="255"/>
                  </a:lnTo>
                  <a:lnTo>
                    <a:pt x="107" y="255"/>
                  </a:lnTo>
                  <a:lnTo>
                    <a:pt x="114" y="254"/>
                  </a:lnTo>
                  <a:lnTo>
                    <a:pt x="121" y="254"/>
                  </a:lnTo>
                  <a:lnTo>
                    <a:pt x="123" y="268"/>
                  </a:lnTo>
                  <a:lnTo>
                    <a:pt x="122" y="284"/>
                  </a:lnTo>
                  <a:lnTo>
                    <a:pt x="120" y="300"/>
                  </a:lnTo>
                  <a:lnTo>
                    <a:pt x="118" y="315"/>
                  </a:lnTo>
                  <a:lnTo>
                    <a:pt x="129" y="316"/>
                  </a:lnTo>
                  <a:lnTo>
                    <a:pt x="140" y="316"/>
                  </a:lnTo>
                  <a:lnTo>
                    <a:pt x="151" y="315"/>
                  </a:lnTo>
                  <a:lnTo>
                    <a:pt x="161" y="313"/>
                  </a:lnTo>
                  <a:lnTo>
                    <a:pt x="171" y="310"/>
                  </a:lnTo>
                  <a:lnTo>
                    <a:pt x="182" y="306"/>
                  </a:lnTo>
                  <a:lnTo>
                    <a:pt x="191" y="303"/>
                  </a:lnTo>
                  <a:lnTo>
                    <a:pt x="201" y="299"/>
                  </a:lnTo>
                  <a:lnTo>
                    <a:pt x="209" y="297"/>
                  </a:lnTo>
                  <a:lnTo>
                    <a:pt x="215" y="295"/>
                  </a:lnTo>
                  <a:lnTo>
                    <a:pt x="220" y="293"/>
                  </a:lnTo>
                  <a:lnTo>
                    <a:pt x="224" y="293"/>
                  </a:lnTo>
                  <a:lnTo>
                    <a:pt x="227" y="295"/>
                  </a:lnTo>
                  <a:lnTo>
                    <a:pt x="229" y="297"/>
                  </a:lnTo>
                  <a:lnTo>
                    <a:pt x="232" y="300"/>
                  </a:lnTo>
                  <a:lnTo>
                    <a:pt x="236" y="306"/>
                  </a:lnTo>
                  <a:lnTo>
                    <a:pt x="236" y="311"/>
                  </a:lnTo>
                  <a:lnTo>
                    <a:pt x="236" y="315"/>
                  </a:lnTo>
                  <a:lnTo>
                    <a:pt x="236" y="321"/>
                  </a:lnTo>
                  <a:lnTo>
                    <a:pt x="238" y="325"/>
                  </a:lnTo>
                  <a:lnTo>
                    <a:pt x="242" y="326"/>
                  </a:lnTo>
                  <a:lnTo>
                    <a:pt x="247" y="326"/>
                  </a:lnTo>
                  <a:lnTo>
                    <a:pt x="253" y="323"/>
                  </a:lnTo>
                  <a:lnTo>
                    <a:pt x="260" y="320"/>
                  </a:lnTo>
                  <a:lnTo>
                    <a:pt x="266" y="316"/>
                  </a:lnTo>
                  <a:lnTo>
                    <a:pt x="272" y="312"/>
                  </a:lnTo>
                  <a:lnTo>
                    <a:pt x="276" y="308"/>
                  </a:lnTo>
                  <a:lnTo>
                    <a:pt x="280" y="305"/>
                  </a:lnTo>
                  <a:lnTo>
                    <a:pt x="284" y="297"/>
                  </a:lnTo>
                  <a:lnTo>
                    <a:pt x="287" y="286"/>
                  </a:lnTo>
                  <a:lnTo>
                    <a:pt x="289" y="277"/>
                  </a:lnTo>
                  <a:lnTo>
                    <a:pt x="294" y="269"/>
                  </a:lnTo>
                  <a:lnTo>
                    <a:pt x="298" y="265"/>
                  </a:lnTo>
                  <a:lnTo>
                    <a:pt x="304" y="260"/>
                  </a:lnTo>
                  <a:lnTo>
                    <a:pt x="312" y="257"/>
                  </a:lnTo>
                  <a:lnTo>
                    <a:pt x="319" y="253"/>
                  </a:lnTo>
                  <a:lnTo>
                    <a:pt x="327" y="251"/>
                  </a:lnTo>
                  <a:lnTo>
                    <a:pt x="335" y="251"/>
                  </a:lnTo>
                  <a:lnTo>
                    <a:pt x="343" y="251"/>
                  </a:lnTo>
                  <a:lnTo>
                    <a:pt x="350" y="253"/>
                  </a:lnTo>
                  <a:lnTo>
                    <a:pt x="357" y="259"/>
                  </a:lnTo>
                  <a:lnTo>
                    <a:pt x="362" y="267"/>
                  </a:lnTo>
                  <a:lnTo>
                    <a:pt x="365" y="274"/>
                  </a:lnTo>
                  <a:lnTo>
                    <a:pt x="373" y="277"/>
                  </a:lnTo>
                  <a:lnTo>
                    <a:pt x="390" y="280"/>
                  </a:lnTo>
                  <a:lnTo>
                    <a:pt x="446" y="284"/>
                  </a:lnTo>
                  <a:lnTo>
                    <a:pt x="448" y="284"/>
                  </a:lnTo>
                  <a:lnTo>
                    <a:pt x="453" y="282"/>
                  </a:lnTo>
                  <a:lnTo>
                    <a:pt x="456" y="277"/>
                  </a:lnTo>
                  <a:lnTo>
                    <a:pt x="454" y="266"/>
                  </a:lnTo>
                  <a:lnTo>
                    <a:pt x="362" y="123"/>
                  </a:lnTo>
                  <a:lnTo>
                    <a:pt x="364" y="118"/>
                  </a:lnTo>
                  <a:lnTo>
                    <a:pt x="368" y="107"/>
                  </a:lnTo>
                  <a:lnTo>
                    <a:pt x="375" y="89"/>
                  </a:lnTo>
                  <a:lnTo>
                    <a:pt x="382" y="70"/>
                  </a:lnTo>
                  <a:lnTo>
                    <a:pt x="389" y="49"/>
                  </a:lnTo>
                  <a:lnTo>
                    <a:pt x="394" y="28"/>
                  </a:lnTo>
                  <a:lnTo>
                    <a:pt x="396" y="11"/>
                  </a:lnTo>
                  <a:lnTo>
                    <a:pt x="394" y="0"/>
                  </a:lnTo>
                  <a:lnTo>
                    <a:pt x="545" y="138"/>
                  </a:lnTo>
                  <a:lnTo>
                    <a:pt x="480" y="295"/>
                  </a:lnTo>
                  <a:lnTo>
                    <a:pt x="500" y="290"/>
                  </a:lnTo>
                  <a:lnTo>
                    <a:pt x="500" y="303"/>
                  </a:lnTo>
                  <a:lnTo>
                    <a:pt x="499" y="331"/>
                  </a:lnTo>
                  <a:lnTo>
                    <a:pt x="497" y="363"/>
                  </a:lnTo>
                  <a:lnTo>
                    <a:pt x="499" y="380"/>
                  </a:lnTo>
                  <a:lnTo>
                    <a:pt x="499" y="392"/>
                  </a:lnTo>
                  <a:lnTo>
                    <a:pt x="494" y="572"/>
                  </a:lnTo>
                  <a:lnTo>
                    <a:pt x="486" y="757"/>
                  </a:lnTo>
                  <a:lnTo>
                    <a:pt x="477" y="943"/>
                  </a:lnTo>
                  <a:lnTo>
                    <a:pt x="472" y="1131"/>
                  </a:lnTo>
                  <a:lnTo>
                    <a:pt x="469" y="1198"/>
                  </a:lnTo>
                  <a:lnTo>
                    <a:pt x="466" y="1263"/>
                  </a:lnTo>
                  <a:lnTo>
                    <a:pt x="462" y="1327"/>
                  </a:lnTo>
                  <a:lnTo>
                    <a:pt x="457" y="1393"/>
                  </a:lnTo>
                  <a:lnTo>
                    <a:pt x="441" y="1413"/>
                  </a:lnTo>
                  <a:lnTo>
                    <a:pt x="432" y="1406"/>
                  </a:lnTo>
                  <a:lnTo>
                    <a:pt x="427" y="1389"/>
                  </a:lnTo>
                  <a:lnTo>
                    <a:pt x="426" y="1380"/>
                  </a:lnTo>
                  <a:lnTo>
                    <a:pt x="420" y="1371"/>
                  </a:lnTo>
                  <a:lnTo>
                    <a:pt x="417" y="1360"/>
                  </a:lnTo>
                  <a:lnTo>
                    <a:pt x="413" y="1350"/>
                  </a:lnTo>
                  <a:lnTo>
                    <a:pt x="408" y="1345"/>
                  </a:lnTo>
                  <a:lnTo>
                    <a:pt x="403" y="1356"/>
                  </a:lnTo>
                  <a:lnTo>
                    <a:pt x="397" y="1366"/>
                  </a:lnTo>
                  <a:lnTo>
                    <a:pt x="389" y="1375"/>
                  </a:lnTo>
                  <a:lnTo>
                    <a:pt x="381" y="1383"/>
                  </a:lnTo>
                  <a:lnTo>
                    <a:pt x="373" y="1389"/>
                  </a:lnTo>
                  <a:lnTo>
                    <a:pt x="366" y="1390"/>
                  </a:lnTo>
                  <a:lnTo>
                    <a:pt x="359" y="1386"/>
                  </a:lnTo>
                  <a:lnTo>
                    <a:pt x="355" y="1374"/>
                  </a:lnTo>
                  <a:lnTo>
                    <a:pt x="353" y="1360"/>
                  </a:lnTo>
                  <a:lnTo>
                    <a:pt x="355" y="1345"/>
                  </a:lnTo>
                  <a:lnTo>
                    <a:pt x="359" y="1333"/>
                  </a:lnTo>
                  <a:lnTo>
                    <a:pt x="365" y="1319"/>
                  </a:lnTo>
                  <a:lnTo>
                    <a:pt x="372" y="1306"/>
                  </a:lnTo>
                  <a:lnTo>
                    <a:pt x="378" y="1292"/>
                  </a:lnTo>
                  <a:lnTo>
                    <a:pt x="381" y="1278"/>
                  </a:lnTo>
                  <a:lnTo>
                    <a:pt x="382" y="1265"/>
                  </a:lnTo>
                  <a:lnTo>
                    <a:pt x="382" y="1253"/>
                  </a:lnTo>
                  <a:lnTo>
                    <a:pt x="381" y="1246"/>
                  </a:lnTo>
                  <a:lnTo>
                    <a:pt x="378" y="1240"/>
                  </a:lnTo>
                  <a:lnTo>
                    <a:pt x="370" y="1236"/>
                  </a:lnTo>
                  <a:lnTo>
                    <a:pt x="364" y="1229"/>
                  </a:lnTo>
                  <a:lnTo>
                    <a:pt x="360" y="1220"/>
                  </a:lnTo>
                  <a:lnTo>
                    <a:pt x="360" y="1211"/>
                  </a:lnTo>
                  <a:lnTo>
                    <a:pt x="360" y="1207"/>
                  </a:lnTo>
                  <a:lnTo>
                    <a:pt x="359" y="1201"/>
                  </a:lnTo>
                  <a:lnTo>
                    <a:pt x="359" y="1193"/>
                  </a:lnTo>
                  <a:lnTo>
                    <a:pt x="359" y="1186"/>
                  </a:lnTo>
                  <a:lnTo>
                    <a:pt x="358" y="1179"/>
                  </a:lnTo>
                  <a:lnTo>
                    <a:pt x="353" y="1170"/>
                  </a:lnTo>
                  <a:lnTo>
                    <a:pt x="348" y="1163"/>
                  </a:lnTo>
                  <a:lnTo>
                    <a:pt x="340" y="1160"/>
                  </a:lnTo>
                  <a:lnTo>
                    <a:pt x="330" y="1156"/>
                  </a:lnTo>
                  <a:lnTo>
                    <a:pt x="321" y="1154"/>
                  </a:lnTo>
                  <a:lnTo>
                    <a:pt x="311" y="1153"/>
                  </a:lnTo>
                  <a:lnTo>
                    <a:pt x="302" y="1149"/>
                  </a:lnTo>
                  <a:lnTo>
                    <a:pt x="292" y="1146"/>
                  </a:lnTo>
                  <a:lnTo>
                    <a:pt x="276" y="1132"/>
                  </a:lnTo>
                  <a:lnTo>
                    <a:pt x="266" y="1114"/>
                  </a:lnTo>
                  <a:lnTo>
                    <a:pt x="261" y="1092"/>
                  </a:lnTo>
                  <a:lnTo>
                    <a:pt x="261" y="1068"/>
                  </a:lnTo>
                  <a:lnTo>
                    <a:pt x="262" y="1042"/>
                  </a:lnTo>
                  <a:lnTo>
                    <a:pt x="265" y="1018"/>
                  </a:lnTo>
                  <a:lnTo>
                    <a:pt x="267" y="995"/>
                  </a:lnTo>
                  <a:lnTo>
                    <a:pt x="268" y="974"/>
                  </a:lnTo>
                  <a:lnTo>
                    <a:pt x="260" y="974"/>
                  </a:lnTo>
                  <a:lnTo>
                    <a:pt x="253" y="974"/>
                  </a:lnTo>
                  <a:lnTo>
                    <a:pt x="245" y="974"/>
                  </a:lnTo>
                  <a:lnTo>
                    <a:pt x="238" y="974"/>
                  </a:lnTo>
                  <a:lnTo>
                    <a:pt x="224" y="971"/>
                  </a:lnTo>
                  <a:lnTo>
                    <a:pt x="215" y="966"/>
                  </a:lnTo>
                  <a:lnTo>
                    <a:pt x="208" y="958"/>
                  </a:lnTo>
                  <a:lnTo>
                    <a:pt x="204" y="949"/>
                  </a:lnTo>
                  <a:lnTo>
                    <a:pt x="201" y="939"/>
                  </a:lnTo>
                  <a:lnTo>
                    <a:pt x="200" y="927"/>
                  </a:lnTo>
                  <a:lnTo>
                    <a:pt x="200" y="914"/>
                  </a:lnTo>
                  <a:lnTo>
                    <a:pt x="200" y="901"/>
                  </a:lnTo>
                  <a:lnTo>
                    <a:pt x="201" y="852"/>
                  </a:lnTo>
                  <a:lnTo>
                    <a:pt x="207" y="804"/>
                  </a:lnTo>
                  <a:lnTo>
                    <a:pt x="212" y="757"/>
                  </a:lnTo>
                  <a:lnTo>
                    <a:pt x="215" y="708"/>
                  </a:lnTo>
                  <a:lnTo>
                    <a:pt x="216" y="689"/>
                  </a:lnTo>
                  <a:lnTo>
                    <a:pt x="219" y="670"/>
                  </a:lnTo>
                  <a:lnTo>
                    <a:pt x="220" y="651"/>
                  </a:lnTo>
                  <a:lnTo>
                    <a:pt x="221" y="632"/>
                  </a:lnTo>
                  <a:lnTo>
                    <a:pt x="221" y="621"/>
                  </a:lnTo>
                  <a:lnTo>
                    <a:pt x="220" y="608"/>
                  </a:lnTo>
                  <a:lnTo>
                    <a:pt x="221" y="598"/>
                  </a:lnTo>
                  <a:lnTo>
                    <a:pt x="218" y="591"/>
                  </a:lnTo>
                  <a:lnTo>
                    <a:pt x="208" y="586"/>
                  </a:lnTo>
                  <a:lnTo>
                    <a:pt x="200" y="585"/>
                  </a:lnTo>
                  <a:lnTo>
                    <a:pt x="193" y="586"/>
                  </a:lnTo>
                  <a:lnTo>
                    <a:pt x="189" y="587"/>
                  </a:lnTo>
                  <a:lnTo>
                    <a:pt x="184" y="588"/>
                  </a:lnTo>
                  <a:lnTo>
                    <a:pt x="181" y="589"/>
                  </a:lnTo>
                  <a:lnTo>
                    <a:pt x="178" y="587"/>
                  </a:lnTo>
                  <a:lnTo>
                    <a:pt x="176" y="581"/>
                  </a:lnTo>
                  <a:lnTo>
                    <a:pt x="174" y="571"/>
                  </a:lnTo>
                  <a:lnTo>
                    <a:pt x="173" y="545"/>
                  </a:lnTo>
                  <a:lnTo>
                    <a:pt x="176" y="517"/>
                  </a:lnTo>
                  <a:lnTo>
                    <a:pt x="181" y="490"/>
                  </a:lnTo>
                  <a:lnTo>
                    <a:pt x="185" y="465"/>
                  </a:lnTo>
                  <a:lnTo>
                    <a:pt x="189" y="449"/>
                  </a:lnTo>
                  <a:lnTo>
                    <a:pt x="191" y="424"/>
                  </a:lnTo>
                  <a:lnTo>
                    <a:pt x="189" y="402"/>
                  </a:lnTo>
                  <a:lnTo>
                    <a:pt x="177" y="398"/>
                  </a:lnTo>
                  <a:lnTo>
                    <a:pt x="177" y="401"/>
                  </a:lnTo>
                  <a:lnTo>
                    <a:pt x="176" y="407"/>
                  </a:lnTo>
                  <a:lnTo>
                    <a:pt x="176" y="417"/>
                  </a:lnTo>
                  <a:lnTo>
                    <a:pt x="178" y="428"/>
                  </a:lnTo>
                  <a:close/>
                </a:path>
              </a:pathLst>
            </a:custGeom>
            <a:solidFill>
              <a:srgbClr val="C6F9FF"/>
            </a:solidFill>
            <a:ln w="9525">
              <a:noFill/>
              <a:round/>
              <a:headEnd/>
              <a:tailEnd/>
            </a:ln>
          </p:spPr>
          <p:txBody>
            <a:bodyPr/>
            <a:lstStyle/>
            <a:p>
              <a:endParaRPr lang="ja-JP" altLang="en-US"/>
            </a:p>
          </p:txBody>
        </p:sp>
        <p:sp>
          <p:nvSpPr>
            <p:cNvPr id="51376" name="Freeform 69"/>
            <p:cNvSpPr>
              <a:spLocks/>
            </p:cNvSpPr>
            <p:nvPr/>
          </p:nvSpPr>
          <p:spPr bwMode="auto">
            <a:xfrm>
              <a:off x="1136" y="2856"/>
              <a:ext cx="57" cy="23"/>
            </a:xfrm>
            <a:custGeom>
              <a:avLst/>
              <a:gdLst>
                <a:gd name="T0" fmla="*/ 2 w 115"/>
                <a:gd name="T1" fmla="*/ 0 h 47"/>
                <a:gd name="T2" fmla="*/ 2 w 115"/>
                <a:gd name="T3" fmla="*/ 0 h 47"/>
                <a:gd name="T4" fmla="*/ 3 w 115"/>
                <a:gd name="T5" fmla="*/ 0 h 47"/>
                <a:gd name="T6" fmla="*/ 3 w 115"/>
                <a:gd name="T7" fmla="*/ 0 h 47"/>
                <a:gd name="T8" fmla="*/ 3 w 115"/>
                <a:gd name="T9" fmla="*/ 1 h 47"/>
                <a:gd name="T10" fmla="*/ 3 w 115"/>
                <a:gd name="T11" fmla="*/ 1 h 47"/>
                <a:gd name="T12" fmla="*/ 3 w 115"/>
                <a:gd name="T13" fmla="*/ 1 h 47"/>
                <a:gd name="T14" fmla="*/ 3 w 115"/>
                <a:gd name="T15" fmla="*/ 1 h 47"/>
                <a:gd name="T16" fmla="*/ 2 w 115"/>
                <a:gd name="T17" fmla="*/ 1 h 47"/>
                <a:gd name="T18" fmla="*/ 2 w 115"/>
                <a:gd name="T19" fmla="*/ 1 h 47"/>
                <a:gd name="T20" fmla="*/ 2 w 115"/>
                <a:gd name="T21" fmla="*/ 1 h 47"/>
                <a:gd name="T22" fmla="*/ 2 w 115"/>
                <a:gd name="T23" fmla="*/ 1 h 47"/>
                <a:gd name="T24" fmla="*/ 2 w 115"/>
                <a:gd name="T25" fmla="*/ 1 h 47"/>
                <a:gd name="T26" fmla="*/ 1 w 115"/>
                <a:gd name="T27" fmla="*/ 0 h 47"/>
                <a:gd name="T28" fmla="*/ 1 w 115"/>
                <a:gd name="T29" fmla="*/ 0 h 47"/>
                <a:gd name="T30" fmla="*/ 1 w 115"/>
                <a:gd name="T31" fmla="*/ 0 h 47"/>
                <a:gd name="T32" fmla="*/ 1 w 115"/>
                <a:gd name="T33" fmla="*/ 0 h 47"/>
                <a:gd name="T34" fmla="*/ 1 w 115"/>
                <a:gd name="T35" fmla="*/ 0 h 47"/>
                <a:gd name="T36" fmla="*/ 0 w 115"/>
                <a:gd name="T37" fmla="*/ 0 h 47"/>
                <a:gd name="T38" fmla="*/ 0 w 115"/>
                <a:gd name="T39" fmla="*/ 0 h 47"/>
                <a:gd name="T40" fmla="*/ 0 w 115"/>
                <a:gd name="T41" fmla="*/ 0 h 47"/>
                <a:gd name="T42" fmla="*/ 0 w 115"/>
                <a:gd name="T43" fmla="*/ 0 h 47"/>
                <a:gd name="T44" fmla="*/ 0 w 115"/>
                <a:gd name="T45" fmla="*/ 0 h 47"/>
                <a:gd name="T46" fmla="*/ 0 w 115"/>
                <a:gd name="T47" fmla="*/ 0 h 47"/>
                <a:gd name="T48" fmla="*/ 0 w 115"/>
                <a:gd name="T49" fmla="*/ 0 h 47"/>
                <a:gd name="T50" fmla="*/ 0 w 115"/>
                <a:gd name="T51" fmla="*/ 0 h 47"/>
                <a:gd name="T52" fmla="*/ 0 w 115"/>
                <a:gd name="T53" fmla="*/ 0 h 47"/>
                <a:gd name="T54" fmla="*/ 0 w 115"/>
                <a:gd name="T55" fmla="*/ 0 h 47"/>
                <a:gd name="T56" fmla="*/ 0 w 115"/>
                <a:gd name="T57" fmla="*/ 0 h 47"/>
                <a:gd name="T58" fmla="*/ 1 w 115"/>
                <a:gd name="T59" fmla="*/ 0 h 47"/>
                <a:gd name="T60" fmla="*/ 1 w 115"/>
                <a:gd name="T61" fmla="*/ 0 h 47"/>
                <a:gd name="T62" fmla="*/ 1 w 115"/>
                <a:gd name="T63" fmla="*/ 0 h 47"/>
                <a:gd name="T64" fmla="*/ 1 w 115"/>
                <a:gd name="T65" fmla="*/ 0 h 47"/>
                <a:gd name="T66" fmla="*/ 2 w 115"/>
                <a:gd name="T67" fmla="*/ 0 h 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47"/>
                <a:gd name="T104" fmla="*/ 115 w 115"/>
                <a:gd name="T105" fmla="*/ 47 h 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47">
                  <a:moveTo>
                    <a:pt x="86" y="11"/>
                  </a:moveTo>
                  <a:lnTo>
                    <a:pt x="93" y="14"/>
                  </a:lnTo>
                  <a:lnTo>
                    <a:pt x="102" y="19"/>
                  </a:lnTo>
                  <a:lnTo>
                    <a:pt x="111" y="28"/>
                  </a:lnTo>
                  <a:lnTo>
                    <a:pt x="115" y="38"/>
                  </a:lnTo>
                  <a:lnTo>
                    <a:pt x="113" y="43"/>
                  </a:lnTo>
                  <a:lnTo>
                    <a:pt x="108" y="46"/>
                  </a:lnTo>
                  <a:lnTo>
                    <a:pt x="102" y="47"/>
                  </a:lnTo>
                  <a:lnTo>
                    <a:pt x="94" y="46"/>
                  </a:lnTo>
                  <a:lnTo>
                    <a:pt x="86" y="43"/>
                  </a:lnTo>
                  <a:lnTo>
                    <a:pt x="79" y="41"/>
                  </a:lnTo>
                  <a:lnTo>
                    <a:pt x="72" y="38"/>
                  </a:lnTo>
                  <a:lnTo>
                    <a:pt x="68" y="35"/>
                  </a:lnTo>
                  <a:lnTo>
                    <a:pt x="60" y="31"/>
                  </a:lnTo>
                  <a:lnTo>
                    <a:pt x="55" y="28"/>
                  </a:lnTo>
                  <a:lnTo>
                    <a:pt x="50" y="26"/>
                  </a:lnTo>
                  <a:lnTo>
                    <a:pt x="43" y="24"/>
                  </a:lnTo>
                  <a:lnTo>
                    <a:pt x="38" y="23"/>
                  </a:lnTo>
                  <a:lnTo>
                    <a:pt x="31" y="23"/>
                  </a:lnTo>
                  <a:lnTo>
                    <a:pt x="23" y="23"/>
                  </a:lnTo>
                  <a:lnTo>
                    <a:pt x="16" y="23"/>
                  </a:lnTo>
                  <a:lnTo>
                    <a:pt x="8" y="22"/>
                  </a:lnTo>
                  <a:lnTo>
                    <a:pt x="3" y="18"/>
                  </a:lnTo>
                  <a:lnTo>
                    <a:pt x="0" y="15"/>
                  </a:lnTo>
                  <a:lnTo>
                    <a:pt x="1" y="8"/>
                  </a:lnTo>
                  <a:lnTo>
                    <a:pt x="4" y="3"/>
                  </a:lnTo>
                  <a:lnTo>
                    <a:pt x="10" y="1"/>
                  </a:lnTo>
                  <a:lnTo>
                    <a:pt x="18" y="0"/>
                  </a:lnTo>
                  <a:lnTo>
                    <a:pt x="27" y="0"/>
                  </a:lnTo>
                  <a:lnTo>
                    <a:pt x="36" y="1"/>
                  </a:lnTo>
                  <a:lnTo>
                    <a:pt x="46" y="2"/>
                  </a:lnTo>
                  <a:lnTo>
                    <a:pt x="53" y="3"/>
                  </a:lnTo>
                  <a:lnTo>
                    <a:pt x="57" y="3"/>
                  </a:lnTo>
                  <a:lnTo>
                    <a:pt x="86" y="11"/>
                  </a:lnTo>
                  <a:close/>
                </a:path>
              </a:pathLst>
            </a:custGeom>
            <a:solidFill>
              <a:srgbClr val="C6F9FF"/>
            </a:solidFill>
            <a:ln w="9525">
              <a:noFill/>
              <a:round/>
              <a:headEnd/>
              <a:tailEnd/>
            </a:ln>
          </p:spPr>
          <p:txBody>
            <a:bodyPr/>
            <a:lstStyle/>
            <a:p>
              <a:endParaRPr lang="ja-JP" altLang="en-US"/>
            </a:p>
          </p:txBody>
        </p:sp>
        <p:sp>
          <p:nvSpPr>
            <p:cNvPr id="51377" name="Freeform 70"/>
            <p:cNvSpPr>
              <a:spLocks/>
            </p:cNvSpPr>
            <p:nvPr/>
          </p:nvSpPr>
          <p:spPr bwMode="auto">
            <a:xfrm>
              <a:off x="1127" y="2701"/>
              <a:ext cx="77" cy="54"/>
            </a:xfrm>
            <a:custGeom>
              <a:avLst/>
              <a:gdLst>
                <a:gd name="T0" fmla="*/ 1 w 155"/>
                <a:gd name="T1" fmla="*/ 1 h 107"/>
                <a:gd name="T2" fmla="*/ 0 w 155"/>
                <a:gd name="T3" fmla="*/ 1 h 107"/>
                <a:gd name="T4" fmla="*/ 0 w 155"/>
                <a:gd name="T5" fmla="*/ 1 h 107"/>
                <a:gd name="T6" fmla="*/ 0 w 155"/>
                <a:gd name="T7" fmla="*/ 0 h 107"/>
                <a:gd name="T8" fmla="*/ 0 w 155"/>
                <a:gd name="T9" fmla="*/ 1 h 107"/>
                <a:gd name="T10" fmla="*/ 0 w 155"/>
                <a:gd name="T11" fmla="*/ 1 h 107"/>
                <a:gd name="T12" fmla="*/ 0 w 155"/>
                <a:gd name="T13" fmla="*/ 1 h 107"/>
                <a:gd name="T14" fmla="*/ 0 w 155"/>
                <a:gd name="T15" fmla="*/ 1 h 107"/>
                <a:gd name="T16" fmla="*/ 0 w 155"/>
                <a:gd name="T17" fmla="*/ 2 h 107"/>
                <a:gd name="T18" fmla="*/ 0 w 155"/>
                <a:gd name="T19" fmla="*/ 2 h 107"/>
                <a:gd name="T20" fmla="*/ 0 w 155"/>
                <a:gd name="T21" fmla="*/ 2 h 107"/>
                <a:gd name="T22" fmla="*/ 0 w 155"/>
                <a:gd name="T23" fmla="*/ 2 h 107"/>
                <a:gd name="T24" fmla="*/ 0 w 155"/>
                <a:gd name="T25" fmla="*/ 2 h 107"/>
                <a:gd name="T26" fmla="*/ 1 w 155"/>
                <a:gd name="T27" fmla="*/ 2 h 107"/>
                <a:gd name="T28" fmla="*/ 1 w 155"/>
                <a:gd name="T29" fmla="*/ 2 h 107"/>
                <a:gd name="T30" fmla="*/ 1 w 155"/>
                <a:gd name="T31" fmla="*/ 3 h 107"/>
                <a:gd name="T32" fmla="*/ 1 w 155"/>
                <a:gd name="T33" fmla="*/ 3 h 107"/>
                <a:gd name="T34" fmla="*/ 1 w 155"/>
                <a:gd name="T35" fmla="*/ 3 h 107"/>
                <a:gd name="T36" fmla="*/ 2 w 155"/>
                <a:gd name="T37" fmla="*/ 3 h 107"/>
                <a:gd name="T38" fmla="*/ 2 w 155"/>
                <a:gd name="T39" fmla="*/ 3 h 107"/>
                <a:gd name="T40" fmla="*/ 2 w 155"/>
                <a:gd name="T41" fmla="*/ 3 h 107"/>
                <a:gd name="T42" fmla="*/ 2 w 155"/>
                <a:gd name="T43" fmla="*/ 3 h 107"/>
                <a:gd name="T44" fmla="*/ 3 w 155"/>
                <a:gd name="T45" fmla="*/ 4 h 107"/>
                <a:gd name="T46" fmla="*/ 3 w 155"/>
                <a:gd name="T47" fmla="*/ 4 h 107"/>
                <a:gd name="T48" fmla="*/ 3 w 155"/>
                <a:gd name="T49" fmla="*/ 4 h 107"/>
                <a:gd name="T50" fmla="*/ 3 w 155"/>
                <a:gd name="T51" fmla="*/ 4 h 107"/>
                <a:gd name="T52" fmla="*/ 4 w 155"/>
                <a:gd name="T53" fmla="*/ 4 h 107"/>
                <a:gd name="T54" fmla="*/ 4 w 155"/>
                <a:gd name="T55" fmla="*/ 4 h 107"/>
                <a:gd name="T56" fmla="*/ 4 w 155"/>
                <a:gd name="T57" fmla="*/ 4 h 107"/>
                <a:gd name="T58" fmla="*/ 4 w 155"/>
                <a:gd name="T59" fmla="*/ 3 h 107"/>
                <a:gd name="T60" fmla="*/ 4 w 155"/>
                <a:gd name="T61" fmla="*/ 3 h 107"/>
                <a:gd name="T62" fmla="*/ 4 w 155"/>
                <a:gd name="T63" fmla="*/ 3 h 107"/>
                <a:gd name="T64" fmla="*/ 4 w 155"/>
                <a:gd name="T65" fmla="*/ 2 h 107"/>
                <a:gd name="T66" fmla="*/ 3 w 155"/>
                <a:gd name="T67" fmla="*/ 2 h 107"/>
                <a:gd name="T68" fmla="*/ 3 w 155"/>
                <a:gd name="T69" fmla="*/ 2 h 107"/>
                <a:gd name="T70" fmla="*/ 2 w 155"/>
                <a:gd name="T71" fmla="*/ 2 h 107"/>
                <a:gd name="T72" fmla="*/ 2 w 155"/>
                <a:gd name="T73" fmla="*/ 2 h 107"/>
                <a:gd name="T74" fmla="*/ 2 w 155"/>
                <a:gd name="T75" fmla="*/ 2 h 107"/>
                <a:gd name="T76" fmla="*/ 2 w 155"/>
                <a:gd name="T77" fmla="*/ 1 h 107"/>
                <a:gd name="T78" fmla="*/ 1 w 155"/>
                <a:gd name="T79" fmla="*/ 1 h 107"/>
                <a:gd name="T80" fmla="*/ 1 w 155"/>
                <a:gd name="T81" fmla="*/ 1 h 107"/>
                <a:gd name="T82" fmla="*/ 1 w 155"/>
                <a:gd name="T83" fmla="*/ 1 h 1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5"/>
                <a:gd name="T127" fmla="*/ 0 h 107"/>
                <a:gd name="T128" fmla="*/ 155 w 155"/>
                <a:gd name="T129" fmla="*/ 107 h 1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5" h="107">
                  <a:moveTo>
                    <a:pt x="37" y="16"/>
                  </a:moveTo>
                  <a:lnTo>
                    <a:pt x="31" y="7"/>
                  </a:lnTo>
                  <a:lnTo>
                    <a:pt x="23" y="2"/>
                  </a:lnTo>
                  <a:lnTo>
                    <a:pt x="15" y="0"/>
                  </a:lnTo>
                  <a:lnTo>
                    <a:pt x="7" y="1"/>
                  </a:lnTo>
                  <a:lnTo>
                    <a:pt x="1" y="6"/>
                  </a:lnTo>
                  <a:lnTo>
                    <a:pt x="0" y="13"/>
                  </a:lnTo>
                  <a:lnTo>
                    <a:pt x="3" y="22"/>
                  </a:lnTo>
                  <a:lnTo>
                    <a:pt x="12" y="34"/>
                  </a:lnTo>
                  <a:lnTo>
                    <a:pt x="16" y="38"/>
                  </a:lnTo>
                  <a:lnTo>
                    <a:pt x="22" y="41"/>
                  </a:lnTo>
                  <a:lnTo>
                    <a:pt x="27" y="44"/>
                  </a:lnTo>
                  <a:lnTo>
                    <a:pt x="31" y="48"/>
                  </a:lnTo>
                  <a:lnTo>
                    <a:pt x="37" y="54"/>
                  </a:lnTo>
                  <a:lnTo>
                    <a:pt x="43" y="60"/>
                  </a:lnTo>
                  <a:lnTo>
                    <a:pt x="48" y="66"/>
                  </a:lnTo>
                  <a:lnTo>
                    <a:pt x="53" y="70"/>
                  </a:lnTo>
                  <a:lnTo>
                    <a:pt x="59" y="75"/>
                  </a:lnTo>
                  <a:lnTo>
                    <a:pt x="65" y="79"/>
                  </a:lnTo>
                  <a:lnTo>
                    <a:pt x="72" y="85"/>
                  </a:lnTo>
                  <a:lnTo>
                    <a:pt x="79" y="90"/>
                  </a:lnTo>
                  <a:lnTo>
                    <a:pt x="88" y="94"/>
                  </a:lnTo>
                  <a:lnTo>
                    <a:pt x="96" y="99"/>
                  </a:lnTo>
                  <a:lnTo>
                    <a:pt x="104" y="101"/>
                  </a:lnTo>
                  <a:lnTo>
                    <a:pt x="112" y="104"/>
                  </a:lnTo>
                  <a:lnTo>
                    <a:pt x="120" y="106"/>
                  </a:lnTo>
                  <a:lnTo>
                    <a:pt x="129" y="106"/>
                  </a:lnTo>
                  <a:lnTo>
                    <a:pt x="139" y="107"/>
                  </a:lnTo>
                  <a:lnTo>
                    <a:pt x="149" y="107"/>
                  </a:lnTo>
                  <a:lnTo>
                    <a:pt x="155" y="94"/>
                  </a:lnTo>
                  <a:lnTo>
                    <a:pt x="152" y="83"/>
                  </a:lnTo>
                  <a:lnTo>
                    <a:pt x="144" y="74"/>
                  </a:lnTo>
                  <a:lnTo>
                    <a:pt x="132" y="64"/>
                  </a:lnTo>
                  <a:lnTo>
                    <a:pt x="117" y="58"/>
                  </a:lnTo>
                  <a:lnTo>
                    <a:pt x="102" y="52"/>
                  </a:lnTo>
                  <a:lnTo>
                    <a:pt x="88" y="47"/>
                  </a:lnTo>
                  <a:lnTo>
                    <a:pt x="80" y="44"/>
                  </a:lnTo>
                  <a:lnTo>
                    <a:pt x="73" y="36"/>
                  </a:lnTo>
                  <a:lnTo>
                    <a:pt x="67" y="26"/>
                  </a:lnTo>
                  <a:lnTo>
                    <a:pt x="60" y="19"/>
                  </a:lnTo>
                  <a:lnTo>
                    <a:pt x="49" y="15"/>
                  </a:lnTo>
                  <a:lnTo>
                    <a:pt x="37" y="16"/>
                  </a:lnTo>
                  <a:close/>
                </a:path>
              </a:pathLst>
            </a:custGeom>
            <a:solidFill>
              <a:srgbClr val="C6F9FF"/>
            </a:solidFill>
            <a:ln w="9525">
              <a:noFill/>
              <a:round/>
              <a:headEnd/>
              <a:tailEnd/>
            </a:ln>
          </p:spPr>
          <p:txBody>
            <a:bodyPr/>
            <a:lstStyle/>
            <a:p>
              <a:endParaRPr lang="ja-JP" altLang="en-US"/>
            </a:p>
          </p:txBody>
        </p:sp>
        <p:sp>
          <p:nvSpPr>
            <p:cNvPr id="51378" name="Freeform 71"/>
            <p:cNvSpPr>
              <a:spLocks/>
            </p:cNvSpPr>
            <p:nvPr/>
          </p:nvSpPr>
          <p:spPr bwMode="auto">
            <a:xfrm>
              <a:off x="1833" y="2774"/>
              <a:ext cx="115" cy="255"/>
            </a:xfrm>
            <a:custGeom>
              <a:avLst/>
              <a:gdLst>
                <a:gd name="T0" fmla="*/ 7 w 229"/>
                <a:gd name="T1" fmla="*/ 1 h 509"/>
                <a:gd name="T2" fmla="*/ 6 w 229"/>
                <a:gd name="T3" fmla="*/ 2 h 509"/>
                <a:gd name="T4" fmla="*/ 6 w 229"/>
                <a:gd name="T5" fmla="*/ 3 h 509"/>
                <a:gd name="T6" fmla="*/ 6 w 229"/>
                <a:gd name="T7" fmla="*/ 4 h 509"/>
                <a:gd name="T8" fmla="*/ 7 w 229"/>
                <a:gd name="T9" fmla="*/ 4 h 509"/>
                <a:gd name="T10" fmla="*/ 8 w 229"/>
                <a:gd name="T11" fmla="*/ 5 h 509"/>
                <a:gd name="T12" fmla="*/ 8 w 229"/>
                <a:gd name="T13" fmla="*/ 7 h 509"/>
                <a:gd name="T14" fmla="*/ 8 w 229"/>
                <a:gd name="T15" fmla="*/ 8 h 509"/>
                <a:gd name="T16" fmla="*/ 7 w 229"/>
                <a:gd name="T17" fmla="*/ 9 h 509"/>
                <a:gd name="T18" fmla="*/ 6 w 229"/>
                <a:gd name="T19" fmla="*/ 10 h 509"/>
                <a:gd name="T20" fmla="*/ 6 w 229"/>
                <a:gd name="T21" fmla="*/ 11 h 509"/>
                <a:gd name="T22" fmla="*/ 6 w 229"/>
                <a:gd name="T23" fmla="*/ 12 h 509"/>
                <a:gd name="T24" fmla="*/ 5 w 229"/>
                <a:gd name="T25" fmla="*/ 12 h 509"/>
                <a:gd name="T26" fmla="*/ 5 w 229"/>
                <a:gd name="T27" fmla="*/ 11 h 509"/>
                <a:gd name="T28" fmla="*/ 4 w 229"/>
                <a:gd name="T29" fmla="*/ 13 h 509"/>
                <a:gd name="T30" fmla="*/ 5 w 229"/>
                <a:gd name="T31" fmla="*/ 15 h 509"/>
                <a:gd name="T32" fmla="*/ 4 w 229"/>
                <a:gd name="T33" fmla="*/ 16 h 509"/>
                <a:gd name="T34" fmla="*/ 4 w 229"/>
                <a:gd name="T35" fmla="*/ 16 h 509"/>
                <a:gd name="T36" fmla="*/ 3 w 229"/>
                <a:gd name="T37" fmla="*/ 16 h 509"/>
                <a:gd name="T38" fmla="*/ 3 w 229"/>
                <a:gd name="T39" fmla="*/ 15 h 509"/>
                <a:gd name="T40" fmla="*/ 2 w 229"/>
                <a:gd name="T41" fmla="*/ 14 h 509"/>
                <a:gd name="T42" fmla="*/ 1 w 229"/>
                <a:gd name="T43" fmla="*/ 14 h 509"/>
                <a:gd name="T44" fmla="*/ 0 w 229"/>
                <a:gd name="T45" fmla="*/ 14 h 509"/>
                <a:gd name="T46" fmla="*/ 1 w 229"/>
                <a:gd name="T47" fmla="*/ 12 h 509"/>
                <a:gd name="T48" fmla="*/ 2 w 229"/>
                <a:gd name="T49" fmla="*/ 11 h 509"/>
                <a:gd name="T50" fmla="*/ 3 w 229"/>
                <a:gd name="T51" fmla="*/ 10 h 509"/>
                <a:gd name="T52" fmla="*/ 3 w 229"/>
                <a:gd name="T53" fmla="*/ 9 h 509"/>
                <a:gd name="T54" fmla="*/ 4 w 229"/>
                <a:gd name="T55" fmla="*/ 9 h 509"/>
                <a:gd name="T56" fmla="*/ 3 w 229"/>
                <a:gd name="T57" fmla="*/ 8 h 509"/>
                <a:gd name="T58" fmla="*/ 2 w 229"/>
                <a:gd name="T59" fmla="*/ 8 h 509"/>
                <a:gd name="T60" fmla="*/ 1 w 229"/>
                <a:gd name="T61" fmla="*/ 8 h 509"/>
                <a:gd name="T62" fmla="*/ 2 w 229"/>
                <a:gd name="T63" fmla="*/ 7 h 509"/>
                <a:gd name="T64" fmla="*/ 2 w 229"/>
                <a:gd name="T65" fmla="*/ 6 h 509"/>
                <a:gd name="T66" fmla="*/ 3 w 229"/>
                <a:gd name="T67" fmla="*/ 6 h 509"/>
                <a:gd name="T68" fmla="*/ 3 w 229"/>
                <a:gd name="T69" fmla="*/ 5 h 509"/>
                <a:gd name="T70" fmla="*/ 3 w 229"/>
                <a:gd name="T71" fmla="*/ 5 h 509"/>
                <a:gd name="T72" fmla="*/ 4 w 229"/>
                <a:gd name="T73" fmla="*/ 4 h 509"/>
                <a:gd name="T74" fmla="*/ 4 w 229"/>
                <a:gd name="T75" fmla="*/ 4 h 509"/>
                <a:gd name="T76" fmla="*/ 3 w 229"/>
                <a:gd name="T77" fmla="*/ 4 h 509"/>
                <a:gd name="T78" fmla="*/ 3 w 229"/>
                <a:gd name="T79" fmla="*/ 3 h 509"/>
                <a:gd name="T80" fmla="*/ 3 w 229"/>
                <a:gd name="T81" fmla="*/ 3 h 509"/>
                <a:gd name="T82" fmla="*/ 2 w 229"/>
                <a:gd name="T83" fmla="*/ 2 h 509"/>
                <a:gd name="T84" fmla="*/ 2 w 229"/>
                <a:gd name="T85" fmla="*/ 1 h 509"/>
                <a:gd name="T86" fmla="*/ 4 w 229"/>
                <a:gd name="T87" fmla="*/ 1 h 509"/>
                <a:gd name="T88" fmla="*/ 6 w 229"/>
                <a:gd name="T89" fmla="*/ 1 h 509"/>
                <a:gd name="T90" fmla="*/ 7 w 229"/>
                <a:gd name="T91" fmla="*/ 1 h 5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9"/>
                <a:gd name="T139" fmla="*/ 0 h 509"/>
                <a:gd name="T140" fmla="*/ 229 w 229"/>
                <a:gd name="T141" fmla="*/ 509 h 5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9" h="509">
                  <a:moveTo>
                    <a:pt x="202" y="2"/>
                  </a:moveTo>
                  <a:lnTo>
                    <a:pt x="212" y="7"/>
                  </a:lnTo>
                  <a:lnTo>
                    <a:pt x="214" y="16"/>
                  </a:lnTo>
                  <a:lnTo>
                    <a:pt x="210" y="27"/>
                  </a:lnTo>
                  <a:lnTo>
                    <a:pt x="200" y="38"/>
                  </a:lnTo>
                  <a:lnTo>
                    <a:pt x="189" y="50"/>
                  </a:lnTo>
                  <a:lnTo>
                    <a:pt x="179" y="60"/>
                  </a:lnTo>
                  <a:lnTo>
                    <a:pt x="169" y="69"/>
                  </a:lnTo>
                  <a:lnTo>
                    <a:pt x="166" y="74"/>
                  </a:lnTo>
                  <a:lnTo>
                    <a:pt x="165" y="89"/>
                  </a:lnTo>
                  <a:lnTo>
                    <a:pt x="168" y="99"/>
                  </a:lnTo>
                  <a:lnTo>
                    <a:pt x="175" y="107"/>
                  </a:lnTo>
                  <a:lnTo>
                    <a:pt x="184" y="112"/>
                  </a:lnTo>
                  <a:lnTo>
                    <a:pt x="196" y="115"/>
                  </a:lnTo>
                  <a:lnTo>
                    <a:pt x="206" y="120"/>
                  </a:lnTo>
                  <a:lnTo>
                    <a:pt x="217" y="123"/>
                  </a:lnTo>
                  <a:lnTo>
                    <a:pt x="225" y="130"/>
                  </a:lnTo>
                  <a:lnTo>
                    <a:pt x="229" y="144"/>
                  </a:lnTo>
                  <a:lnTo>
                    <a:pt x="228" y="161"/>
                  </a:lnTo>
                  <a:lnTo>
                    <a:pt x="226" y="180"/>
                  </a:lnTo>
                  <a:lnTo>
                    <a:pt x="225" y="196"/>
                  </a:lnTo>
                  <a:lnTo>
                    <a:pt x="226" y="206"/>
                  </a:lnTo>
                  <a:lnTo>
                    <a:pt x="227" y="217"/>
                  </a:lnTo>
                  <a:lnTo>
                    <a:pt x="227" y="228"/>
                  </a:lnTo>
                  <a:lnTo>
                    <a:pt x="225" y="239"/>
                  </a:lnTo>
                  <a:lnTo>
                    <a:pt x="219" y="249"/>
                  </a:lnTo>
                  <a:lnTo>
                    <a:pt x="210" y="257"/>
                  </a:lnTo>
                  <a:lnTo>
                    <a:pt x="200" y="265"/>
                  </a:lnTo>
                  <a:lnTo>
                    <a:pt x="192" y="275"/>
                  </a:lnTo>
                  <a:lnTo>
                    <a:pt x="188" y="292"/>
                  </a:lnTo>
                  <a:lnTo>
                    <a:pt x="188" y="308"/>
                  </a:lnTo>
                  <a:lnTo>
                    <a:pt x="189" y="325"/>
                  </a:lnTo>
                  <a:lnTo>
                    <a:pt x="189" y="342"/>
                  </a:lnTo>
                  <a:lnTo>
                    <a:pt x="187" y="361"/>
                  </a:lnTo>
                  <a:lnTo>
                    <a:pt x="182" y="372"/>
                  </a:lnTo>
                  <a:lnTo>
                    <a:pt x="176" y="376"/>
                  </a:lnTo>
                  <a:lnTo>
                    <a:pt x="170" y="375"/>
                  </a:lnTo>
                  <a:lnTo>
                    <a:pt x="164" y="369"/>
                  </a:lnTo>
                  <a:lnTo>
                    <a:pt x="155" y="360"/>
                  </a:lnTo>
                  <a:lnTo>
                    <a:pt x="149" y="349"/>
                  </a:lnTo>
                  <a:lnTo>
                    <a:pt x="142" y="337"/>
                  </a:lnTo>
                  <a:lnTo>
                    <a:pt x="131" y="341"/>
                  </a:lnTo>
                  <a:lnTo>
                    <a:pt x="126" y="355"/>
                  </a:lnTo>
                  <a:lnTo>
                    <a:pt x="123" y="375"/>
                  </a:lnTo>
                  <a:lnTo>
                    <a:pt x="124" y="398"/>
                  </a:lnTo>
                  <a:lnTo>
                    <a:pt x="127" y="423"/>
                  </a:lnTo>
                  <a:lnTo>
                    <a:pt x="130" y="446"/>
                  </a:lnTo>
                  <a:lnTo>
                    <a:pt x="132" y="466"/>
                  </a:lnTo>
                  <a:lnTo>
                    <a:pt x="132" y="478"/>
                  </a:lnTo>
                  <a:lnTo>
                    <a:pt x="130" y="492"/>
                  </a:lnTo>
                  <a:lnTo>
                    <a:pt x="127" y="501"/>
                  </a:lnTo>
                  <a:lnTo>
                    <a:pt x="122" y="507"/>
                  </a:lnTo>
                  <a:lnTo>
                    <a:pt x="117" y="509"/>
                  </a:lnTo>
                  <a:lnTo>
                    <a:pt x="112" y="509"/>
                  </a:lnTo>
                  <a:lnTo>
                    <a:pt x="105" y="505"/>
                  </a:lnTo>
                  <a:lnTo>
                    <a:pt x="98" y="497"/>
                  </a:lnTo>
                  <a:lnTo>
                    <a:pt x="91" y="486"/>
                  </a:lnTo>
                  <a:lnTo>
                    <a:pt x="86" y="477"/>
                  </a:lnTo>
                  <a:lnTo>
                    <a:pt x="82" y="466"/>
                  </a:lnTo>
                  <a:lnTo>
                    <a:pt x="76" y="456"/>
                  </a:lnTo>
                  <a:lnTo>
                    <a:pt x="68" y="449"/>
                  </a:lnTo>
                  <a:lnTo>
                    <a:pt x="61" y="446"/>
                  </a:lnTo>
                  <a:lnTo>
                    <a:pt x="52" y="444"/>
                  </a:lnTo>
                  <a:lnTo>
                    <a:pt x="44" y="444"/>
                  </a:lnTo>
                  <a:lnTo>
                    <a:pt x="35" y="443"/>
                  </a:lnTo>
                  <a:lnTo>
                    <a:pt x="25" y="443"/>
                  </a:lnTo>
                  <a:lnTo>
                    <a:pt x="16" y="441"/>
                  </a:lnTo>
                  <a:lnTo>
                    <a:pt x="8" y="440"/>
                  </a:lnTo>
                  <a:lnTo>
                    <a:pt x="0" y="439"/>
                  </a:lnTo>
                  <a:lnTo>
                    <a:pt x="9" y="418"/>
                  </a:lnTo>
                  <a:lnTo>
                    <a:pt x="20" y="400"/>
                  </a:lnTo>
                  <a:lnTo>
                    <a:pt x="28" y="380"/>
                  </a:lnTo>
                  <a:lnTo>
                    <a:pt x="33" y="357"/>
                  </a:lnTo>
                  <a:lnTo>
                    <a:pt x="36" y="341"/>
                  </a:lnTo>
                  <a:lnTo>
                    <a:pt x="40" y="328"/>
                  </a:lnTo>
                  <a:lnTo>
                    <a:pt x="48" y="318"/>
                  </a:lnTo>
                  <a:lnTo>
                    <a:pt x="61" y="307"/>
                  </a:lnTo>
                  <a:lnTo>
                    <a:pt x="67" y="302"/>
                  </a:lnTo>
                  <a:lnTo>
                    <a:pt x="74" y="297"/>
                  </a:lnTo>
                  <a:lnTo>
                    <a:pt x="81" y="293"/>
                  </a:lnTo>
                  <a:lnTo>
                    <a:pt x="88" y="287"/>
                  </a:lnTo>
                  <a:lnTo>
                    <a:pt x="92" y="281"/>
                  </a:lnTo>
                  <a:lnTo>
                    <a:pt x="97" y="274"/>
                  </a:lnTo>
                  <a:lnTo>
                    <a:pt x="98" y="266"/>
                  </a:lnTo>
                  <a:lnTo>
                    <a:pt x="97" y="258"/>
                  </a:lnTo>
                  <a:lnTo>
                    <a:pt x="91" y="250"/>
                  </a:lnTo>
                  <a:lnTo>
                    <a:pt x="84" y="247"/>
                  </a:lnTo>
                  <a:lnTo>
                    <a:pt x="75" y="245"/>
                  </a:lnTo>
                  <a:lnTo>
                    <a:pt x="66" y="245"/>
                  </a:lnTo>
                  <a:lnTo>
                    <a:pt x="55" y="247"/>
                  </a:lnTo>
                  <a:lnTo>
                    <a:pt x="45" y="245"/>
                  </a:lnTo>
                  <a:lnTo>
                    <a:pt x="36" y="244"/>
                  </a:lnTo>
                  <a:lnTo>
                    <a:pt x="29" y="239"/>
                  </a:lnTo>
                  <a:lnTo>
                    <a:pt x="24" y="227"/>
                  </a:lnTo>
                  <a:lnTo>
                    <a:pt x="26" y="216"/>
                  </a:lnTo>
                  <a:lnTo>
                    <a:pt x="35" y="205"/>
                  </a:lnTo>
                  <a:lnTo>
                    <a:pt x="45" y="197"/>
                  </a:lnTo>
                  <a:lnTo>
                    <a:pt x="54" y="192"/>
                  </a:lnTo>
                  <a:lnTo>
                    <a:pt x="62" y="188"/>
                  </a:lnTo>
                  <a:lnTo>
                    <a:pt x="69" y="183"/>
                  </a:lnTo>
                  <a:lnTo>
                    <a:pt x="74" y="176"/>
                  </a:lnTo>
                  <a:lnTo>
                    <a:pt x="75" y="172"/>
                  </a:lnTo>
                  <a:lnTo>
                    <a:pt x="74" y="167"/>
                  </a:lnTo>
                  <a:lnTo>
                    <a:pt x="73" y="161"/>
                  </a:lnTo>
                  <a:lnTo>
                    <a:pt x="74" y="158"/>
                  </a:lnTo>
                  <a:lnTo>
                    <a:pt x="77" y="150"/>
                  </a:lnTo>
                  <a:lnTo>
                    <a:pt x="83" y="144"/>
                  </a:lnTo>
                  <a:lnTo>
                    <a:pt x="90" y="139"/>
                  </a:lnTo>
                  <a:lnTo>
                    <a:pt x="97" y="135"/>
                  </a:lnTo>
                  <a:lnTo>
                    <a:pt x="102" y="130"/>
                  </a:lnTo>
                  <a:lnTo>
                    <a:pt x="109" y="126"/>
                  </a:lnTo>
                  <a:lnTo>
                    <a:pt x="115" y="120"/>
                  </a:lnTo>
                  <a:lnTo>
                    <a:pt x="119" y="113"/>
                  </a:lnTo>
                  <a:lnTo>
                    <a:pt x="112" y="110"/>
                  </a:lnTo>
                  <a:lnTo>
                    <a:pt x="105" y="106"/>
                  </a:lnTo>
                  <a:lnTo>
                    <a:pt x="99" y="103"/>
                  </a:lnTo>
                  <a:lnTo>
                    <a:pt x="93" y="98"/>
                  </a:lnTo>
                  <a:lnTo>
                    <a:pt x="88" y="95"/>
                  </a:lnTo>
                  <a:lnTo>
                    <a:pt x="83" y="89"/>
                  </a:lnTo>
                  <a:lnTo>
                    <a:pt x="78" y="83"/>
                  </a:lnTo>
                  <a:lnTo>
                    <a:pt x="74" y="76"/>
                  </a:lnTo>
                  <a:lnTo>
                    <a:pt x="82" y="70"/>
                  </a:lnTo>
                  <a:lnTo>
                    <a:pt x="81" y="65"/>
                  </a:lnTo>
                  <a:lnTo>
                    <a:pt x="75" y="60"/>
                  </a:lnTo>
                  <a:lnTo>
                    <a:pt x="66" y="55"/>
                  </a:lnTo>
                  <a:lnTo>
                    <a:pt x="55" y="50"/>
                  </a:lnTo>
                  <a:lnTo>
                    <a:pt x="49" y="43"/>
                  </a:lnTo>
                  <a:lnTo>
                    <a:pt x="48" y="33"/>
                  </a:lnTo>
                  <a:lnTo>
                    <a:pt x="56" y="21"/>
                  </a:lnTo>
                  <a:lnTo>
                    <a:pt x="70" y="10"/>
                  </a:lnTo>
                  <a:lnTo>
                    <a:pt x="85" y="6"/>
                  </a:lnTo>
                  <a:lnTo>
                    <a:pt x="104" y="4"/>
                  </a:lnTo>
                  <a:lnTo>
                    <a:pt x="123" y="4"/>
                  </a:lnTo>
                  <a:lnTo>
                    <a:pt x="142" y="5"/>
                  </a:lnTo>
                  <a:lnTo>
                    <a:pt x="161" y="5"/>
                  </a:lnTo>
                  <a:lnTo>
                    <a:pt x="179" y="4"/>
                  </a:lnTo>
                  <a:lnTo>
                    <a:pt x="194" y="0"/>
                  </a:lnTo>
                  <a:lnTo>
                    <a:pt x="202" y="2"/>
                  </a:lnTo>
                  <a:close/>
                </a:path>
              </a:pathLst>
            </a:custGeom>
            <a:solidFill>
              <a:srgbClr val="C6F9FF"/>
            </a:solidFill>
            <a:ln w="9525">
              <a:noFill/>
              <a:round/>
              <a:headEnd/>
              <a:tailEnd/>
            </a:ln>
          </p:spPr>
          <p:txBody>
            <a:bodyPr/>
            <a:lstStyle/>
            <a:p>
              <a:endParaRPr lang="ja-JP" altLang="en-US"/>
            </a:p>
          </p:txBody>
        </p:sp>
        <p:sp>
          <p:nvSpPr>
            <p:cNvPr id="51379" name="Freeform 72"/>
            <p:cNvSpPr>
              <a:spLocks/>
            </p:cNvSpPr>
            <p:nvPr/>
          </p:nvSpPr>
          <p:spPr bwMode="auto">
            <a:xfrm>
              <a:off x="1068" y="2468"/>
              <a:ext cx="716" cy="849"/>
            </a:xfrm>
            <a:custGeom>
              <a:avLst/>
              <a:gdLst>
                <a:gd name="T0" fmla="*/ 12 w 1432"/>
                <a:gd name="T1" fmla="*/ 42 h 1698"/>
                <a:gd name="T2" fmla="*/ 14 w 1432"/>
                <a:gd name="T3" fmla="*/ 48 h 1698"/>
                <a:gd name="T4" fmla="*/ 45 w 1432"/>
                <a:gd name="T5" fmla="*/ 53 h 1698"/>
                <a:gd name="T6" fmla="*/ 44 w 1432"/>
                <a:gd name="T7" fmla="*/ 45 h 1698"/>
                <a:gd name="T8" fmla="*/ 44 w 1432"/>
                <a:gd name="T9" fmla="*/ 44 h 1698"/>
                <a:gd name="T10" fmla="*/ 44 w 1432"/>
                <a:gd name="T11" fmla="*/ 43 h 1698"/>
                <a:gd name="T12" fmla="*/ 42 w 1432"/>
                <a:gd name="T13" fmla="*/ 44 h 1698"/>
                <a:gd name="T14" fmla="*/ 43 w 1432"/>
                <a:gd name="T15" fmla="*/ 42 h 1698"/>
                <a:gd name="T16" fmla="*/ 44 w 1432"/>
                <a:gd name="T17" fmla="*/ 41 h 1698"/>
                <a:gd name="T18" fmla="*/ 42 w 1432"/>
                <a:gd name="T19" fmla="*/ 42 h 1698"/>
                <a:gd name="T20" fmla="*/ 41 w 1432"/>
                <a:gd name="T21" fmla="*/ 43 h 1698"/>
                <a:gd name="T22" fmla="*/ 43 w 1432"/>
                <a:gd name="T23" fmla="*/ 39 h 1698"/>
                <a:gd name="T24" fmla="*/ 42 w 1432"/>
                <a:gd name="T25" fmla="*/ 39 h 1698"/>
                <a:gd name="T26" fmla="*/ 39 w 1432"/>
                <a:gd name="T27" fmla="*/ 41 h 1698"/>
                <a:gd name="T28" fmla="*/ 39 w 1432"/>
                <a:gd name="T29" fmla="*/ 40 h 1698"/>
                <a:gd name="T30" fmla="*/ 41 w 1432"/>
                <a:gd name="T31" fmla="*/ 38 h 1698"/>
                <a:gd name="T32" fmla="*/ 43 w 1432"/>
                <a:gd name="T33" fmla="*/ 37 h 1698"/>
                <a:gd name="T34" fmla="*/ 43 w 1432"/>
                <a:gd name="T35" fmla="*/ 36 h 1698"/>
                <a:gd name="T36" fmla="*/ 39 w 1432"/>
                <a:gd name="T37" fmla="*/ 38 h 1698"/>
                <a:gd name="T38" fmla="*/ 36 w 1432"/>
                <a:gd name="T39" fmla="*/ 39 h 1698"/>
                <a:gd name="T40" fmla="*/ 35 w 1432"/>
                <a:gd name="T41" fmla="*/ 40 h 1698"/>
                <a:gd name="T42" fmla="*/ 34 w 1432"/>
                <a:gd name="T43" fmla="*/ 40 h 1698"/>
                <a:gd name="T44" fmla="*/ 33 w 1432"/>
                <a:gd name="T45" fmla="*/ 7 h 1698"/>
                <a:gd name="T46" fmla="*/ 31 w 1432"/>
                <a:gd name="T47" fmla="*/ 3 h 1698"/>
                <a:gd name="T48" fmla="*/ 30 w 1432"/>
                <a:gd name="T49" fmla="*/ 1 h 1698"/>
                <a:gd name="T50" fmla="*/ 30 w 1432"/>
                <a:gd name="T51" fmla="*/ 1 h 1698"/>
                <a:gd name="T52" fmla="*/ 29 w 1432"/>
                <a:gd name="T53" fmla="*/ 3 h 1698"/>
                <a:gd name="T54" fmla="*/ 28 w 1432"/>
                <a:gd name="T55" fmla="*/ 30 h 1698"/>
                <a:gd name="T56" fmla="*/ 26 w 1432"/>
                <a:gd name="T57" fmla="*/ 41 h 1698"/>
                <a:gd name="T58" fmla="*/ 24 w 1432"/>
                <a:gd name="T59" fmla="*/ 41 h 1698"/>
                <a:gd name="T60" fmla="*/ 22 w 1432"/>
                <a:gd name="T61" fmla="*/ 39 h 1698"/>
                <a:gd name="T62" fmla="*/ 19 w 1432"/>
                <a:gd name="T63" fmla="*/ 37 h 1698"/>
                <a:gd name="T64" fmla="*/ 17 w 1432"/>
                <a:gd name="T65" fmla="*/ 36 h 1698"/>
                <a:gd name="T66" fmla="*/ 15 w 1432"/>
                <a:gd name="T67" fmla="*/ 36 h 1698"/>
                <a:gd name="T68" fmla="*/ 18 w 1432"/>
                <a:gd name="T69" fmla="*/ 37 h 1698"/>
                <a:gd name="T70" fmla="*/ 19 w 1432"/>
                <a:gd name="T71" fmla="*/ 39 h 1698"/>
                <a:gd name="T72" fmla="*/ 19 w 1432"/>
                <a:gd name="T73" fmla="*/ 40 h 1698"/>
                <a:gd name="T74" fmla="*/ 18 w 1432"/>
                <a:gd name="T75" fmla="*/ 39 h 1698"/>
                <a:gd name="T76" fmla="*/ 17 w 1432"/>
                <a:gd name="T77" fmla="*/ 38 h 1698"/>
                <a:gd name="T78" fmla="*/ 18 w 1432"/>
                <a:gd name="T79" fmla="*/ 40 h 1698"/>
                <a:gd name="T80" fmla="*/ 19 w 1432"/>
                <a:gd name="T81" fmla="*/ 42 h 1698"/>
                <a:gd name="T82" fmla="*/ 18 w 1432"/>
                <a:gd name="T83" fmla="*/ 43 h 1698"/>
                <a:gd name="T84" fmla="*/ 15 w 1432"/>
                <a:gd name="T85" fmla="*/ 43 h 1698"/>
                <a:gd name="T86" fmla="*/ 13 w 1432"/>
                <a:gd name="T87" fmla="*/ 40 h 1698"/>
                <a:gd name="T88" fmla="*/ 14 w 1432"/>
                <a:gd name="T89" fmla="*/ 42 h 1698"/>
                <a:gd name="T90" fmla="*/ 15 w 1432"/>
                <a:gd name="T91" fmla="*/ 43 h 1698"/>
                <a:gd name="T92" fmla="*/ 14 w 1432"/>
                <a:gd name="T93" fmla="*/ 43 h 1698"/>
                <a:gd name="T94" fmla="*/ 11 w 1432"/>
                <a:gd name="T95" fmla="*/ 41 h 1698"/>
                <a:gd name="T96" fmla="*/ 10 w 1432"/>
                <a:gd name="T97" fmla="*/ 40 h 1698"/>
                <a:gd name="T98" fmla="*/ 9 w 1432"/>
                <a:gd name="T99" fmla="*/ 38 h 1698"/>
                <a:gd name="T100" fmla="*/ 7 w 1432"/>
                <a:gd name="T101" fmla="*/ 37 h 1698"/>
                <a:gd name="T102" fmla="*/ 7 w 1432"/>
                <a:gd name="T103" fmla="*/ 36 h 1698"/>
                <a:gd name="T104" fmla="*/ 6 w 1432"/>
                <a:gd name="T105" fmla="*/ 36 h 1698"/>
                <a:gd name="T106" fmla="*/ 6 w 1432"/>
                <a:gd name="T107" fmla="*/ 33 h 1698"/>
                <a:gd name="T108" fmla="*/ 2 w 1432"/>
                <a:gd name="T109" fmla="*/ 27 h 1698"/>
                <a:gd name="T110" fmla="*/ 1 w 1432"/>
                <a:gd name="T111" fmla="*/ 24 h 1698"/>
                <a:gd name="T112" fmla="*/ 3 w 1432"/>
                <a:gd name="T113" fmla="*/ 28 h 1698"/>
                <a:gd name="T114" fmla="*/ 6 w 1432"/>
                <a:gd name="T115" fmla="*/ 35 h 1698"/>
                <a:gd name="T116" fmla="*/ 6 w 1432"/>
                <a:gd name="T117" fmla="*/ 37 h 1698"/>
                <a:gd name="T118" fmla="*/ 9 w 1432"/>
                <a:gd name="T119" fmla="*/ 39 h 16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32"/>
                <a:gd name="T181" fmla="*/ 0 h 1698"/>
                <a:gd name="T182" fmla="*/ 1432 w 1432"/>
                <a:gd name="T183" fmla="*/ 1698 h 16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32" h="1698">
                  <a:moveTo>
                    <a:pt x="296" y="1267"/>
                  </a:moveTo>
                  <a:lnTo>
                    <a:pt x="321" y="1273"/>
                  </a:lnTo>
                  <a:lnTo>
                    <a:pt x="343" y="1286"/>
                  </a:lnTo>
                  <a:lnTo>
                    <a:pt x="363" y="1301"/>
                  </a:lnTo>
                  <a:lnTo>
                    <a:pt x="381" y="1319"/>
                  </a:lnTo>
                  <a:lnTo>
                    <a:pt x="399" y="1339"/>
                  </a:lnTo>
                  <a:lnTo>
                    <a:pt x="418" y="1359"/>
                  </a:lnTo>
                  <a:lnTo>
                    <a:pt x="437" y="1375"/>
                  </a:lnTo>
                  <a:lnTo>
                    <a:pt x="459" y="1388"/>
                  </a:lnTo>
                  <a:lnTo>
                    <a:pt x="463" y="1428"/>
                  </a:lnTo>
                  <a:lnTo>
                    <a:pt x="464" y="1467"/>
                  </a:lnTo>
                  <a:lnTo>
                    <a:pt x="464" y="1507"/>
                  </a:lnTo>
                  <a:lnTo>
                    <a:pt x="462" y="1550"/>
                  </a:lnTo>
                  <a:lnTo>
                    <a:pt x="452" y="1585"/>
                  </a:lnTo>
                  <a:lnTo>
                    <a:pt x="447" y="1622"/>
                  </a:lnTo>
                  <a:lnTo>
                    <a:pt x="443" y="1660"/>
                  </a:lnTo>
                  <a:lnTo>
                    <a:pt x="442" y="1698"/>
                  </a:lnTo>
                  <a:lnTo>
                    <a:pt x="1432" y="1698"/>
                  </a:lnTo>
                  <a:lnTo>
                    <a:pt x="1418" y="1629"/>
                  </a:lnTo>
                  <a:lnTo>
                    <a:pt x="1411" y="1556"/>
                  </a:lnTo>
                  <a:lnTo>
                    <a:pt x="1409" y="1482"/>
                  </a:lnTo>
                  <a:lnTo>
                    <a:pt x="1406" y="1412"/>
                  </a:lnTo>
                  <a:lnTo>
                    <a:pt x="1398" y="1413"/>
                  </a:lnTo>
                  <a:lnTo>
                    <a:pt x="1389" y="1415"/>
                  </a:lnTo>
                  <a:lnTo>
                    <a:pt x="1381" y="1415"/>
                  </a:lnTo>
                  <a:lnTo>
                    <a:pt x="1374" y="1409"/>
                  </a:lnTo>
                  <a:lnTo>
                    <a:pt x="1373" y="1402"/>
                  </a:lnTo>
                  <a:lnTo>
                    <a:pt x="1374" y="1397"/>
                  </a:lnTo>
                  <a:lnTo>
                    <a:pt x="1378" y="1392"/>
                  </a:lnTo>
                  <a:lnTo>
                    <a:pt x="1382" y="1387"/>
                  </a:lnTo>
                  <a:lnTo>
                    <a:pt x="1387" y="1383"/>
                  </a:lnTo>
                  <a:lnTo>
                    <a:pt x="1393" y="1379"/>
                  </a:lnTo>
                  <a:lnTo>
                    <a:pt x="1398" y="1375"/>
                  </a:lnTo>
                  <a:lnTo>
                    <a:pt x="1403" y="1370"/>
                  </a:lnTo>
                  <a:lnTo>
                    <a:pt x="1402" y="1367"/>
                  </a:lnTo>
                  <a:lnTo>
                    <a:pt x="1402" y="1362"/>
                  </a:lnTo>
                  <a:lnTo>
                    <a:pt x="1400" y="1360"/>
                  </a:lnTo>
                  <a:lnTo>
                    <a:pt x="1396" y="1357"/>
                  </a:lnTo>
                  <a:lnTo>
                    <a:pt x="1341" y="1403"/>
                  </a:lnTo>
                  <a:lnTo>
                    <a:pt x="1334" y="1399"/>
                  </a:lnTo>
                  <a:lnTo>
                    <a:pt x="1326" y="1393"/>
                  </a:lnTo>
                  <a:lnTo>
                    <a:pt x="1319" y="1387"/>
                  </a:lnTo>
                  <a:lnTo>
                    <a:pt x="1315" y="1379"/>
                  </a:lnTo>
                  <a:lnTo>
                    <a:pt x="1326" y="1367"/>
                  </a:lnTo>
                  <a:lnTo>
                    <a:pt x="1337" y="1355"/>
                  </a:lnTo>
                  <a:lnTo>
                    <a:pt x="1349" y="1342"/>
                  </a:lnTo>
                  <a:lnTo>
                    <a:pt x="1362" y="1331"/>
                  </a:lnTo>
                  <a:lnTo>
                    <a:pt x="1372" y="1318"/>
                  </a:lnTo>
                  <a:lnTo>
                    <a:pt x="1383" y="1306"/>
                  </a:lnTo>
                  <a:lnTo>
                    <a:pt x="1393" y="1293"/>
                  </a:lnTo>
                  <a:lnTo>
                    <a:pt x="1401" y="1279"/>
                  </a:lnTo>
                  <a:lnTo>
                    <a:pt x="1397" y="1282"/>
                  </a:lnTo>
                  <a:lnTo>
                    <a:pt x="1393" y="1286"/>
                  </a:lnTo>
                  <a:lnTo>
                    <a:pt x="1389" y="1289"/>
                  </a:lnTo>
                  <a:lnTo>
                    <a:pt x="1383" y="1289"/>
                  </a:lnTo>
                  <a:lnTo>
                    <a:pt x="1374" y="1300"/>
                  </a:lnTo>
                  <a:lnTo>
                    <a:pt x="1364" y="1310"/>
                  </a:lnTo>
                  <a:lnTo>
                    <a:pt x="1353" y="1318"/>
                  </a:lnTo>
                  <a:lnTo>
                    <a:pt x="1343" y="1326"/>
                  </a:lnTo>
                  <a:lnTo>
                    <a:pt x="1332" y="1335"/>
                  </a:lnTo>
                  <a:lnTo>
                    <a:pt x="1321" y="1344"/>
                  </a:lnTo>
                  <a:lnTo>
                    <a:pt x="1311" y="1354"/>
                  </a:lnTo>
                  <a:lnTo>
                    <a:pt x="1302" y="1364"/>
                  </a:lnTo>
                  <a:lnTo>
                    <a:pt x="1296" y="1365"/>
                  </a:lnTo>
                  <a:lnTo>
                    <a:pt x="1291" y="1364"/>
                  </a:lnTo>
                  <a:lnTo>
                    <a:pt x="1287" y="1363"/>
                  </a:lnTo>
                  <a:lnTo>
                    <a:pt x="1282" y="1360"/>
                  </a:lnTo>
                  <a:lnTo>
                    <a:pt x="1277" y="1355"/>
                  </a:lnTo>
                  <a:lnTo>
                    <a:pt x="1274" y="1350"/>
                  </a:lnTo>
                  <a:lnTo>
                    <a:pt x="1271" y="1346"/>
                  </a:lnTo>
                  <a:lnTo>
                    <a:pt x="1267" y="1341"/>
                  </a:lnTo>
                  <a:lnTo>
                    <a:pt x="1363" y="1234"/>
                  </a:lnTo>
                  <a:lnTo>
                    <a:pt x="1356" y="1224"/>
                  </a:lnTo>
                  <a:lnTo>
                    <a:pt x="1348" y="1227"/>
                  </a:lnTo>
                  <a:lnTo>
                    <a:pt x="1341" y="1229"/>
                  </a:lnTo>
                  <a:lnTo>
                    <a:pt x="1333" y="1233"/>
                  </a:lnTo>
                  <a:lnTo>
                    <a:pt x="1326" y="1236"/>
                  </a:lnTo>
                  <a:lnTo>
                    <a:pt x="1314" y="1243"/>
                  </a:lnTo>
                  <a:lnTo>
                    <a:pt x="1303" y="1254"/>
                  </a:lnTo>
                  <a:lnTo>
                    <a:pt x="1292" y="1264"/>
                  </a:lnTo>
                  <a:lnTo>
                    <a:pt x="1282" y="1276"/>
                  </a:lnTo>
                  <a:lnTo>
                    <a:pt x="1272" y="1286"/>
                  </a:lnTo>
                  <a:lnTo>
                    <a:pt x="1260" y="1294"/>
                  </a:lnTo>
                  <a:lnTo>
                    <a:pt x="1247" y="1300"/>
                  </a:lnTo>
                  <a:lnTo>
                    <a:pt x="1234" y="1302"/>
                  </a:lnTo>
                  <a:lnTo>
                    <a:pt x="1227" y="1299"/>
                  </a:lnTo>
                  <a:lnTo>
                    <a:pt x="1223" y="1291"/>
                  </a:lnTo>
                  <a:lnTo>
                    <a:pt x="1223" y="1282"/>
                  </a:lnTo>
                  <a:lnTo>
                    <a:pt x="1226" y="1274"/>
                  </a:lnTo>
                  <a:lnTo>
                    <a:pt x="1237" y="1261"/>
                  </a:lnTo>
                  <a:lnTo>
                    <a:pt x="1249" y="1248"/>
                  </a:lnTo>
                  <a:lnTo>
                    <a:pt x="1261" y="1234"/>
                  </a:lnTo>
                  <a:lnTo>
                    <a:pt x="1273" y="1221"/>
                  </a:lnTo>
                  <a:lnTo>
                    <a:pt x="1286" y="1210"/>
                  </a:lnTo>
                  <a:lnTo>
                    <a:pt x="1299" y="1197"/>
                  </a:lnTo>
                  <a:lnTo>
                    <a:pt x="1312" y="1186"/>
                  </a:lnTo>
                  <a:lnTo>
                    <a:pt x="1326" y="1174"/>
                  </a:lnTo>
                  <a:lnTo>
                    <a:pt x="1330" y="1171"/>
                  </a:lnTo>
                  <a:lnTo>
                    <a:pt x="1336" y="1167"/>
                  </a:lnTo>
                  <a:lnTo>
                    <a:pt x="1342" y="1165"/>
                  </a:lnTo>
                  <a:lnTo>
                    <a:pt x="1349" y="1161"/>
                  </a:lnTo>
                  <a:lnTo>
                    <a:pt x="1353" y="1159"/>
                  </a:lnTo>
                  <a:lnTo>
                    <a:pt x="1358" y="1156"/>
                  </a:lnTo>
                  <a:lnTo>
                    <a:pt x="1360" y="1151"/>
                  </a:lnTo>
                  <a:lnTo>
                    <a:pt x="1360" y="1145"/>
                  </a:lnTo>
                  <a:lnTo>
                    <a:pt x="1353" y="1141"/>
                  </a:lnTo>
                  <a:lnTo>
                    <a:pt x="1349" y="1133"/>
                  </a:lnTo>
                  <a:lnTo>
                    <a:pt x="1345" y="1125"/>
                  </a:lnTo>
                  <a:lnTo>
                    <a:pt x="1341" y="1117"/>
                  </a:lnTo>
                  <a:lnTo>
                    <a:pt x="1320" y="1134"/>
                  </a:lnTo>
                  <a:lnTo>
                    <a:pt x="1298" y="1150"/>
                  </a:lnTo>
                  <a:lnTo>
                    <a:pt x="1276" y="1166"/>
                  </a:lnTo>
                  <a:lnTo>
                    <a:pt x="1254" y="1181"/>
                  </a:lnTo>
                  <a:lnTo>
                    <a:pt x="1231" y="1196"/>
                  </a:lnTo>
                  <a:lnTo>
                    <a:pt x="1208" y="1210"/>
                  </a:lnTo>
                  <a:lnTo>
                    <a:pt x="1185" y="1223"/>
                  </a:lnTo>
                  <a:lnTo>
                    <a:pt x="1161" y="1234"/>
                  </a:lnTo>
                  <a:lnTo>
                    <a:pt x="1156" y="1239"/>
                  </a:lnTo>
                  <a:lnTo>
                    <a:pt x="1151" y="1244"/>
                  </a:lnTo>
                  <a:lnTo>
                    <a:pt x="1145" y="1248"/>
                  </a:lnTo>
                  <a:lnTo>
                    <a:pt x="1138" y="1253"/>
                  </a:lnTo>
                  <a:lnTo>
                    <a:pt x="1132" y="1256"/>
                  </a:lnTo>
                  <a:lnTo>
                    <a:pt x="1125" y="1259"/>
                  </a:lnTo>
                  <a:lnTo>
                    <a:pt x="1118" y="1263"/>
                  </a:lnTo>
                  <a:lnTo>
                    <a:pt x="1112" y="1265"/>
                  </a:lnTo>
                  <a:lnTo>
                    <a:pt x="1106" y="1266"/>
                  </a:lnTo>
                  <a:lnTo>
                    <a:pt x="1099" y="1267"/>
                  </a:lnTo>
                  <a:lnTo>
                    <a:pt x="1092" y="1270"/>
                  </a:lnTo>
                  <a:lnTo>
                    <a:pt x="1086" y="1271"/>
                  </a:lnTo>
                  <a:lnTo>
                    <a:pt x="1079" y="1272"/>
                  </a:lnTo>
                  <a:lnTo>
                    <a:pt x="1074" y="1271"/>
                  </a:lnTo>
                  <a:lnTo>
                    <a:pt x="1069" y="1269"/>
                  </a:lnTo>
                  <a:lnTo>
                    <a:pt x="1065" y="1263"/>
                  </a:lnTo>
                  <a:lnTo>
                    <a:pt x="1068" y="1117"/>
                  </a:lnTo>
                  <a:lnTo>
                    <a:pt x="1063" y="693"/>
                  </a:lnTo>
                  <a:lnTo>
                    <a:pt x="1050" y="243"/>
                  </a:lnTo>
                  <a:lnTo>
                    <a:pt x="1049" y="220"/>
                  </a:lnTo>
                  <a:lnTo>
                    <a:pt x="1044" y="198"/>
                  </a:lnTo>
                  <a:lnTo>
                    <a:pt x="1037" y="176"/>
                  </a:lnTo>
                  <a:lnTo>
                    <a:pt x="1027" y="156"/>
                  </a:lnTo>
                  <a:lnTo>
                    <a:pt x="1018" y="134"/>
                  </a:lnTo>
                  <a:lnTo>
                    <a:pt x="1012" y="113"/>
                  </a:lnTo>
                  <a:lnTo>
                    <a:pt x="1009" y="92"/>
                  </a:lnTo>
                  <a:lnTo>
                    <a:pt x="1010" y="72"/>
                  </a:lnTo>
                  <a:lnTo>
                    <a:pt x="1012" y="64"/>
                  </a:lnTo>
                  <a:lnTo>
                    <a:pt x="1015" y="55"/>
                  </a:lnTo>
                  <a:lnTo>
                    <a:pt x="1018" y="47"/>
                  </a:lnTo>
                  <a:lnTo>
                    <a:pt x="1024" y="39"/>
                  </a:lnTo>
                  <a:lnTo>
                    <a:pt x="995" y="0"/>
                  </a:lnTo>
                  <a:lnTo>
                    <a:pt x="991" y="1"/>
                  </a:lnTo>
                  <a:lnTo>
                    <a:pt x="987" y="1"/>
                  </a:lnTo>
                  <a:lnTo>
                    <a:pt x="982" y="2"/>
                  </a:lnTo>
                  <a:lnTo>
                    <a:pt x="978" y="4"/>
                  </a:lnTo>
                  <a:lnTo>
                    <a:pt x="973" y="5"/>
                  </a:lnTo>
                  <a:lnTo>
                    <a:pt x="970" y="5"/>
                  </a:lnTo>
                  <a:lnTo>
                    <a:pt x="965" y="6"/>
                  </a:lnTo>
                  <a:lnTo>
                    <a:pt x="961" y="7"/>
                  </a:lnTo>
                  <a:lnTo>
                    <a:pt x="950" y="22"/>
                  </a:lnTo>
                  <a:lnTo>
                    <a:pt x="951" y="39"/>
                  </a:lnTo>
                  <a:lnTo>
                    <a:pt x="955" y="57"/>
                  </a:lnTo>
                  <a:lnTo>
                    <a:pt x="951" y="75"/>
                  </a:lnTo>
                  <a:lnTo>
                    <a:pt x="935" y="127"/>
                  </a:lnTo>
                  <a:lnTo>
                    <a:pt x="928" y="182"/>
                  </a:lnTo>
                  <a:lnTo>
                    <a:pt x="927" y="240"/>
                  </a:lnTo>
                  <a:lnTo>
                    <a:pt x="925" y="296"/>
                  </a:lnTo>
                  <a:lnTo>
                    <a:pt x="910" y="666"/>
                  </a:lnTo>
                  <a:lnTo>
                    <a:pt x="905" y="824"/>
                  </a:lnTo>
                  <a:lnTo>
                    <a:pt x="900" y="981"/>
                  </a:lnTo>
                  <a:lnTo>
                    <a:pt x="893" y="1135"/>
                  </a:lnTo>
                  <a:lnTo>
                    <a:pt x="886" y="1289"/>
                  </a:lnTo>
                  <a:lnTo>
                    <a:pt x="880" y="1293"/>
                  </a:lnTo>
                  <a:lnTo>
                    <a:pt x="873" y="1294"/>
                  </a:lnTo>
                  <a:lnTo>
                    <a:pt x="866" y="1294"/>
                  </a:lnTo>
                  <a:lnTo>
                    <a:pt x="860" y="1293"/>
                  </a:lnTo>
                  <a:lnTo>
                    <a:pt x="853" y="1292"/>
                  </a:lnTo>
                  <a:lnTo>
                    <a:pt x="847" y="1292"/>
                  </a:lnTo>
                  <a:lnTo>
                    <a:pt x="838" y="1291"/>
                  </a:lnTo>
                  <a:lnTo>
                    <a:pt x="832" y="1292"/>
                  </a:lnTo>
                  <a:lnTo>
                    <a:pt x="813" y="1287"/>
                  </a:lnTo>
                  <a:lnTo>
                    <a:pt x="794" y="1284"/>
                  </a:lnTo>
                  <a:lnTo>
                    <a:pt x="775" y="1279"/>
                  </a:lnTo>
                  <a:lnTo>
                    <a:pt x="757" y="1273"/>
                  </a:lnTo>
                  <a:lnTo>
                    <a:pt x="737" y="1267"/>
                  </a:lnTo>
                  <a:lnTo>
                    <a:pt x="719" y="1262"/>
                  </a:lnTo>
                  <a:lnTo>
                    <a:pt x="701" y="1255"/>
                  </a:lnTo>
                  <a:lnTo>
                    <a:pt x="683" y="1247"/>
                  </a:lnTo>
                  <a:lnTo>
                    <a:pt x="666" y="1239"/>
                  </a:lnTo>
                  <a:lnTo>
                    <a:pt x="649" y="1229"/>
                  </a:lnTo>
                  <a:lnTo>
                    <a:pt x="633" y="1218"/>
                  </a:lnTo>
                  <a:lnTo>
                    <a:pt x="617" y="1206"/>
                  </a:lnTo>
                  <a:lnTo>
                    <a:pt x="603" y="1194"/>
                  </a:lnTo>
                  <a:lnTo>
                    <a:pt x="590" y="1179"/>
                  </a:lnTo>
                  <a:lnTo>
                    <a:pt x="576" y="1163"/>
                  </a:lnTo>
                  <a:lnTo>
                    <a:pt x="564" y="1145"/>
                  </a:lnTo>
                  <a:lnTo>
                    <a:pt x="556" y="1144"/>
                  </a:lnTo>
                  <a:lnTo>
                    <a:pt x="548" y="1142"/>
                  </a:lnTo>
                  <a:lnTo>
                    <a:pt x="540" y="1140"/>
                  </a:lnTo>
                  <a:lnTo>
                    <a:pt x="532" y="1136"/>
                  </a:lnTo>
                  <a:lnTo>
                    <a:pt x="525" y="1133"/>
                  </a:lnTo>
                  <a:lnTo>
                    <a:pt x="518" y="1129"/>
                  </a:lnTo>
                  <a:lnTo>
                    <a:pt x="510" y="1126"/>
                  </a:lnTo>
                  <a:lnTo>
                    <a:pt x="503" y="1123"/>
                  </a:lnTo>
                  <a:lnTo>
                    <a:pt x="503" y="1129"/>
                  </a:lnTo>
                  <a:lnTo>
                    <a:pt x="511" y="1136"/>
                  </a:lnTo>
                  <a:lnTo>
                    <a:pt x="520" y="1142"/>
                  </a:lnTo>
                  <a:lnTo>
                    <a:pt x="529" y="1147"/>
                  </a:lnTo>
                  <a:lnTo>
                    <a:pt x="538" y="1150"/>
                  </a:lnTo>
                  <a:lnTo>
                    <a:pt x="547" y="1155"/>
                  </a:lnTo>
                  <a:lnTo>
                    <a:pt x="555" y="1159"/>
                  </a:lnTo>
                  <a:lnTo>
                    <a:pt x="564" y="1165"/>
                  </a:lnTo>
                  <a:lnTo>
                    <a:pt x="572" y="1172"/>
                  </a:lnTo>
                  <a:lnTo>
                    <a:pt x="579" y="1182"/>
                  </a:lnTo>
                  <a:lnTo>
                    <a:pt x="587" y="1194"/>
                  </a:lnTo>
                  <a:lnTo>
                    <a:pt x="595" y="1204"/>
                  </a:lnTo>
                  <a:lnTo>
                    <a:pt x="602" y="1216"/>
                  </a:lnTo>
                  <a:lnTo>
                    <a:pt x="608" y="1227"/>
                  </a:lnTo>
                  <a:lnTo>
                    <a:pt x="615" y="1239"/>
                  </a:lnTo>
                  <a:lnTo>
                    <a:pt x="620" y="1250"/>
                  </a:lnTo>
                  <a:lnTo>
                    <a:pt x="623" y="1263"/>
                  </a:lnTo>
                  <a:lnTo>
                    <a:pt x="620" y="1269"/>
                  </a:lnTo>
                  <a:lnTo>
                    <a:pt x="614" y="1274"/>
                  </a:lnTo>
                  <a:lnTo>
                    <a:pt x="608" y="1277"/>
                  </a:lnTo>
                  <a:lnTo>
                    <a:pt x="601" y="1274"/>
                  </a:lnTo>
                  <a:lnTo>
                    <a:pt x="591" y="1265"/>
                  </a:lnTo>
                  <a:lnTo>
                    <a:pt x="582" y="1256"/>
                  </a:lnTo>
                  <a:lnTo>
                    <a:pt x="573" y="1246"/>
                  </a:lnTo>
                  <a:lnTo>
                    <a:pt x="567" y="1234"/>
                  </a:lnTo>
                  <a:lnTo>
                    <a:pt x="560" y="1224"/>
                  </a:lnTo>
                  <a:lnTo>
                    <a:pt x="552" y="1213"/>
                  </a:lnTo>
                  <a:lnTo>
                    <a:pt x="543" y="1204"/>
                  </a:lnTo>
                  <a:lnTo>
                    <a:pt x="533" y="1195"/>
                  </a:lnTo>
                  <a:lnTo>
                    <a:pt x="527" y="1194"/>
                  </a:lnTo>
                  <a:lnTo>
                    <a:pt x="523" y="1191"/>
                  </a:lnTo>
                  <a:lnTo>
                    <a:pt x="517" y="1191"/>
                  </a:lnTo>
                  <a:lnTo>
                    <a:pt x="512" y="1195"/>
                  </a:lnTo>
                  <a:lnTo>
                    <a:pt x="526" y="1209"/>
                  </a:lnTo>
                  <a:lnTo>
                    <a:pt x="539" y="1224"/>
                  </a:lnTo>
                  <a:lnTo>
                    <a:pt x="550" y="1240"/>
                  </a:lnTo>
                  <a:lnTo>
                    <a:pt x="562" y="1256"/>
                  </a:lnTo>
                  <a:lnTo>
                    <a:pt x="572" y="1272"/>
                  </a:lnTo>
                  <a:lnTo>
                    <a:pt x="584" y="1288"/>
                  </a:lnTo>
                  <a:lnTo>
                    <a:pt x="594" y="1304"/>
                  </a:lnTo>
                  <a:lnTo>
                    <a:pt x="606" y="1320"/>
                  </a:lnTo>
                  <a:lnTo>
                    <a:pt x="606" y="1326"/>
                  </a:lnTo>
                  <a:lnTo>
                    <a:pt x="600" y="1332"/>
                  </a:lnTo>
                  <a:lnTo>
                    <a:pt x="593" y="1338"/>
                  </a:lnTo>
                  <a:lnTo>
                    <a:pt x="586" y="1342"/>
                  </a:lnTo>
                  <a:lnTo>
                    <a:pt x="577" y="1344"/>
                  </a:lnTo>
                  <a:lnTo>
                    <a:pt x="501" y="1253"/>
                  </a:lnTo>
                  <a:lnTo>
                    <a:pt x="479" y="1239"/>
                  </a:lnTo>
                  <a:lnTo>
                    <a:pt x="479" y="1250"/>
                  </a:lnTo>
                  <a:lnTo>
                    <a:pt x="553" y="1369"/>
                  </a:lnTo>
                  <a:lnTo>
                    <a:pt x="549" y="1373"/>
                  </a:lnTo>
                  <a:lnTo>
                    <a:pt x="543" y="1377"/>
                  </a:lnTo>
                  <a:lnTo>
                    <a:pt x="538" y="1379"/>
                  </a:lnTo>
                  <a:lnTo>
                    <a:pt x="532" y="1379"/>
                  </a:lnTo>
                  <a:lnTo>
                    <a:pt x="518" y="1367"/>
                  </a:lnTo>
                  <a:lnTo>
                    <a:pt x="504" y="1354"/>
                  </a:lnTo>
                  <a:lnTo>
                    <a:pt x="490" y="1340"/>
                  </a:lnTo>
                  <a:lnTo>
                    <a:pt x="478" y="1326"/>
                  </a:lnTo>
                  <a:lnTo>
                    <a:pt x="465" y="1311"/>
                  </a:lnTo>
                  <a:lnTo>
                    <a:pt x="454" y="1297"/>
                  </a:lnTo>
                  <a:lnTo>
                    <a:pt x="442" y="1282"/>
                  </a:lnTo>
                  <a:lnTo>
                    <a:pt x="431" y="1267"/>
                  </a:lnTo>
                  <a:lnTo>
                    <a:pt x="425" y="1267"/>
                  </a:lnTo>
                  <a:lnTo>
                    <a:pt x="427" y="1280"/>
                  </a:lnTo>
                  <a:lnTo>
                    <a:pt x="434" y="1289"/>
                  </a:lnTo>
                  <a:lnTo>
                    <a:pt x="442" y="1299"/>
                  </a:lnTo>
                  <a:lnTo>
                    <a:pt x="448" y="1309"/>
                  </a:lnTo>
                  <a:lnTo>
                    <a:pt x="455" y="1316"/>
                  </a:lnTo>
                  <a:lnTo>
                    <a:pt x="461" y="1324"/>
                  </a:lnTo>
                  <a:lnTo>
                    <a:pt x="467" y="1331"/>
                  </a:lnTo>
                  <a:lnTo>
                    <a:pt x="476" y="1339"/>
                  </a:lnTo>
                  <a:lnTo>
                    <a:pt x="481" y="1346"/>
                  </a:lnTo>
                  <a:lnTo>
                    <a:pt x="488" y="1355"/>
                  </a:lnTo>
                  <a:lnTo>
                    <a:pt x="494" y="1363"/>
                  </a:lnTo>
                  <a:lnTo>
                    <a:pt x="499" y="1372"/>
                  </a:lnTo>
                  <a:lnTo>
                    <a:pt x="496" y="1377"/>
                  </a:lnTo>
                  <a:lnTo>
                    <a:pt x="493" y="1379"/>
                  </a:lnTo>
                  <a:lnTo>
                    <a:pt x="488" y="1379"/>
                  </a:lnTo>
                  <a:lnTo>
                    <a:pt x="484" y="1379"/>
                  </a:lnTo>
                  <a:lnTo>
                    <a:pt x="465" y="1370"/>
                  </a:lnTo>
                  <a:lnTo>
                    <a:pt x="449" y="1359"/>
                  </a:lnTo>
                  <a:lnTo>
                    <a:pt x="433" y="1345"/>
                  </a:lnTo>
                  <a:lnTo>
                    <a:pt x="417" y="1330"/>
                  </a:lnTo>
                  <a:lnTo>
                    <a:pt x="402" y="1316"/>
                  </a:lnTo>
                  <a:lnTo>
                    <a:pt x="387" y="1301"/>
                  </a:lnTo>
                  <a:lnTo>
                    <a:pt x="372" y="1287"/>
                  </a:lnTo>
                  <a:lnTo>
                    <a:pt x="356" y="1274"/>
                  </a:lnTo>
                  <a:lnTo>
                    <a:pt x="348" y="1270"/>
                  </a:lnTo>
                  <a:lnTo>
                    <a:pt x="338" y="1265"/>
                  </a:lnTo>
                  <a:lnTo>
                    <a:pt x="329" y="1263"/>
                  </a:lnTo>
                  <a:lnTo>
                    <a:pt x="320" y="1259"/>
                  </a:lnTo>
                  <a:lnTo>
                    <a:pt x="311" y="1256"/>
                  </a:lnTo>
                  <a:lnTo>
                    <a:pt x="303" y="1251"/>
                  </a:lnTo>
                  <a:lnTo>
                    <a:pt x="295" y="1244"/>
                  </a:lnTo>
                  <a:lnTo>
                    <a:pt x="288" y="1236"/>
                  </a:lnTo>
                  <a:lnTo>
                    <a:pt x="287" y="1226"/>
                  </a:lnTo>
                  <a:lnTo>
                    <a:pt x="283" y="1218"/>
                  </a:lnTo>
                  <a:lnTo>
                    <a:pt x="277" y="1210"/>
                  </a:lnTo>
                  <a:lnTo>
                    <a:pt x="270" y="1203"/>
                  </a:lnTo>
                  <a:lnTo>
                    <a:pt x="263" y="1196"/>
                  </a:lnTo>
                  <a:lnTo>
                    <a:pt x="257" y="1189"/>
                  </a:lnTo>
                  <a:lnTo>
                    <a:pt x="251" y="1181"/>
                  </a:lnTo>
                  <a:lnTo>
                    <a:pt x="247" y="1172"/>
                  </a:lnTo>
                  <a:lnTo>
                    <a:pt x="242" y="1164"/>
                  </a:lnTo>
                  <a:lnTo>
                    <a:pt x="238" y="1155"/>
                  </a:lnTo>
                  <a:lnTo>
                    <a:pt x="235" y="1145"/>
                  </a:lnTo>
                  <a:lnTo>
                    <a:pt x="229" y="1138"/>
                  </a:lnTo>
                  <a:lnTo>
                    <a:pt x="231" y="1136"/>
                  </a:lnTo>
                  <a:lnTo>
                    <a:pt x="232" y="1134"/>
                  </a:lnTo>
                  <a:lnTo>
                    <a:pt x="235" y="1132"/>
                  </a:lnTo>
                  <a:lnTo>
                    <a:pt x="236" y="1129"/>
                  </a:lnTo>
                  <a:lnTo>
                    <a:pt x="231" y="1130"/>
                  </a:lnTo>
                  <a:lnTo>
                    <a:pt x="229" y="1134"/>
                  </a:lnTo>
                  <a:lnTo>
                    <a:pt x="228" y="1138"/>
                  </a:lnTo>
                  <a:lnTo>
                    <a:pt x="228" y="1143"/>
                  </a:lnTo>
                  <a:lnTo>
                    <a:pt x="221" y="1145"/>
                  </a:lnTo>
                  <a:lnTo>
                    <a:pt x="214" y="1144"/>
                  </a:lnTo>
                  <a:lnTo>
                    <a:pt x="208" y="1142"/>
                  </a:lnTo>
                  <a:lnTo>
                    <a:pt x="204" y="1138"/>
                  </a:lnTo>
                  <a:lnTo>
                    <a:pt x="191" y="1108"/>
                  </a:lnTo>
                  <a:lnTo>
                    <a:pt x="177" y="1079"/>
                  </a:lnTo>
                  <a:lnTo>
                    <a:pt x="163" y="1049"/>
                  </a:lnTo>
                  <a:lnTo>
                    <a:pt x="149" y="1019"/>
                  </a:lnTo>
                  <a:lnTo>
                    <a:pt x="133" y="990"/>
                  </a:lnTo>
                  <a:lnTo>
                    <a:pt x="116" y="961"/>
                  </a:lnTo>
                  <a:lnTo>
                    <a:pt x="96" y="933"/>
                  </a:lnTo>
                  <a:lnTo>
                    <a:pt x="76" y="907"/>
                  </a:lnTo>
                  <a:lnTo>
                    <a:pt x="64" y="885"/>
                  </a:lnTo>
                  <a:lnTo>
                    <a:pt x="53" y="863"/>
                  </a:lnTo>
                  <a:lnTo>
                    <a:pt x="40" y="841"/>
                  </a:lnTo>
                  <a:lnTo>
                    <a:pt x="30" y="819"/>
                  </a:lnTo>
                  <a:lnTo>
                    <a:pt x="19" y="796"/>
                  </a:lnTo>
                  <a:lnTo>
                    <a:pt x="10" y="773"/>
                  </a:lnTo>
                  <a:lnTo>
                    <a:pt x="3" y="750"/>
                  </a:lnTo>
                  <a:lnTo>
                    <a:pt x="0" y="725"/>
                  </a:lnTo>
                  <a:lnTo>
                    <a:pt x="0" y="759"/>
                  </a:lnTo>
                  <a:lnTo>
                    <a:pt x="13" y="800"/>
                  </a:lnTo>
                  <a:lnTo>
                    <a:pt x="32" y="839"/>
                  </a:lnTo>
                  <a:lnTo>
                    <a:pt x="54" y="877"/>
                  </a:lnTo>
                  <a:lnTo>
                    <a:pt x="77" y="915"/>
                  </a:lnTo>
                  <a:lnTo>
                    <a:pt x="100" y="952"/>
                  </a:lnTo>
                  <a:lnTo>
                    <a:pt x="123" y="989"/>
                  </a:lnTo>
                  <a:lnTo>
                    <a:pt x="144" y="1028"/>
                  </a:lnTo>
                  <a:lnTo>
                    <a:pt x="161" y="1067"/>
                  </a:lnTo>
                  <a:lnTo>
                    <a:pt x="168" y="1079"/>
                  </a:lnTo>
                  <a:lnTo>
                    <a:pt x="174" y="1091"/>
                  </a:lnTo>
                  <a:lnTo>
                    <a:pt x="179" y="1104"/>
                  </a:lnTo>
                  <a:lnTo>
                    <a:pt x="185" y="1115"/>
                  </a:lnTo>
                  <a:lnTo>
                    <a:pt x="192" y="1128"/>
                  </a:lnTo>
                  <a:lnTo>
                    <a:pt x="200" y="1138"/>
                  </a:lnTo>
                  <a:lnTo>
                    <a:pt x="209" y="1147"/>
                  </a:lnTo>
                  <a:lnTo>
                    <a:pt x="221" y="1153"/>
                  </a:lnTo>
                  <a:lnTo>
                    <a:pt x="230" y="1168"/>
                  </a:lnTo>
                  <a:lnTo>
                    <a:pt x="238" y="1182"/>
                  </a:lnTo>
                  <a:lnTo>
                    <a:pt x="247" y="1197"/>
                  </a:lnTo>
                  <a:lnTo>
                    <a:pt x="255" y="1212"/>
                  </a:lnTo>
                  <a:lnTo>
                    <a:pt x="265" y="1227"/>
                  </a:lnTo>
                  <a:lnTo>
                    <a:pt x="274" y="1241"/>
                  </a:lnTo>
                  <a:lnTo>
                    <a:pt x="284" y="1255"/>
                  </a:lnTo>
                  <a:lnTo>
                    <a:pt x="296" y="1267"/>
                  </a:lnTo>
                  <a:close/>
                </a:path>
              </a:pathLst>
            </a:custGeom>
            <a:solidFill>
              <a:srgbClr val="00669E"/>
            </a:solidFill>
            <a:ln w="9525">
              <a:noFill/>
              <a:round/>
              <a:headEnd/>
              <a:tailEnd/>
            </a:ln>
          </p:spPr>
          <p:txBody>
            <a:bodyPr/>
            <a:lstStyle/>
            <a:p>
              <a:endParaRPr lang="ja-JP" altLang="en-US"/>
            </a:p>
          </p:txBody>
        </p:sp>
      </p:grpSp>
      <p:grpSp>
        <p:nvGrpSpPr>
          <p:cNvPr id="6" name="Group 228"/>
          <p:cNvGrpSpPr>
            <a:grpSpLocks/>
          </p:cNvGrpSpPr>
          <p:nvPr/>
        </p:nvGrpSpPr>
        <p:grpSpPr bwMode="auto">
          <a:xfrm>
            <a:off x="6929438" y="5095875"/>
            <a:ext cx="793750" cy="833438"/>
            <a:chOff x="4286" y="3203"/>
            <a:chExt cx="635" cy="615"/>
          </a:xfrm>
        </p:grpSpPr>
        <p:sp>
          <p:nvSpPr>
            <p:cNvPr id="51233" name="AutoShape 109"/>
            <p:cNvSpPr>
              <a:spLocks noChangeAspect="1" noChangeArrowheads="1" noTextEdit="1"/>
            </p:cNvSpPr>
            <p:nvPr/>
          </p:nvSpPr>
          <p:spPr bwMode="auto">
            <a:xfrm>
              <a:off x="4286" y="3203"/>
              <a:ext cx="635" cy="615"/>
            </a:xfrm>
            <a:prstGeom prst="rect">
              <a:avLst/>
            </a:prstGeom>
            <a:noFill/>
            <a:ln w="9525">
              <a:noFill/>
              <a:miter lim="800000"/>
              <a:headEnd/>
              <a:tailEnd/>
            </a:ln>
          </p:spPr>
          <p:txBody>
            <a:bodyPr/>
            <a:lstStyle/>
            <a:p>
              <a:endParaRPr lang="ja-JP" altLang="en-US"/>
            </a:p>
          </p:txBody>
        </p:sp>
        <p:sp>
          <p:nvSpPr>
            <p:cNvPr id="51234" name="Freeform 112"/>
            <p:cNvSpPr>
              <a:spLocks/>
            </p:cNvSpPr>
            <p:nvPr/>
          </p:nvSpPr>
          <p:spPr bwMode="auto">
            <a:xfrm>
              <a:off x="4390" y="3431"/>
              <a:ext cx="47" cy="136"/>
            </a:xfrm>
            <a:custGeom>
              <a:avLst/>
              <a:gdLst>
                <a:gd name="T0" fmla="*/ 0 w 189"/>
                <a:gd name="T1" fmla="*/ 0 h 541"/>
                <a:gd name="T2" fmla="*/ 0 w 189"/>
                <a:gd name="T3" fmla="*/ 0 h 541"/>
                <a:gd name="T4" fmla="*/ 0 w 189"/>
                <a:gd name="T5" fmla="*/ 0 h 541"/>
                <a:gd name="T6" fmla="*/ 0 w 189"/>
                <a:gd name="T7" fmla="*/ 0 h 541"/>
                <a:gd name="T8" fmla="*/ 0 w 189"/>
                <a:gd name="T9" fmla="*/ 0 h 541"/>
                <a:gd name="T10" fmla="*/ 0 w 189"/>
                <a:gd name="T11" fmla="*/ 0 h 541"/>
                <a:gd name="T12" fmla="*/ 0 w 189"/>
                <a:gd name="T13" fmla="*/ 0 h 541"/>
                <a:gd name="T14" fmla="*/ 0 w 189"/>
                <a:gd name="T15" fmla="*/ 0 h 541"/>
                <a:gd name="T16" fmla="*/ 0 w 189"/>
                <a:gd name="T17" fmla="*/ 0 h 541"/>
                <a:gd name="T18" fmla="*/ 0 w 189"/>
                <a:gd name="T19" fmla="*/ 0 h 541"/>
                <a:gd name="T20" fmla="*/ 0 w 189"/>
                <a:gd name="T21" fmla="*/ 0 h 541"/>
                <a:gd name="T22" fmla="*/ 0 w 189"/>
                <a:gd name="T23" fmla="*/ 0 h 541"/>
                <a:gd name="T24" fmla="*/ 0 w 189"/>
                <a:gd name="T25" fmla="*/ 0 h 541"/>
                <a:gd name="T26" fmla="*/ 0 w 189"/>
                <a:gd name="T27" fmla="*/ 0 h 541"/>
                <a:gd name="T28" fmla="*/ 0 w 189"/>
                <a:gd name="T29" fmla="*/ 0 h 541"/>
                <a:gd name="T30" fmla="*/ 0 w 189"/>
                <a:gd name="T31" fmla="*/ 0 h 541"/>
                <a:gd name="T32" fmla="*/ 0 w 189"/>
                <a:gd name="T33" fmla="*/ 0 h 541"/>
                <a:gd name="T34" fmla="*/ 0 w 189"/>
                <a:gd name="T35" fmla="*/ 1 h 541"/>
                <a:gd name="T36" fmla="*/ 0 w 189"/>
                <a:gd name="T37" fmla="*/ 1 h 541"/>
                <a:gd name="T38" fmla="*/ 0 w 189"/>
                <a:gd name="T39" fmla="*/ 1 h 541"/>
                <a:gd name="T40" fmla="*/ 0 w 189"/>
                <a:gd name="T41" fmla="*/ 1 h 541"/>
                <a:gd name="T42" fmla="*/ 0 w 189"/>
                <a:gd name="T43" fmla="*/ 1 h 541"/>
                <a:gd name="T44" fmla="*/ 0 w 189"/>
                <a:gd name="T45" fmla="*/ 1 h 541"/>
                <a:gd name="T46" fmla="*/ 0 w 189"/>
                <a:gd name="T47" fmla="*/ 1 h 541"/>
                <a:gd name="T48" fmla="*/ 0 w 189"/>
                <a:gd name="T49" fmla="*/ 1 h 541"/>
                <a:gd name="T50" fmla="*/ 0 w 189"/>
                <a:gd name="T51" fmla="*/ 1 h 541"/>
                <a:gd name="T52" fmla="*/ 0 w 189"/>
                <a:gd name="T53" fmla="*/ 1 h 541"/>
                <a:gd name="T54" fmla="*/ 0 w 189"/>
                <a:gd name="T55" fmla="*/ 1 h 541"/>
                <a:gd name="T56" fmla="*/ 0 w 189"/>
                <a:gd name="T57" fmla="*/ 0 h 541"/>
                <a:gd name="T58" fmla="*/ 0 w 189"/>
                <a:gd name="T59" fmla="*/ 0 h 541"/>
                <a:gd name="T60" fmla="*/ 0 w 189"/>
                <a:gd name="T61" fmla="*/ 0 h 541"/>
                <a:gd name="T62" fmla="*/ 0 w 189"/>
                <a:gd name="T63" fmla="*/ 0 h 541"/>
                <a:gd name="T64" fmla="*/ 0 w 189"/>
                <a:gd name="T65" fmla="*/ 0 h 541"/>
                <a:gd name="T66" fmla="*/ 0 w 189"/>
                <a:gd name="T67" fmla="*/ 0 h 541"/>
                <a:gd name="T68" fmla="*/ 0 w 189"/>
                <a:gd name="T69" fmla="*/ 0 h 541"/>
                <a:gd name="T70" fmla="*/ 0 w 189"/>
                <a:gd name="T71" fmla="*/ 0 h 541"/>
                <a:gd name="T72" fmla="*/ 0 w 189"/>
                <a:gd name="T73" fmla="*/ 0 h 541"/>
                <a:gd name="T74" fmla="*/ 0 w 189"/>
                <a:gd name="T75" fmla="*/ 0 h 541"/>
                <a:gd name="T76" fmla="*/ 0 w 189"/>
                <a:gd name="T77" fmla="*/ 0 h 541"/>
                <a:gd name="T78" fmla="*/ 0 w 189"/>
                <a:gd name="T79" fmla="*/ 0 h 541"/>
                <a:gd name="T80" fmla="*/ 0 w 189"/>
                <a:gd name="T81" fmla="*/ 0 h 5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541"/>
                <a:gd name="T125" fmla="*/ 189 w 189"/>
                <a:gd name="T126" fmla="*/ 541 h 5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541">
                  <a:moveTo>
                    <a:pt x="73" y="58"/>
                  </a:moveTo>
                  <a:lnTo>
                    <a:pt x="68" y="54"/>
                  </a:lnTo>
                  <a:lnTo>
                    <a:pt x="63" y="50"/>
                  </a:lnTo>
                  <a:lnTo>
                    <a:pt x="56" y="44"/>
                  </a:lnTo>
                  <a:lnTo>
                    <a:pt x="47" y="38"/>
                  </a:lnTo>
                  <a:lnTo>
                    <a:pt x="37" y="30"/>
                  </a:lnTo>
                  <a:lnTo>
                    <a:pt x="25" y="20"/>
                  </a:lnTo>
                  <a:lnTo>
                    <a:pt x="13" y="11"/>
                  </a:lnTo>
                  <a:lnTo>
                    <a:pt x="0" y="0"/>
                  </a:lnTo>
                  <a:lnTo>
                    <a:pt x="2" y="39"/>
                  </a:lnTo>
                  <a:lnTo>
                    <a:pt x="5" y="77"/>
                  </a:lnTo>
                  <a:lnTo>
                    <a:pt x="9" y="116"/>
                  </a:lnTo>
                  <a:lnTo>
                    <a:pt x="14" y="157"/>
                  </a:lnTo>
                  <a:lnTo>
                    <a:pt x="19" y="196"/>
                  </a:lnTo>
                  <a:lnTo>
                    <a:pt x="25" y="237"/>
                  </a:lnTo>
                  <a:lnTo>
                    <a:pt x="33" y="277"/>
                  </a:lnTo>
                  <a:lnTo>
                    <a:pt x="42" y="318"/>
                  </a:lnTo>
                  <a:lnTo>
                    <a:pt x="48" y="347"/>
                  </a:lnTo>
                  <a:lnTo>
                    <a:pt x="54" y="376"/>
                  </a:lnTo>
                  <a:lnTo>
                    <a:pt x="62" y="404"/>
                  </a:lnTo>
                  <a:lnTo>
                    <a:pt x="70" y="433"/>
                  </a:lnTo>
                  <a:lnTo>
                    <a:pt x="79" y="460"/>
                  </a:lnTo>
                  <a:lnTo>
                    <a:pt x="87" y="488"/>
                  </a:lnTo>
                  <a:lnTo>
                    <a:pt x="96" y="514"/>
                  </a:lnTo>
                  <a:lnTo>
                    <a:pt x="105" y="541"/>
                  </a:lnTo>
                  <a:lnTo>
                    <a:pt x="136" y="481"/>
                  </a:lnTo>
                  <a:lnTo>
                    <a:pt x="158" y="427"/>
                  </a:lnTo>
                  <a:lnTo>
                    <a:pt x="175" y="377"/>
                  </a:lnTo>
                  <a:lnTo>
                    <a:pt x="185" y="332"/>
                  </a:lnTo>
                  <a:lnTo>
                    <a:pt x="189" y="290"/>
                  </a:lnTo>
                  <a:lnTo>
                    <a:pt x="189" y="253"/>
                  </a:lnTo>
                  <a:lnTo>
                    <a:pt x="185" y="220"/>
                  </a:lnTo>
                  <a:lnTo>
                    <a:pt x="177" y="190"/>
                  </a:lnTo>
                  <a:lnTo>
                    <a:pt x="167" y="165"/>
                  </a:lnTo>
                  <a:lnTo>
                    <a:pt x="155" y="140"/>
                  </a:lnTo>
                  <a:lnTo>
                    <a:pt x="141" y="121"/>
                  </a:lnTo>
                  <a:lnTo>
                    <a:pt x="127" y="104"/>
                  </a:lnTo>
                  <a:lnTo>
                    <a:pt x="112" y="89"/>
                  </a:lnTo>
                  <a:lnTo>
                    <a:pt x="98" y="77"/>
                  </a:lnTo>
                  <a:lnTo>
                    <a:pt x="85" y="67"/>
                  </a:lnTo>
                  <a:lnTo>
                    <a:pt x="73" y="58"/>
                  </a:lnTo>
                  <a:close/>
                </a:path>
              </a:pathLst>
            </a:custGeom>
            <a:solidFill>
              <a:srgbClr val="CCCCCC"/>
            </a:solidFill>
            <a:ln w="9525">
              <a:noFill/>
              <a:round/>
              <a:headEnd/>
              <a:tailEnd/>
            </a:ln>
          </p:spPr>
          <p:txBody>
            <a:bodyPr/>
            <a:lstStyle/>
            <a:p>
              <a:endParaRPr lang="ja-JP" altLang="en-US"/>
            </a:p>
          </p:txBody>
        </p:sp>
        <p:sp>
          <p:nvSpPr>
            <p:cNvPr id="51235" name="Freeform 113"/>
            <p:cNvSpPr>
              <a:spLocks/>
            </p:cNvSpPr>
            <p:nvPr/>
          </p:nvSpPr>
          <p:spPr bwMode="auto">
            <a:xfrm>
              <a:off x="4609" y="3748"/>
              <a:ext cx="51" cy="67"/>
            </a:xfrm>
            <a:custGeom>
              <a:avLst/>
              <a:gdLst>
                <a:gd name="T0" fmla="*/ 0 w 204"/>
                <a:gd name="T1" fmla="*/ 0 h 269"/>
                <a:gd name="T2" fmla="*/ 0 w 204"/>
                <a:gd name="T3" fmla="*/ 0 h 269"/>
                <a:gd name="T4" fmla="*/ 0 w 204"/>
                <a:gd name="T5" fmla="*/ 0 h 269"/>
                <a:gd name="T6" fmla="*/ 0 w 204"/>
                <a:gd name="T7" fmla="*/ 0 h 269"/>
                <a:gd name="T8" fmla="*/ 0 w 204"/>
                <a:gd name="T9" fmla="*/ 0 h 269"/>
                <a:gd name="T10" fmla="*/ 0 w 204"/>
                <a:gd name="T11" fmla="*/ 0 h 269"/>
                <a:gd name="T12" fmla="*/ 0 w 204"/>
                <a:gd name="T13" fmla="*/ 0 h 269"/>
                <a:gd name="T14" fmla="*/ 0 w 204"/>
                <a:gd name="T15" fmla="*/ 0 h 269"/>
                <a:gd name="T16" fmla="*/ 0 w 204"/>
                <a:gd name="T17" fmla="*/ 0 h 269"/>
                <a:gd name="T18" fmla="*/ 0 w 204"/>
                <a:gd name="T19" fmla="*/ 0 h 269"/>
                <a:gd name="T20" fmla="*/ 0 w 204"/>
                <a:gd name="T21" fmla="*/ 0 h 269"/>
                <a:gd name="T22" fmla="*/ 0 w 204"/>
                <a:gd name="T23" fmla="*/ 0 h 269"/>
                <a:gd name="T24" fmla="*/ 0 w 204"/>
                <a:gd name="T25" fmla="*/ 0 h 269"/>
                <a:gd name="T26" fmla="*/ 0 w 204"/>
                <a:gd name="T27" fmla="*/ 0 h 269"/>
                <a:gd name="T28" fmla="*/ 0 w 204"/>
                <a:gd name="T29" fmla="*/ 0 h 269"/>
                <a:gd name="T30" fmla="*/ 0 w 204"/>
                <a:gd name="T31" fmla="*/ 0 h 269"/>
                <a:gd name="T32" fmla="*/ 0 w 204"/>
                <a:gd name="T33" fmla="*/ 0 h 269"/>
                <a:gd name="T34" fmla="*/ 0 w 204"/>
                <a:gd name="T35" fmla="*/ 0 h 269"/>
                <a:gd name="T36" fmla="*/ 0 w 204"/>
                <a:gd name="T37" fmla="*/ 0 h 269"/>
                <a:gd name="T38" fmla="*/ 0 w 204"/>
                <a:gd name="T39" fmla="*/ 0 h 269"/>
                <a:gd name="T40" fmla="*/ 0 w 204"/>
                <a:gd name="T41" fmla="*/ 0 h 269"/>
                <a:gd name="T42" fmla="*/ 0 w 204"/>
                <a:gd name="T43" fmla="*/ 0 h 269"/>
                <a:gd name="T44" fmla="*/ 0 w 204"/>
                <a:gd name="T45" fmla="*/ 0 h 269"/>
                <a:gd name="T46" fmla="*/ 0 w 204"/>
                <a:gd name="T47" fmla="*/ 0 h 269"/>
                <a:gd name="T48" fmla="*/ 0 w 204"/>
                <a:gd name="T49" fmla="*/ 0 h 269"/>
                <a:gd name="T50" fmla="*/ 0 w 204"/>
                <a:gd name="T51" fmla="*/ 0 h 269"/>
                <a:gd name="T52" fmla="*/ 0 w 204"/>
                <a:gd name="T53" fmla="*/ 0 h 269"/>
                <a:gd name="T54" fmla="*/ 0 w 204"/>
                <a:gd name="T55" fmla="*/ 0 h 269"/>
                <a:gd name="T56" fmla="*/ 0 w 204"/>
                <a:gd name="T57" fmla="*/ 0 h 269"/>
                <a:gd name="T58" fmla="*/ 0 w 204"/>
                <a:gd name="T59" fmla="*/ 0 h 269"/>
                <a:gd name="T60" fmla="*/ 0 w 204"/>
                <a:gd name="T61" fmla="*/ 0 h 269"/>
                <a:gd name="T62" fmla="*/ 0 w 204"/>
                <a:gd name="T63" fmla="*/ 0 h 269"/>
                <a:gd name="T64" fmla="*/ 0 w 204"/>
                <a:gd name="T65" fmla="*/ 0 h 269"/>
                <a:gd name="T66" fmla="*/ 0 w 204"/>
                <a:gd name="T67" fmla="*/ 0 h 269"/>
                <a:gd name="T68" fmla="*/ 0 w 204"/>
                <a:gd name="T69" fmla="*/ 0 h 269"/>
                <a:gd name="T70" fmla="*/ 0 w 204"/>
                <a:gd name="T71" fmla="*/ 0 h 269"/>
                <a:gd name="T72" fmla="*/ 0 w 204"/>
                <a:gd name="T73" fmla="*/ 0 h 269"/>
                <a:gd name="T74" fmla="*/ 0 w 204"/>
                <a:gd name="T75" fmla="*/ 0 h 269"/>
                <a:gd name="T76" fmla="*/ 0 w 204"/>
                <a:gd name="T77" fmla="*/ 0 h 269"/>
                <a:gd name="T78" fmla="*/ 0 w 204"/>
                <a:gd name="T79" fmla="*/ 0 h 269"/>
                <a:gd name="T80" fmla="*/ 0 w 204"/>
                <a:gd name="T81" fmla="*/ 0 h 269"/>
                <a:gd name="T82" fmla="*/ 0 w 204"/>
                <a:gd name="T83" fmla="*/ 0 h 269"/>
                <a:gd name="T84" fmla="*/ 0 w 204"/>
                <a:gd name="T85" fmla="*/ 0 h 269"/>
                <a:gd name="T86" fmla="*/ 0 w 204"/>
                <a:gd name="T87" fmla="*/ 0 h 269"/>
                <a:gd name="T88" fmla="*/ 0 w 204"/>
                <a:gd name="T89" fmla="*/ 0 h 269"/>
                <a:gd name="T90" fmla="*/ 0 w 204"/>
                <a:gd name="T91" fmla="*/ 0 h 269"/>
                <a:gd name="T92" fmla="*/ 0 w 204"/>
                <a:gd name="T93" fmla="*/ 0 h 269"/>
                <a:gd name="T94" fmla="*/ 0 w 204"/>
                <a:gd name="T95" fmla="*/ 0 h 269"/>
                <a:gd name="T96" fmla="*/ 0 w 204"/>
                <a:gd name="T97" fmla="*/ 0 h 269"/>
                <a:gd name="T98" fmla="*/ 0 w 204"/>
                <a:gd name="T99" fmla="*/ 0 h 269"/>
                <a:gd name="T100" fmla="*/ 0 w 204"/>
                <a:gd name="T101" fmla="*/ 0 h 269"/>
                <a:gd name="T102" fmla="*/ 0 w 204"/>
                <a:gd name="T103" fmla="*/ 0 h 269"/>
                <a:gd name="T104" fmla="*/ 0 w 204"/>
                <a:gd name="T105" fmla="*/ 0 h 269"/>
                <a:gd name="T106" fmla="*/ 0 w 204"/>
                <a:gd name="T107" fmla="*/ 0 h 269"/>
                <a:gd name="T108" fmla="*/ 0 w 204"/>
                <a:gd name="T109" fmla="*/ 0 h 269"/>
                <a:gd name="T110" fmla="*/ 0 w 204"/>
                <a:gd name="T111" fmla="*/ 0 h 269"/>
                <a:gd name="T112" fmla="*/ 0 w 204"/>
                <a:gd name="T113" fmla="*/ 0 h 2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4"/>
                <a:gd name="T172" fmla="*/ 0 h 269"/>
                <a:gd name="T173" fmla="*/ 204 w 204"/>
                <a:gd name="T174" fmla="*/ 269 h 2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4" h="269">
                  <a:moveTo>
                    <a:pt x="0" y="43"/>
                  </a:moveTo>
                  <a:lnTo>
                    <a:pt x="20" y="76"/>
                  </a:lnTo>
                  <a:lnTo>
                    <a:pt x="37" y="108"/>
                  </a:lnTo>
                  <a:lnTo>
                    <a:pt x="52" y="139"/>
                  </a:lnTo>
                  <a:lnTo>
                    <a:pt x="64" y="166"/>
                  </a:lnTo>
                  <a:lnTo>
                    <a:pt x="72" y="190"/>
                  </a:lnTo>
                  <a:lnTo>
                    <a:pt x="79" y="208"/>
                  </a:lnTo>
                  <a:lnTo>
                    <a:pt x="83" y="220"/>
                  </a:lnTo>
                  <a:lnTo>
                    <a:pt x="84" y="224"/>
                  </a:lnTo>
                  <a:lnTo>
                    <a:pt x="89" y="237"/>
                  </a:lnTo>
                  <a:lnTo>
                    <a:pt x="94" y="247"/>
                  </a:lnTo>
                  <a:lnTo>
                    <a:pt x="98" y="255"/>
                  </a:lnTo>
                  <a:lnTo>
                    <a:pt x="103" y="261"/>
                  </a:lnTo>
                  <a:lnTo>
                    <a:pt x="117" y="269"/>
                  </a:lnTo>
                  <a:lnTo>
                    <a:pt x="128" y="265"/>
                  </a:lnTo>
                  <a:lnTo>
                    <a:pt x="137" y="258"/>
                  </a:lnTo>
                  <a:lnTo>
                    <a:pt x="140" y="255"/>
                  </a:lnTo>
                  <a:lnTo>
                    <a:pt x="146" y="250"/>
                  </a:lnTo>
                  <a:lnTo>
                    <a:pt x="152" y="243"/>
                  </a:lnTo>
                  <a:lnTo>
                    <a:pt x="157" y="238"/>
                  </a:lnTo>
                  <a:lnTo>
                    <a:pt x="164" y="232"/>
                  </a:lnTo>
                  <a:lnTo>
                    <a:pt x="179" y="210"/>
                  </a:lnTo>
                  <a:lnTo>
                    <a:pt x="192" y="189"/>
                  </a:lnTo>
                  <a:lnTo>
                    <a:pt x="199" y="166"/>
                  </a:lnTo>
                  <a:lnTo>
                    <a:pt x="204" y="146"/>
                  </a:lnTo>
                  <a:lnTo>
                    <a:pt x="204" y="128"/>
                  </a:lnTo>
                  <a:lnTo>
                    <a:pt x="202" y="114"/>
                  </a:lnTo>
                  <a:lnTo>
                    <a:pt x="194" y="104"/>
                  </a:lnTo>
                  <a:lnTo>
                    <a:pt x="183" y="101"/>
                  </a:lnTo>
                  <a:lnTo>
                    <a:pt x="165" y="105"/>
                  </a:lnTo>
                  <a:lnTo>
                    <a:pt x="151" y="113"/>
                  </a:lnTo>
                  <a:lnTo>
                    <a:pt x="138" y="124"/>
                  </a:lnTo>
                  <a:lnTo>
                    <a:pt x="130" y="136"/>
                  </a:lnTo>
                  <a:lnTo>
                    <a:pt x="122" y="148"/>
                  </a:lnTo>
                  <a:lnTo>
                    <a:pt x="117" y="161"/>
                  </a:lnTo>
                  <a:lnTo>
                    <a:pt x="113" y="172"/>
                  </a:lnTo>
                  <a:lnTo>
                    <a:pt x="111" y="180"/>
                  </a:lnTo>
                  <a:lnTo>
                    <a:pt x="121" y="128"/>
                  </a:lnTo>
                  <a:lnTo>
                    <a:pt x="127" y="81"/>
                  </a:lnTo>
                  <a:lnTo>
                    <a:pt x="128" y="38"/>
                  </a:lnTo>
                  <a:lnTo>
                    <a:pt x="126" y="0"/>
                  </a:lnTo>
                  <a:lnTo>
                    <a:pt x="118" y="2"/>
                  </a:lnTo>
                  <a:lnTo>
                    <a:pt x="112" y="5"/>
                  </a:lnTo>
                  <a:lnTo>
                    <a:pt x="104" y="8"/>
                  </a:lnTo>
                  <a:lnTo>
                    <a:pt x="97" y="10"/>
                  </a:lnTo>
                  <a:lnTo>
                    <a:pt x="89" y="13"/>
                  </a:lnTo>
                  <a:lnTo>
                    <a:pt x="81" y="15"/>
                  </a:lnTo>
                  <a:lnTo>
                    <a:pt x="75" y="18"/>
                  </a:lnTo>
                  <a:lnTo>
                    <a:pt x="67" y="20"/>
                  </a:lnTo>
                  <a:lnTo>
                    <a:pt x="59" y="23"/>
                  </a:lnTo>
                  <a:lnTo>
                    <a:pt x="51" y="25"/>
                  </a:lnTo>
                  <a:lnTo>
                    <a:pt x="42" y="29"/>
                  </a:lnTo>
                  <a:lnTo>
                    <a:pt x="34" y="32"/>
                  </a:lnTo>
                  <a:lnTo>
                    <a:pt x="26" y="34"/>
                  </a:lnTo>
                  <a:lnTo>
                    <a:pt x="17" y="37"/>
                  </a:lnTo>
                  <a:lnTo>
                    <a:pt x="9" y="40"/>
                  </a:lnTo>
                  <a:lnTo>
                    <a:pt x="0" y="43"/>
                  </a:lnTo>
                  <a:close/>
                </a:path>
              </a:pathLst>
            </a:custGeom>
            <a:solidFill>
              <a:srgbClr val="CCCCCC"/>
            </a:solidFill>
            <a:ln w="9525">
              <a:noFill/>
              <a:round/>
              <a:headEnd/>
              <a:tailEnd/>
            </a:ln>
          </p:spPr>
          <p:txBody>
            <a:bodyPr/>
            <a:lstStyle/>
            <a:p>
              <a:endParaRPr lang="ja-JP" altLang="en-US"/>
            </a:p>
          </p:txBody>
        </p:sp>
        <p:sp>
          <p:nvSpPr>
            <p:cNvPr id="51236" name="Freeform 114"/>
            <p:cNvSpPr>
              <a:spLocks/>
            </p:cNvSpPr>
            <p:nvPr/>
          </p:nvSpPr>
          <p:spPr bwMode="auto">
            <a:xfrm>
              <a:off x="4390" y="3237"/>
              <a:ext cx="410" cy="529"/>
            </a:xfrm>
            <a:custGeom>
              <a:avLst/>
              <a:gdLst>
                <a:gd name="T0" fmla="*/ 1 w 1642"/>
                <a:gd name="T1" fmla="*/ 2 h 2115"/>
                <a:gd name="T2" fmla="*/ 1 w 1642"/>
                <a:gd name="T3" fmla="*/ 2 h 2115"/>
                <a:gd name="T4" fmla="*/ 1 w 1642"/>
                <a:gd name="T5" fmla="*/ 2 h 2115"/>
                <a:gd name="T6" fmla="*/ 1 w 1642"/>
                <a:gd name="T7" fmla="*/ 2 h 2115"/>
                <a:gd name="T8" fmla="*/ 1 w 1642"/>
                <a:gd name="T9" fmla="*/ 2 h 2115"/>
                <a:gd name="T10" fmla="*/ 1 w 1642"/>
                <a:gd name="T11" fmla="*/ 2 h 2115"/>
                <a:gd name="T12" fmla="*/ 1 w 1642"/>
                <a:gd name="T13" fmla="*/ 2 h 2115"/>
                <a:gd name="T14" fmla="*/ 1 w 1642"/>
                <a:gd name="T15" fmla="*/ 2 h 2115"/>
                <a:gd name="T16" fmla="*/ 1 w 1642"/>
                <a:gd name="T17" fmla="*/ 2 h 2115"/>
                <a:gd name="T18" fmla="*/ 1 w 1642"/>
                <a:gd name="T19" fmla="*/ 2 h 2115"/>
                <a:gd name="T20" fmla="*/ 1 w 1642"/>
                <a:gd name="T21" fmla="*/ 2 h 2115"/>
                <a:gd name="T22" fmla="*/ 1 w 1642"/>
                <a:gd name="T23" fmla="*/ 2 h 2115"/>
                <a:gd name="T24" fmla="*/ 1 w 1642"/>
                <a:gd name="T25" fmla="*/ 2 h 2115"/>
                <a:gd name="T26" fmla="*/ 1 w 1642"/>
                <a:gd name="T27" fmla="*/ 2 h 2115"/>
                <a:gd name="T28" fmla="*/ 1 w 1642"/>
                <a:gd name="T29" fmla="*/ 2 h 2115"/>
                <a:gd name="T30" fmla="*/ 1 w 1642"/>
                <a:gd name="T31" fmla="*/ 2 h 2115"/>
                <a:gd name="T32" fmla="*/ 1 w 1642"/>
                <a:gd name="T33" fmla="*/ 2 h 2115"/>
                <a:gd name="T34" fmla="*/ 1 w 1642"/>
                <a:gd name="T35" fmla="*/ 2 h 2115"/>
                <a:gd name="T36" fmla="*/ 1 w 1642"/>
                <a:gd name="T37" fmla="*/ 1 h 2115"/>
                <a:gd name="T38" fmla="*/ 1 w 1642"/>
                <a:gd name="T39" fmla="*/ 1 h 2115"/>
                <a:gd name="T40" fmla="*/ 1 w 1642"/>
                <a:gd name="T41" fmla="*/ 1 h 2115"/>
                <a:gd name="T42" fmla="*/ 1 w 1642"/>
                <a:gd name="T43" fmla="*/ 1 h 2115"/>
                <a:gd name="T44" fmla="*/ 1 w 1642"/>
                <a:gd name="T45" fmla="*/ 1 h 2115"/>
                <a:gd name="T46" fmla="*/ 1 w 1642"/>
                <a:gd name="T47" fmla="*/ 1 h 2115"/>
                <a:gd name="T48" fmla="*/ 1 w 1642"/>
                <a:gd name="T49" fmla="*/ 0 h 2115"/>
                <a:gd name="T50" fmla="*/ 1 w 1642"/>
                <a:gd name="T51" fmla="*/ 0 h 2115"/>
                <a:gd name="T52" fmla="*/ 0 w 1642"/>
                <a:gd name="T53" fmla="*/ 0 h 2115"/>
                <a:gd name="T54" fmla="*/ 0 w 1642"/>
                <a:gd name="T55" fmla="*/ 0 h 2115"/>
                <a:gd name="T56" fmla="*/ 0 w 1642"/>
                <a:gd name="T57" fmla="*/ 0 h 2115"/>
                <a:gd name="T58" fmla="*/ 0 w 1642"/>
                <a:gd name="T59" fmla="*/ 0 h 2115"/>
                <a:gd name="T60" fmla="*/ 0 w 1642"/>
                <a:gd name="T61" fmla="*/ 0 h 2115"/>
                <a:gd name="T62" fmla="*/ 0 w 1642"/>
                <a:gd name="T63" fmla="*/ 1 h 2115"/>
                <a:gd name="T64" fmla="*/ 0 w 1642"/>
                <a:gd name="T65" fmla="*/ 1 h 2115"/>
                <a:gd name="T66" fmla="*/ 0 w 1642"/>
                <a:gd name="T67" fmla="*/ 1 h 2115"/>
                <a:gd name="T68" fmla="*/ 0 w 1642"/>
                <a:gd name="T69" fmla="*/ 1 h 2115"/>
                <a:gd name="T70" fmla="*/ 0 w 1642"/>
                <a:gd name="T71" fmla="*/ 1 h 2115"/>
                <a:gd name="T72" fmla="*/ 0 w 1642"/>
                <a:gd name="T73" fmla="*/ 2 h 2115"/>
                <a:gd name="T74" fmla="*/ 0 w 1642"/>
                <a:gd name="T75" fmla="*/ 2 h 2115"/>
                <a:gd name="T76" fmla="*/ 0 w 1642"/>
                <a:gd name="T77" fmla="*/ 2 h 2115"/>
                <a:gd name="T78" fmla="*/ 0 w 1642"/>
                <a:gd name="T79" fmla="*/ 2 h 2115"/>
                <a:gd name="T80" fmla="*/ 0 w 1642"/>
                <a:gd name="T81" fmla="*/ 2 h 2115"/>
                <a:gd name="T82" fmla="*/ 0 w 1642"/>
                <a:gd name="T83" fmla="*/ 2 h 2115"/>
                <a:gd name="T84" fmla="*/ 0 w 1642"/>
                <a:gd name="T85" fmla="*/ 2 h 2115"/>
                <a:gd name="T86" fmla="*/ 0 w 1642"/>
                <a:gd name="T87" fmla="*/ 2 h 2115"/>
                <a:gd name="T88" fmla="*/ 0 w 1642"/>
                <a:gd name="T89" fmla="*/ 2 h 2115"/>
                <a:gd name="T90" fmla="*/ 0 w 1642"/>
                <a:gd name="T91" fmla="*/ 2 h 2115"/>
                <a:gd name="T92" fmla="*/ 0 w 1642"/>
                <a:gd name="T93" fmla="*/ 2 h 2115"/>
                <a:gd name="T94" fmla="*/ 0 w 1642"/>
                <a:gd name="T95" fmla="*/ 2 h 2115"/>
                <a:gd name="T96" fmla="*/ 0 w 1642"/>
                <a:gd name="T97" fmla="*/ 2 h 2115"/>
                <a:gd name="T98" fmla="*/ 1 w 1642"/>
                <a:gd name="T99" fmla="*/ 2 h 2115"/>
                <a:gd name="T100" fmla="*/ 1 w 1642"/>
                <a:gd name="T101" fmla="*/ 2 h 2115"/>
                <a:gd name="T102" fmla="*/ 0 w 1642"/>
                <a:gd name="T103" fmla="*/ 2 h 2115"/>
                <a:gd name="T104" fmla="*/ 0 w 1642"/>
                <a:gd name="T105" fmla="*/ 2 h 2115"/>
                <a:gd name="T106" fmla="*/ 0 w 1642"/>
                <a:gd name="T107" fmla="*/ 2 h 2115"/>
                <a:gd name="T108" fmla="*/ 1 w 1642"/>
                <a:gd name="T109" fmla="*/ 2 h 2115"/>
                <a:gd name="T110" fmla="*/ 0 w 1642"/>
                <a:gd name="T111" fmla="*/ 2 h 2115"/>
                <a:gd name="T112" fmla="*/ 1 w 1642"/>
                <a:gd name="T113" fmla="*/ 2 h 2115"/>
                <a:gd name="T114" fmla="*/ 1 w 1642"/>
                <a:gd name="T115" fmla="*/ 2 h 2115"/>
                <a:gd name="T116" fmla="*/ 1 w 1642"/>
                <a:gd name="T117" fmla="*/ 2 h 2115"/>
                <a:gd name="T118" fmla="*/ 1 w 1642"/>
                <a:gd name="T119" fmla="*/ 2 h 2115"/>
                <a:gd name="T120" fmla="*/ 1 w 1642"/>
                <a:gd name="T121" fmla="*/ 2 h 2115"/>
                <a:gd name="T122" fmla="*/ 1 w 1642"/>
                <a:gd name="T123" fmla="*/ 2 h 21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42"/>
                <a:gd name="T187" fmla="*/ 0 h 2115"/>
                <a:gd name="T188" fmla="*/ 1642 w 1642"/>
                <a:gd name="T189" fmla="*/ 2115 h 21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42" h="2115">
                  <a:moveTo>
                    <a:pt x="1122" y="1804"/>
                  </a:moveTo>
                  <a:lnTo>
                    <a:pt x="1127" y="1803"/>
                  </a:lnTo>
                  <a:lnTo>
                    <a:pt x="1133" y="1802"/>
                  </a:lnTo>
                  <a:lnTo>
                    <a:pt x="1138" y="1801"/>
                  </a:lnTo>
                  <a:lnTo>
                    <a:pt x="1145" y="1798"/>
                  </a:lnTo>
                  <a:lnTo>
                    <a:pt x="1150" y="1797"/>
                  </a:lnTo>
                  <a:lnTo>
                    <a:pt x="1155" y="1795"/>
                  </a:lnTo>
                  <a:lnTo>
                    <a:pt x="1160" y="1794"/>
                  </a:lnTo>
                  <a:lnTo>
                    <a:pt x="1165" y="1793"/>
                  </a:lnTo>
                  <a:lnTo>
                    <a:pt x="1178" y="1789"/>
                  </a:lnTo>
                  <a:lnTo>
                    <a:pt x="1188" y="1787"/>
                  </a:lnTo>
                  <a:lnTo>
                    <a:pt x="1197" y="1784"/>
                  </a:lnTo>
                  <a:lnTo>
                    <a:pt x="1204" y="1782"/>
                  </a:lnTo>
                  <a:lnTo>
                    <a:pt x="1211" y="1780"/>
                  </a:lnTo>
                  <a:lnTo>
                    <a:pt x="1215" y="1779"/>
                  </a:lnTo>
                  <a:lnTo>
                    <a:pt x="1217" y="1778"/>
                  </a:lnTo>
                  <a:lnTo>
                    <a:pt x="1218" y="1778"/>
                  </a:lnTo>
                  <a:lnTo>
                    <a:pt x="1218" y="1774"/>
                  </a:lnTo>
                  <a:lnTo>
                    <a:pt x="1236" y="1766"/>
                  </a:lnTo>
                  <a:lnTo>
                    <a:pt x="1254" y="1757"/>
                  </a:lnTo>
                  <a:lnTo>
                    <a:pt x="1270" y="1746"/>
                  </a:lnTo>
                  <a:lnTo>
                    <a:pt x="1287" y="1733"/>
                  </a:lnTo>
                  <a:lnTo>
                    <a:pt x="1302" y="1719"/>
                  </a:lnTo>
                  <a:lnTo>
                    <a:pt x="1317" y="1704"/>
                  </a:lnTo>
                  <a:lnTo>
                    <a:pt x="1332" y="1687"/>
                  </a:lnTo>
                  <a:lnTo>
                    <a:pt x="1346" y="1669"/>
                  </a:lnTo>
                  <a:lnTo>
                    <a:pt x="1363" y="1675"/>
                  </a:lnTo>
                  <a:lnTo>
                    <a:pt x="1382" y="1681"/>
                  </a:lnTo>
                  <a:lnTo>
                    <a:pt x="1401" y="1687"/>
                  </a:lnTo>
                  <a:lnTo>
                    <a:pt x="1422" y="1690"/>
                  </a:lnTo>
                  <a:lnTo>
                    <a:pt x="1444" y="1693"/>
                  </a:lnTo>
                  <a:lnTo>
                    <a:pt x="1466" y="1694"/>
                  </a:lnTo>
                  <a:lnTo>
                    <a:pt x="1487" y="1692"/>
                  </a:lnTo>
                  <a:lnTo>
                    <a:pt x="1509" y="1687"/>
                  </a:lnTo>
                  <a:lnTo>
                    <a:pt x="1529" y="1679"/>
                  </a:lnTo>
                  <a:lnTo>
                    <a:pt x="1549" y="1667"/>
                  </a:lnTo>
                  <a:lnTo>
                    <a:pt x="1567" y="1652"/>
                  </a:lnTo>
                  <a:lnTo>
                    <a:pt x="1584" y="1632"/>
                  </a:lnTo>
                  <a:lnTo>
                    <a:pt x="1597" y="1607"/>
                  </a:lnTo>
                  <a:lnTo>
                    <a:pt x="1609" y="1576"/>
                  </a:lnTo>
                  <a:lnTo>
                    <a:pt x="1618" y="1541"/>
                  </a:lnTo>
                  <a:lnTo>
                    <a:pt x="1624" y="1499"/>
                  </a:lnTo>
                  <a:lnTo>
                    <a:pt x="1627" y="1495"/>
                  </a:lnTo>
                  <a:lnTo>
                    <a:pt x="1634" y="1485"/>
                  </a:lnTo>
                  <a:lnTo>
                    <a:pt x="1641" y="1465"/>
                  </a:lnTo>
                  <a:lnTo>
                    <a:pt x="1642" y="1436"/>
                  </a:lnTo>
                  <a:lnTo>
                    <a:pt x="1641" y="1432"/>
                  </a:lnTo>
                  <a:lnTo>
                    <a:pt x="1637" y="1424"/>
                  </a:lnTo>
                  <a:lnTo>
                    <a:pt x="1630" y="1419"/>
                  </a:lnTo>
                  <a:lnTo>
                    <a:pt x="1624" y="1422"/>
                  </a:lnTo>
                  <a:lnTo>
                    <a:pt x="1623" y="1420"/>
                  </a:lnTo>
                  <a:lnTo>
                    <a:pt x="1620" y="1419"/>
                  </a:lnTo>
                  <a:lnTo>
                    <a:pt x="1616" y="1418"/>
                  </a:lnTo>
                  <a:lnTo>
                    <a:pt x="1611" y="1417"/>
                  </a:lnTo>
                  <a:lnTo>
                    <a:pt x="1610" y="1418"/>
                  </a:lnTo>
                  <a:lnTo>
                    <a:pt x="1608" y="1419"/>
                  </a:lnTo>
                  <a:lnTo>
                    <a:pt x="1606" y="1420"/>
                  </a:lnTo>
                  <a:lnTo>
                    <a:pt x="1606" y="1422"/>
                  </a:lnTo>
                  <a:lnTo>
                    <a:pt x="1604" y="1419"/>
                  </a:lnTo>
                  <a:lnTo>
                    <a:pt x="1601" y="1418"/>
                  </a:lnTo>
                  <a:lnTo>
                    <a:pt x="1597" y="1417"/>
                  </a:lnTo>
                  <a:lnTo>
                    <a:pt x="1594" y="1417"/>
                  </a:lnTo>
                  <a:lnTo>
                    <a:pt x="1591" y="1419"/>
                  </a:lnTo>
                  <a:lnTo>
                    <a:pt x="1589" y="1420"/>
                  </a:lnTo>
                  <a:lnTo>
                    <a:pt x="1589" y="1422"/>
                  </a:lnTo>
                  <a:lnTo>
                    <a:pt x="1589" y="1420"/>
                  </a:lnTo>
                  <a:lnTo>
                    <a:pt x="1586" y="1418"/>
                  </a:lnTo>
                  <a:lnTo>
                    <a:pt x="1581" y="1415"/>
                  </a:lnTo>
                  <a:lnTo>
                    <a:pt x="1573" y="1414"/>
                  </a:lnTo>
                  <a:lnTo>
                    <a:pt x="1570" y="1415"/>
                  </a:lnTo>
                  <a:lnTo>
                    <a:pt x="1567" y="1419"/>
                  </a:lnTo>
                  <a:lnTo>
                    <a:pt x="1565" y="1422"/>
                  </a:lnTo>
                  <a:lnTo>
                    <a:pt x="1563" y="1425"/>
                  </a:lnTo>
                  <a:lnTo>
                    <a:pt x="1567" y="1444"/>
                  </a:lnTo>
                  <a:lnTo>
                    <a:pt x="1566" y="1444"/>
                  </a:lnTo>
                  <a:lnTo>
                    <a:pt x="1563" y="1446"/>
                  </a:lnTo>
                  <a:lnTo>
                    <a:pt x="1561" y="1448"/>
                  </a:lnTo>
                  <a:lnTo>
                    <a:pt x="1558" y="1453"/>
                  </a:lnTo>
                  <a:lnTo>
                    <a:pt x="1558" y="1461"/>
                  </a:lnTo>
                  <a:lnTo>
                    <a:pt x="1561" y="1470"/>
                  </a:lnTo>
                  <a:lnTo>
                    <a:pt x="1567" y="1477"/>
                  </a:lnTo>
                  <a:lnTo>
                    <a:pt x="1573" y="1484"/>
                  </a:lnTo>
                  <a:lnTo>
                    <a:pt x="1581" y="1489"/>
                  </a:lnTo>
                  <a:lnTo>
                    <a:pt x="1586" y="1494"/>
                  </a:lnTo>
                  <a:lnTo>
                    <a:pt x="1590" y="1498"/>
                  </a:lnTo>
                  <a:lnTo>
                    <a:pt x="1591" y="1499"/>
                  </a:lnTo>
                  <a:lnTo>
                    <a:pt x="1591" y="1505"/>
                  </a:lnTo>
                  <a:lnTo>
                    <a:pt x="1589" y="1520"/>
                  </a:lnTo>
                  <a:lnTo>
                    <a:pt x="1581" y="1541"/>
                  </a:lnTo>
                  <a:lnTo>
                    <a:pt x="1568" y="1561"/>
                  </a:lnTo>
                  <a:lnTo>
                    <a:pt x="1545" y="1579"/>
                  </a:lnTo>
                  <a:lnTo>
                    <a:pt x="1513" y="1589"/>
                  </a:lnTo>
                  <a:lnTo>
                    <a:pt x="1466" y="1588"/>
                  </a:lnTo>
                  <a:lnTo>
                    <a:pt x="1403" y="1570"/>
                  </a:lnTo>
                  <a:lnTo>
                    <a:pt x="1411" y="1552"/>
                  </a:lnTo>
                  <a:lnTo>
                    <a:pt x="1417" y="1534"/>
                  </a:lnTo>
                  <a:lnTo>
                    <a:pt x="1425" y="1517"/>
                  </a:lnTo>
                  <a:lnTo>
                    <a:pt x="1431" y="1498"/>
                  </a:lnTo>
                  <a:lnTo>
                    <a:pt x="1438" y="1479"/>
                  </a:lnTo>
                  <a:lnTo>
                    <a:pt x="1443" y="1458"/>
                  </a:lnTo>
                  <a:lnTo>
                    <a:pt x="1449" y="1438"/>
                  </a:lnTo>
                  <a:lnTo>
                    <a:pt x="1454" y="1418"/>
                  </a:lnTo>
                  <a:lnTo>
                    <a:pt x="1472" y="1415"/>
                  </a:lnTo>
                  <a:lnTo>
                    <a:pt x="1487" y="1409"/>
                  </a:lnTo>
                  <a:lnTo>
                    <a:pt x="1502" y="1400"/>
                  </a:lnTo>
                  <a:lnTo>
                    <a:pt x="1515" y="1387"/>
                  </a:lnTo>
                  <a:lnTo>
                    <a:pt x="1525" y="1373"/>
                  </a:lnTo>
                  <a:lnTo>
                    <a:pt x="1532" y="1357"/>
                  </a:lnTo>
                  <a:lnTo>
                    <a:pt x="1537" y="1338"/>
                  </a:lnTo>
                  <a:lnTo>
                    <a:pt x="1538" y="1319"/>
                  </a:lnTo>
                  <a:lnTo>
                    <a:pt x="1537" y="1305"/>
                  </a:lnTo>
                  <a:lnTo>
                    <a:pt x="1533" y="1292"/>
                  </a:lnTo>
                  <a:lnTo>
                    <a:pt x="1528" y="1280"/>
                  </a:lnTo>
                  <a:lnTo>
                    <a:pt x="1521" y="1268"/>
                  </a:lnTo>
                  <a:lnTo>
                    <a:pt x="1514" y="1258"/>
                  </a:lnTo>
                  <a:lnTo>
                    <a:pt x="1505" y="1249"/>
                  </a:lnTo>
                  <a:lnTo>
                    <a:pt x="1495" y="1242"/>
                  </a:lnTo>
                  <a:lnTo>
                    <a:pt x="1483" y="1235"/>
                  </a:lnTo>
                  <a:lnTo>
                    <a:pt x="1485" y="1216"/>
                  </a:lnTo>
                  <a:lnTo>
                    <a:pt x="1486" y="1197"/>
                  </a:lnTo>
                  <a:lnTo>
                    <a:pt x="1487" y="1178"/>
                  </a:lnTo>
                  <a:lnTo>
                    <a:pt x="1488" y="1159"/>
                  </a:lnTo>
                  <a:lnTo>
                    <a:pt x="1505" y="1167"/>
                  </a:lnTo>
                  <a:lnTo>
                    <a:pt x="1516" y="1174"/>
                  </a:lnTo>
                  <a:lnTo>
                    <a:pt x="1523" y="1180"/>
                  </a:lnTo>
                  <a:lnTo>
                    <a:pt x="1525" y="1182"/>
                  </a:lnTo>
                  <a:lnTo>
                    <a:pt x="1516" y="1169"/>
                  </a:lnTo>
                  <a:lnTo>
                    <a:pt x="1507" y="1159"/>
                  </a:lnTo>
                  <a:lnTo>
                    <a:pt x="1497" y="1152"/>
                  </a:lnTo>
                  <a:lnTo>
                    <a:pt x="1488" y="1145"/>
                  </a:lnTo>
                  <a:lnTo>
                    <a:pt x="1490" y="1083"/>
                  </a:lnTo>
                  <a:lnTo>
                    <a:pt x="1487" y="1020"/>
                  </a:lnTo>
                  <a:lnTo>
                    <a:pt x="1483" y="955"/>
                  </a:lnTo>
                  <a:lnTo>
                    <a:pt x="1477" y="889"/>
                  </a:lnTo>
                  <a:lnTo>
                    <a:pt x="1464" y="802"/>
                  </a:lnTo>
                  <a:lnTo>
                    <a:pt x="1448" y="716"/>
                  </a:lnTo>
                  <a:lnTo>
                    <a:pt x="1429" y="632"/>
                  </a:lnTo>
                  <a:lnTo>
                    <a:pt x="1406" y="553"/>
                  </a:lnTo>
                  <a:lnTo>
                    <a:pt x="1379" y="477"/>
                  </a:lnTo>
                  <a:lnTo>
                    <a:pt x="1350" y="405"/>
                  </a:lnTo>
                  <a:lnTo>
                    <a:pt x="1318" y="338"/>
                  </a:lnTo>
                  <a:lnTo>
                    <a:pt x="1284" y="275"/>
                  </a:lnTo>
                  <a:lnTo>
                    <a:pt x="1249" y="218"/>
                  </a:lnTo>
                  <a:lnTo>
                    <a:pt x="1211" y="167"/>
                  </a:lnTo>
                  <a:lnTo>
                    <a:pt x="1170" y="121"/>
                  </a:lnTo>
                  <a:lnTo>
                    <a:pt x="1130" y="83"/>
                  </a:lnTo>
                  <a:lnTo>
                    <a:pt x="1088" y="53"/>
                  </a:lnTo>
                  <a:lnTo>
                    <a:pt x="1045" y="29"/>
                  </a:lnTo>
                  <a:lnTo>
                    <a:pt x="1000" y="14"/>
                  </a:lnTo>
                  <a:lnTo>
                    <a:pt x="956" y="6"/>
                  </a:lnTo>
                  <a:lnTo>
                    <a:pt x="917" y="2"/>
                  </a:lnTo>
                  <a:lnTo>
                    <a:pt x="876" y="0"/>
                  </a:lnTo>
                  <a:lnTo>
                    <a:pt x="834" y="0"/>
                  </a:lnTo>
                  <a:lnTo>
                    <a:pt x="792" y="1"/>
                  </a:lnTo>
                  <a:lnTo>
                    <a:pt x="749" y="2"/>
                  </a:lnTo>
                  <a:lnTo>
                    <a:pt x="707" y="6"/>
                  </a:lnTo>
                  <a:lnTo>
                    <a:pt x="665" y="10"/>
                  </a:lnTo>
                  <a:lnTo>
                    <a:pt x="624" y="15"/>
                  </a:lnTo>
                  <a:lnTo>
                    <a:pt x="583" y="20"/>
                  </a:lnTo>
                  <a:lnTo>
                    <a:pt x="544" y="26"/>
                  </a:lnTo>
                  <a:lnTo>
                    <a:pt x="506" y="33"/>
                  </a:lnTo>
                  <a:lnTo>
                    <a:pt x="469" y="40"/>
                  </a:lnTo>
                  <a:lnTo>
                    <a:pt x="435" y="47"/>
                  </a:lnTo>
                  <a:lnTo>
                    <a:pt x="403" y="53"/>
                  </a:lnTo>
                  <a:lnTo>
                    <a:pt x="375" y="59"/>
                  </a:lnTo>
                  <a:lnTo>
                    <a:pt x="348" y="66"/>
                  </a:lnTo>
                  <a:lnTo>
                    <a:pt x="340" y="68"/>
                  </a:lnTo>
                  <a:lnTo>
                    <a:pt x="332" y="71"/>
                  </a:lnTo>
                  <a:lnTo>
                    <a:pt x="324" y="72"/>
                  </a:lnTo>
                  <a:lnTo>
                    <a:pt x="318" y="74"/>
                  </a:lnTo>
                  <a:lnTo>
                    <a:pt x="317" y="74"/>
                  </a:lnTo>
                  <a:lnTo>
                    <a:pt x="315" y="74"/>
                  </a:lnTo>
                  <a:lnTo>
                    <a:pt x="314" y="74"/>
                  </a:lnTo>
                  <a:lnTo>
                    <a:pt x="313" y="74"/>
                  </a:lnTo>
                  <a:lnTo>
                    <a:pt x="275" y="82"/>
                  </a:lnTo>
                  <a:lnTo>
                    <a:pt x="239" y="96"/>
                  </a:lnTo>
                  <a:lnTo>
                    <a:pt x="205" y="115"/>
                  </a:lnTo>
                  <a:lnTo>
                    <a:pt x="173" y="140"/>
                  </a:lnTo>
                  <a:lnTo>
                    <a:pt x="144" y="171"/>
                  </a:lnTo>
                  <a:lnTo>
                    <a:pt x="118" y="206"/>
                  </a:lnTo>
                  <a:lnTo>
                    <a:pt x="95" y="247"/>
                  </a:lnTo>
                  <a:lnTo>
                    <a:pt x="73" y="292"/>
                  </a:lnTo>
                  <a:lnTo>
                    <a:pt x="54" y="341"/>
                  </a:lnTo>
                  <a:lnTo>
                    <a:pt x="38" y="394"/>
                  </a:lnTo>
                  <a:lnTo>
                    <a:pt x="25" y="451"/>
                  </a:lnTo>
                  <a:lnTo>
                    <a:pt x="14" y="510"/>
                  </a:lnTo>
                  <a:lnTo>
                    <a:pt x="6" y="574"/>
                  </a:lnTo>
                  <a:lnTo>
                    <a:pt x="1" y="640"/>
                  </a:lnTo>
                  <a:lnTo>
                    <a:pt x="0" y="708"/>
                  </a:lnTo>
                  <a:lnTo>
                    <a:pt x="1" y="778"/>
                  </a:lnTo>
                  <a:lnTo>
                    <a:pt x="14" y="789"/>
                  </a:lnTo>
                  <a:lnTo>
                    <a:pt x="26" y="798"/>
                  </a:lnTo>
                  <a:lnTo>
                    <a:pt x="38" y="808"/>
                  </a:lnTo>
                  <a:lnTo>
                    <a:pt x="48" y="816"/>
                  </a:lnTo>
                  <a:lnTo>
                    <a:pt x="57" y="822"/>
                  </a:lnTo>
                  <a:lnTo>
                    <a:pt x="64" y="828"/>
                  </a:lnTo>
                  <a:lnTo>
                    <a:pt x="69" y="832"/>
                  </a:lnTo>
                  <a:lnTo>
                    <a:pt x="74" y="836"/>
                  </a:lnTo>
                  <a:lnTo>
                    <a:pt x="86" y="845"/>
                  </a:lnTo>
                  <a:lnTo>
                    <a:pt x="99" y="855"/>
                  </a:lnTo>
                  <a:lnTo>
                    <a:pt x="113" y="867"/>
                  </a:lnTo>
                  <a:lnTo>
                    <a:pt x="128" y="882"/>
                  </a:lnTo>
                  <a:lnTo>
                    <a:pt x="142" y="899"/>
                  </a:lnTo>
                  <a:lnTo>
                    <a:pt x="156" y="918"/>
                  </a:lnTo>
                  <a:lnTo>
                    <a:pt x="168" y="943"/>
                  </a:lnTo>
                  <a:lnTo>
                    <a:pt x="178" y="968"/>
                  </a:lnTo>
                  <a:lnTo>
                    <a:pt x="186" y="998"/>
                  </a:lnTo>
                  <a:lnTo>
                    <a:pt x="190" y="1031"/>
                  </a:lnTo>
                  <a:lnTo>
                    <a:pt x="190" y="1068"/>
                  </a:lnTo>
                  <a:lnTo>
                    <a:pt x="186" y="1110"/>
                  </a:lnTo>
                  <a:lnTo>
                    <a:pt x="176" y="1155"/>
                  </a:lnTo>
                  <a:lnTo>
                    <a:pt x="159" y="1205"/>
                  </a:lnTo>
                  <a:lnTo>
                    <a:pt x="137" y="1259"/>
                  </a:lnTo>
                  <a:lnTo>
                    <a:pt x="106" y="1319"/>
                  </a:lnTo>
                  <a:lnTo>
                    <a:pt x="125" y="1371"/>
                  </a:lnTo>
                  <a:lnTo>
                    <a:pt x="147" y="1420"/>
                  </a:lnTo>
                  <a:lnTo>
                    <a:pt x="168" y="1469"/>
                  </a:lnTo>
                  <a:lnTo>
                    <a:pt x="191" y="1514"/>
                  </a:lnTo>
                  <a:lnTo>
                    <a:pt x="215" y="1557"/>
                  </a:lnTo>
                  <a:lnTo>
                    <a:pt x="239" y="1598"/>
                  </a:lnTo>
                  <a:lnTo>
                    <a:pt x="265" y="1637"/>
                  </a:lnTo>
                  <a:lnTo>
                    <a:pt x="291" y="1673"/>
                  </a:lnTo>
                  <a:lnTo>
                    <a:pt x="288" y="1687"/>
                  </a:lnTo>
                  <a:lnTo>
                    <a:pt x="284" y="1700"/>
                  </a:lnTo>
                  <a:lnTo>
                    <a:pt x="280" y="1714"/>
                  </a:lnTo>
                  <a:lnTo>
                    <a:pt x="277" y="1730"/>
                  </a:lnTo>
                  <a:lnTo>
                    <a:pt x="274" y="1732"/>
                  </a:lnTo>
                  <a:lnTo>
                    <a:pt x="266" y="1744"/>
                  </a:lnTo>
                  <a:lnTo>
                    <a:pt x="258" y="1763"/>
                  </a:lnTo>
                  <a:lnTo>
                    <a:pt x="255" y="1792"/>
                  </a:lnTo>
                  <a:lnTo>
                    <a:pt x="256" y="1795"/>
                  </a:lnTo>
                  <a:lnTo>
                    <a:pt x="260" y="1803"/>
                  </a:lnTo>
                  <a:lnTo>
                    <a:pt x="265" y="1808"/>
                  </a:lnTo>
                  <a:lnTo>
                    <a:pt x="271" y="1808"/>
                  </a:lnTo>
                  <a:lnTo>
                    <a:pt x="272" y="1809"/>
                  </a:lnTo>
                  <a:lnTo>
                    <a:pt x="275" y="1811"/>
                  </a:lnTo>
                  <a:lnTo>
                    <a:pt x="279" y="1812"/>
                  </a:lnTo>
                  <a:lnTo>
                    <a:pt x="284" y="1813"/>
                  </a:lnTo>
                  <a:lnTo>
                    <a:pt x="285" y="1812"/>
                  </a:lnTo>
                  <a:lnTo>
                    <a:pt x="288" y="1811"/>
                  </a:lnTo>
                  <a:lnTo>
                    <a:pt x="289" y="1809"/>
                  </a:lnTo>
                  <a:lnTo>
                    <a:pt x="289" y="1808"/>
                  </a:lnTo>
                  <a:lnTo>
                    <a:pt x="289" y="1809"/>
                  </a:lnTo>
                  <a:lnTo>
                    <a:pt x="291" y="1811"/>
                  </a:lnTo>
                  <a:lnTo>
                    <a:pt x="294" y="1813"/>
                  </a:lnTo>
                  <a:lnTo>
                    <a:pt x="298" y="1815"/>
                  </a:lnTo>
                  <a:lnTo>
                    <a:pt x="301" y="1815"/>
                  </a:lnTo>
                  <a:lnTo>
                    <a:pt x="305" y="1812"/>
                  </a:lnTo>
                  <a:lnTo>
                    <a:pt x="307" y="1811"/>
                  </a:lnTo>
                  <a:lnTo>
                    <a:pt x="308" y="1809"/>
                  </a:lnTo>
                  <a:lnTo>
                    <a:pt x="308" y="1811"/>
                  </a:lnTo>
                  <a:lnTo>
                    <a:pt x="310" y="1813"/>
                  </a:lnTo>
                  <a:lnTo>
                    <a:pt x="314" y="1817"/>
                  </a:lnTo>
                  <a:lnTo>
                    <a:pt x="322" y="1818"/>
                  </a:lnTo>
                  <a:lnTo>
                    <a:pt x="326" y="1817"/>
                  </a:lnTo>
                  <a:lnTo>
                    <a:pt x="328" y="1815"/>
                  </a:lnTo>
                  <a:lnTo>
                    <a:pt x="331" y="1812"/>
                  </a:lnTo>
                  <a:lnTo>
                    <a:pt x="332" y="1808"/>
                  </a:lnTo>
                  <a:lnTo>
                    <a:pt x="329" y="1789"/>
                  </a:lnTo>
                  <a:lnTo>
                    <a:pt x="331" y="1789"/>
                  </a:lnTo>
                  <a:lnTo>
                    <a:pt x="333" y="1788"/>
                  </a:lnTo>
                  <a:lnTo>
                    <a:pt x="336" y="1785"/>
                  </a:lnTo>
                  <a:lnTo>
                    <a:pt x="340" y="1780"/>
                  </a:lnTo>
                  <a:lnTo>
                    <a:pt x="341" y="1773"/>
                  </a:lnTo>
                  <a:lnTo>
                    <a:pt x="338" y="1764"/>
                  </a:lnTo>
                  <a:lnTo>
                    <a:pt x="333" y="1756"/>
                  </a:lnTo>
                  <a:lnTo>
                    <a:pt x="327" y="1749"/>
                  </a:lnTo>
                  <a:lnTo>
                    <a:pt x="320" y="1742"/>
                  </a:lnTo>
                  <a:lnTo>
                    <a:pt x="315" y="1737"/>
                  </a:lnTo>
                  <a:lnTo>
                    <a:pt x="312" y="1733"/>
                  </a:lnTo>
                  <a:lnTo>
                    <a:pt x="310" y="1732"/>
                  </a:lnTo>
                  <a:lnTo>
                    <a:pt x="310" y="1730"/>
                  </a:lnTo>
                  <a:lnTo>
                    <a:pt x="312" y="1725"/>
                  </a:lnTo>
                  <a:lnTo>
                    <a:pt x="314" y="1716"/>
                  </a:lnTo>
                  <a:lnTo>
                    <a:pt x="317" y="1706"/>
                  </a:lnTo>
                  <a:lnTo>
                    <a:pt x="338" y="1731"/>
                  </a:lnTo>
                  <a:lnTo>
                    <a:pt x="361" y="1754"/>
                  </a:lnTo>
                  <a:lnTo>
                    <a:pt x="384" y="1775"/>
                  </a:lnTo>
                  <a:lnTo>
                    <a:pt x="407" y="1794"/>
                  </a:lnTo>
                  <a:lnTo>
                    <a:pt x="430" y="1812"/>
                  </a:lnTo>
                  <a:lnTo>
                    <a:pt x="452" y="1828"/>
                  </a:lnTo>
                  <a:lnTo>
                    <a:pt x="476" y="1842"/>
                  </a:lnTo>
                  <a:lnTo>
                    <a:pt x="499" y="1854"/>
                  </a:lnTo>
                  <a:lnTo>
                    <a:pt x="521" y="1872"/>
                  </a:lnTo>
                  <a:lnTo>
                    <a:pt x="544" y="1888"/>
                  </a:lnTo>
                  <a:lnTo>
                    <a:pt x="569" y="1903"/>
                  </a:lnTo>
                  <a:lnTo>
                    <a:pt x="593" y="1916"/>
                  </a:lnTo>
                  <a:lnTo>
                    <a:pt x="615" y="1926"/>
                  </a:lnTo>
                  <a:lnTo>
                    <a:pt x="631" y="1935"/>
                  </a:lnTo>
                  <a:lnTo>
                    <a:pt x="644" y="1940"/>
                  </a:lnTo>
                  <a:lnTo>
                    <a:pt x="648" y="1941"/>
                  </a:lnTo>
                  <a:lnTo>
                    <a:pt x="669" y="1941"/>
                  </a:lnTo>
                  <a:lnTo>
                    <a:pt x="690" y="1944"/>
                  </a:lnTo>
                  <a:lnTo>
                    <a:pt x="710" y="1948"/>
                  </a:lnTo>
                  <a:lnTo>
                    <a:pt x="729" y="1953"/>
                  </a:lnTo>
                  <a:lnTo>
                    <a:pt x="747" y="1960"/>
                  </a:lnTo>
                  <a:lnTo>
                    <a:pt x="764" y="1969"/>
                  </a:lnTo>
                  <a:lnTo>
                    <a:pt x="781" y="1981"/>
                  </a:lnTo>
                  <a:lnTo>
                    <a:pt x="796" y="1992"/>
                  </a:lnTo>
                  <a:lnTo>
                    <a:pt x="771" y="1994"/>
                  </a:lnTo>
                  <a:lnTo>
                    <a:pt x="745" y="1994"/>
                  </a:lnTo>
                  <a:lnTo>
                    <a:pt x="721" y="1992"/>
                  </a:lnTo>
                  <a:lnTo>
                    <a:pt x="698" y="1988"/>
                  </a:lnTo>
                  <a:lnTo>
                    <a:pt x="679" y="1983"/>
                  </a:lnTo>
                  <a:lnTo>
                    <a:pt x="664" y="1979"/>
                  </a:lnTo>
                  <a:lnTo>
                    <a:pt x="655" y="1975"/>
                  </a:lnTo>
                  <a:lnTo>
                    <a:pt x="651" y="1974"/>
                  </a:lnTo>
                  <a:lnTo>
                    <a:pt x="629" y="1974"/>
                  </a:lnTo>
                  <a:lnTo>
                    <a:pt x="615" y="1978"/>
                  </a:lnTo>
                  <a:lnTo>
                    <a:pt x="606" y="1984"/>
                  </a:lnTo>
                  <a:lnTo>
                    <a:pt x="602" y="1991"/>
                  </a:lnTo>
                  <a:lnTo>
                    <a:pt x="602" y="1998"/>
                  </a:lnTo>
                  <a:lnTo>
                    <a:pt x="603" y="2006"/>
                  </a:lnTo>
                  <a:lnTo>
                    <a:pt x="605" y="2011"/>
                  </a:lnTo>
                  <a:lnTo>
                    <a:pt x="606" y="2012"/>
                  </a:lnTo>
                  <a:lnTo>
                    <a:pt x="616" y="2039"/>
                  </a:lnTo>
                  <a:lnTo>
                    <a:pt x="630" y="2063"/>
                  </a:lnTo>
                  <a:lnTo>
                    <a:pt x="648" y="2083"/>
                  </a:lnTo>
                  <a:lnTo>
                    <a:pt x="665" y="2098"/>
                  </a:lnTo>
                  <a:lnTo>
                    <a:pt x="683" y="2110"/>
                  </a:lnTo>
                  <a:lnTo>
                    <a:pt x="700" y="2115"/>
                  </a:lnTo>
                  <a:lnTo>
                    <a:pt x="712" y="2112"/>
                  </a:lnTo>
                  <a:lnTo>
                    <a:pt x="720" y="2102"/>
                  </a:lnTo>
                  <a:lnTo>
                    <a:pt x="724" y="2083"/>
                  </a:lnTo>
                  <a:lnTo>
                    <a:pt x="721" y="2065"/>
                  </a:lnTo>
                  <a:lnTo>
                    <a:pt x="714" y="2050"/>
                  </a:lnTo>
                  <a:lnTo>
                    <a:pt x="705" y="2038"/>
                  </a:lnTo>
                  <a:lnTo>
                    <a:pt x="695" y="2026"/>
                  </a:lnTo>
                  <a:lnTo>
                    <a:pt x="686" y="2017"/>
                  </a:lnTo>
                  <a:lnTo>
                    <a:pt x="679" y="2012"/>
                  </a:lnTo>
                  <a:lnTo>
                    <a:pt x="677" y="2011"/>
                  </a:lnTo>
                  <a:lnTo>
                    <a:pt x="703" y="2021"/>
                  </a:lnTo>
                  <a:lnTo>
                    <a:pt x="730" y="2031"/>
                  </a:lnTo>
                  <a:lnTo>
                    <a:pt x="754" y="2040"/>
                  </a:lnTo>
                  <a:lnTo>
                    <a:pt x="778" y="2046"/>
                  </a:lnTo>
                  <a:lnTo>
                    <a:pt x="801" y="2053"/>
                  </a:lnTo>
                  <a:lnTo>
                    <a:pt x="821" y="2058"/>
                  </a:lnTo>
                  <a:lnTo>
                    <a:pt x="843" y="2062"/>
                  </a:lnTo>
                  <a:lnTo>
                    <a:pt x="862" y="2064"/>
                  </a:lnTo>
                  <a:lnTo>
                    <a:pt x="866" y="2069"/>
                  </a:lnTo>
                  <a:lnTo>
                    <a:pt x="870" y="2076"/>
                  </a:lnTo>
                  <a:lnTo>
                    <a:pt x="873" y="2081"/>
                  </a:lnTo>
                  <a:lnTo>
                    <a:pt x="877" y="2087"/>
                  </a:lnTo>
                  <a:lnTo>
                    <a:pt x="886" y="2084"/>
                  </a:lnTo>
                  <a:lnTo>
                    <a:pt x="894" y="2081"/>
                  </a:lnTo>
                  <a:lnTo>
                    <a:pt x="903" y="2078"/>
                  </a:lnTo>
                  <a:lnTo>
                    <a:pt x="911" y="2076"/>
                  </a:lnTo>
                  <a:lnTo>
                    <a:pt x="919" y="2073"/>
                  </a:lnTo>
                  <a:lnTo>
                    <a:pt x="928" y="2069"/>
                  </a:lnTo>
                  <a:lnTo>
                    <a:pt x="936" y="2067"/>
                  </a:lnTo>
                  <a:lnTo>
                    <a:pt x="944" y="2064"/>
                  </a:lnTo>
                  <a:lnTo>
                    <a:pt x="952" y="2062"/>
                  </a:lnTo>
                  <a:lnTo>
                    <a:pt x="958" y="2059"/>
                  </a:lnTo>
                  <a:lnTo>
                    <a:pt x="966" y="2057"/>
                  </a:lnTo>
                  <a:lnTo>
                    <a:pt x="974" y="2054"/>
                  </a:lnTo>
                  <a:lnTo>
                    <a:pt x="981" y="2052"/>
                  </a:lnTo>
                  <a:lnTo>
                    <a:pt x="989" y="2049"/>
                  </a:lnTo>
                  <a:lnTo>
                    <a:pt x="995" y="2046"/>
                  </a:lnTo>
                  <a:lnTo>
                    <a:pt x="1003" y="2044"/>
                  </a:lnTo>
                  <a:lnTo>
                    <a:pt x="1003" y="2043"/>
                  </a:lnTo>
                  <a:lnTo>
                    <a:pt x="1041" y="2017"/>
                  </a:lnTo>
                  <a:lnTo>
                    <a:pt x="1070" y="1986"/>
                  </a:lnTo>
                  <a:lnTo>
                    <a:pt x="1090" y="1951"/>
                  </a:lnTo>
                  <a:lnTo>
                    <a:pt x="1105" y="1915"/>
                  </a:lnTo>
                  <a:lnTo>
                    <a:pt x="1114" y="1879"/>
                  </a:lnTo>
                  <a:lnTo>
                    <a:pt x="1119" y="1847"/>
                  </a:lnTo>
                  <a:lnTo>
                    <a:pt x="1122" y="1822"/>
                  </a:lnTo>
                  <a:lnTo>
                    <a:pt x="1122" y="1804"/>
                  </a:lnTo>
                  <a:close/>
                </a:path>
              </a:pathLst>
            </a:custGeom>
            <a:solidFill>
              <a:srgbClr val="268CCC"/>
            </a:solidFill>
            <a:ln w="9525">
              <a:noFill/>
              <a:round/>
              <a:headEnd/>
              <a:tailEnd/>
            </a:ln>
          </p:spPr>
          <p:txBody>
            <a:bodyPr/>
            <a:lstStyle/>
            <a:p>
              <a:endParaRPr lang="ja-JP" altLang="en-US"/>
            </a:p>
          </p:txBody>
        </p:sp>
        <p:sp>
          <p:nvSpPr>
            <p:cNvPr id="51237" name="Freeform 115"/>
            <p:cNvSpPr>
              <a:spLocks/>
            </p:cNvSpPr>
            <p:nvPr/>
          </p:nvSpPr>
          <p:spPr bwMode="auto">
            <a:xfrm>
              <a:off x="4726" y="3572"/>
              <a:ext cx="93" cy="70"/>
            </a:xfrm>
            <a:custGeom>
              <a:avLst/>
              <a:gdLst>
                <a:gd name="T0" fmla="*/ 0 w 371"/>
                <a:gd name="T1" fmla="*/ 0 h 279"/>
                <a:gd name="T2" fmla="*/ 0 w 371"/>
                <a:gd name="T3" fmla="*/ 0 h 279"/>
                <a:gd name="T4" fmla="*/ 0 w 371"/>
                <a:gd name="T5" fmla="*/ 0 h 279"/>
                <a:gd name="T6" fmla="*/ 0 w 371"/>
                <a:gd name="T7" fmla="*/ 0 h 279"/>
                <a:gd name="T8" fmla="*/ 0 w 371"/>
                <a:gd name="T9" fmla="*/ 0 h 279"/>
                <a:gd name="T10" fmla="*/ 0 w 371"/>
                <a:gd name="T11" fmla="*/ 0 h 279"/>
                <a:gd name="T12" fmla="*/ 0 w 371"/>
                <a:gd name="T13" fmla="*/ 0 h 279"/>
                <a:gd name="T14" fmla="*/ 0 w 371"/>
                <a:gd name="T15" fmla="*/ 0 h 279"/>
                <a:gd name="T16" fmla="*/ 0 w 371"/>
                <a:gd name="T17" fmla="*/ 0 h 279"/>
                <a:gd name="T18" fmla="*/ 0 w 371"/>
                <a:gd name="T19" fmla="*/ 0 h 279"/>
                <a:gd name="T20" fmla="*/ 0 w 371"/>
                <a:gd name="T21" fmla="*/ 0 h 279"/>
                <a:gd name="T22" fmla="*/ 0 w 371"/>
                <a:gd name="T23" fmla="*/ 0 h 279"/>
                <a:gd name="T24" fmla="*/ 0 w 371"/>
                <a:gd name="T25" fmla="*/ 0 h 279"/>
                <a:gd name="T26" fmla="*/ 0 w 371"/>
                <a:gd name="T27" fmla="*/ 0 h 279"/>
                <a:gd name="T28" fmla="*/ 0 w 371"/>
                <a:gd name="T29" fmla="*/ 0 h 279"/>
                <a:gd name="T30" fmla="*/ 0 w 371"/>
                <a:gd name="T31" fmla="*/ 0 h 279"/>
                <a:gd name="T32" fmla="*/ 0 w 371"/>
                <a:gd name="T33" fmla="*/ 0 h 279"/>
                <a:gd name="T34" fmla="*/ 0 w 371"/>
                <a:gd name="T35" fmla="*/ 0 h 279"/>
                <a:gd name="T36" fmla="*/ 0 w 371"/>
                <a:gd name="T37" fmla="*/ 0 h 279"/>
                <a:gd name="T38" fmla="*/ 0 w 371"/>
                <a:gd name="T39" fmla="*/ 0 h 279"/>
                <a:gd name="T40" fmla="*/ 0 w 371"/>
                <a:gd name="T41" fmla="*/ 0 h 279"/>
                <a:gd name="T42" fmla="*/ 0 w 371"/>
                <a:gd name="T43" fmla="*/ 0 h 279"/>
                <a:gd name="T44" fmla="*/ 0 w 371"/>
                <a:gd name="T45" fmla="*/ 0 h 279"/>
                <a:gd name="T46" fmla="*/ 0 w 371"/>
                <a:gd name="T47" fmla="*/ 0 h 279"/>
                <a:gd name="T48" fmla="*/ 0 w 371"/>
                <a:gd name="T49" fmla="*/ 0 h 279"/>
                <a:gd name="T50" fmla="*/ 0 w 371"/>
                <a:gd name="T51" fmla="*/ 0 h 279"/>
                <a:gd name="T52" fmla="*/ 1 w 371"/>
                <a:gd name="T53" fmla="*/ 0 h 279"/>
                <a:gd name="T54" fmla="*/ 1 w 371"/>
                <a:gd name="T55" fmla="*/ 0 h 279"/>
                <a:gd name="T56" fmla="*/ 1 w 371"/>
                <a:gd name="T57" fmla="*/ 0 h 279"/>
                <a:gd name="T58" fmla="*/ 1 w 371"/>
                <a:gd name="T59" fmla="*/ 0 h 279"/>
                <a:gd name="T60" fmla="*/ 1 w 371"/>
                <a:gd name="T61" fmla="*/ 0 h 279"/>
                <a:gd name="T62" fmla="*/ 1 w 371"/>
                <a:gd name="T63" fmla="*/ 0 h 279"/>
                <a:gd name="T64" fmla="*/ 0 w 371"/>
                <a:gd name="T65" fmla="*/ 0 h 279"/>
                <a:gd name="T66" fmla="*/ 0 w 371"/>
                <a:gd name="T67" fmla="*/ 0 h 279"/>
                <a:gd name="T68" fmla="*/ 0 w 371"/>
                <a:gd name="T69" fmla="*/ 0 h 279"/>
                <a:gd name="T70" fmla="*/ 0 w 371"/>
                <a:gd name="T71" fmla="*/ 0 h 279"/>
                <a:gd name="T72" fmla="*/ 0 w 371"/>
                <a:gd name="T73" fmla="*/ 0 h 279"/>
                <a:gd name="T74" fmla="*/ 0 w 371"/>
                <a:gd name="T75" fmla="*/ 0 h 279"/>
                <a:gd name="T76" fmla="*/ 0 w 371"/>
                <a:gd name="T77" fmla="*/ 0 h 279"/>
                <a:gd name="T78" fmla="*/ 0 w 371"/>
                <a:gd name="T79" fmla="*/ 0 h 279"/>
                <a:gd name="T80" fmla="*/ 0 w 371"/>
                <a:gd name="T81" fmla="*/ 0 h 279"/>
                <a:gd name="T82" fmla="*/ 0 w 371"/>
                <a:gd name="T83" fmla="*/ 0 h 279"/>
                <a:gd name="T84" fmla="*/ 0 w 371"/>
                <a:gd name="T85" fmla="*/ 0 h 2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1"/>
                <a:gd name="T130" fmla="*/ 0 h 279"/>
                <a:gd name="T131" fmla="*/ 371 w 371"/>
                <a:gd name="T132" fmla="*/ 279 h 2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1" h="279">
                  <a:moveTo>
                    <a:pt x="293" y="11"/>
                  </a:moveTo>
                  <a:lnTo>
                    <a:pt x="297" y="30"/>
                  </a:lnTo>
                  <a:lnTo>
                    <a:pt x="295" y="30"/>
                  </a:lnTo>
                  <a:lnTo>
                    <a:pt x="293" y="30"/>
                  </a:lnTo>
                  <a:lnTo>
                    <a:pt x="290" y="34"/>
                  </a:lnTo>
                  <a:lnTo>
                    <a:pt x="286" y="39"/>
                  </a:lnTo>
                  <a:lnTo>
                    <a:pt x="286" y="47"/>
                  </a:lnTo>
                  <a:lnTo>
                    <a:pt x="290" y="54"/>
                  </a:lnTo>
                  <a:lnTo>
                    <a:pt x="295" y="63"/>
                  </a:lnTo>
                  <a:lnTo>
                    <a:pt x="303" y="69"/>
                  </a:lnTo>
                  <a:lnTo>
                    <a:pt x="309" y="75"/>
                  </a:lnTo>
                  <a:lnTo>
                    <a:pt x="316" y="80"/>
                  </a:lnTo>
                  <a:lnTo>
                    <a:pt x="319" y="83"/>
                  </a:lnTo>
                  <a:lnTo>
                    <a:pt x="321" y="85"/>
                  </a:lnTo>
                  <a:lnTo>
                    <a:pt x="321" y="87"/>
                  </a:lnTo>
                  <a:lnTo>
                    <a:pt x="321" y="92"/>
                  </a:lnTo>
                  <a:lnTo>
                    <a:pt x="319" y="100"/>
                  </a:lnTo>
                  <a:lnTo>
                    <a:pt x="317" y="111"/>
                  </a:lnTo>
                  <a:lnTo>
                    <a:pt x="313" y="123"/>
                  </a:lnTo>
                  <a:lnTo>
                    <a:pt x="307" y="134"/>
                  </a:lnTo>
                  <a:lnTo>
                    <a:pt x="298" y="146"/>
                  </a:lnTo>
                  <a:lnTo>
                    <a:pt x="286" y="157"/>
                  </a:lnTo>
                  <a:lnTo>
                    <a:pt x="272" y="166"/>
                  </a:lnTo>
                  <a:lnTo>
                    <a:pt x="253" y="172"/>
                  </a:lnTo>
                  <a:lnTo>
                    <a:pt x="232" y="175"/>
                  </a:lnTo>
                  <a:lnTo>
                    <a:pt x="205" y="173"/>
                  </a:lnTo>
                  <a:lnTo>
                    <a:pt x="174" y="168"/>
                  </a:lnTo>
                  <a:lnTo>
                    <a:pt x="137" y="157"/>
                  </a:lnTo>
                  <a:lnTo>
                    <a:pt x="94" y="139"/>
                  </a:lnTo>
                  <a:lnTo>
                    <a:pt x="46" y="114"/>
                  </a:lnTo>
                  <a:lnTo>
                    <a:pt x="42" y="118"/>
                  </a:lnTo>
                  <a:lnTo>
                    <a:pt x="33" y="129"/>
                  </a:lnTo>
                  <a:lnTo>
                    <a:pt x="20" y="146"/>
                  </a:lnTo>
                  <a:lnTo>
                    <a:pt x="9" y="165"/>
                  </a:lnTo>
                  <a:lnTo>
                    <a:pt x="1" y="185"/>
                  </a:lnTo>
                  <a:lnTo>
                    <a:pt x="0" y="205"/>
                  </a:lnTo>
                  <a:lnTo>
                    <a:pt x="9" y="222"/>
                  </a:lnTo>
                  <a:lnTo>
                    <a:pt x="30" y="233"/>
                  </a:lnTo>
                  <a:lnTo>
                    <a:pt x="34" y="234"/>
                  </a:lnTo>
                  <a:lnTo>
                    <a:pt x="43" y="239"/>
                  </a:lnTo>
                  <a:lnTo>
                    <a:pt x="58" y="247"/>
                  </a:lnTo>
                  <a:lnTo>
                    <a:pt x="77" y="255"/>
                  </a:lnTo>
                  <a:lnTo>
                    <a:pt x="100" y="263"/>
                  </a:lnTo>
                  <a:lnTo>
                    <a:pt x="125" y="270"/>
                  </a:lnTo>
                  <a:lnTo>
                    <a:pt x="152" y="276"/>
                  </a:lnTo>
                  <a:lnTo>
                    <a:pt x="181" y="279"/>
                  </a:lnTo>
                  <a:lnTo>
                    <a:pt x="210" y="277"/>
                  </a:lnTo>
                  <a:lnTo>
                    <a:pt x="238" y="272"/>
                  </a:lnTo>
                  <a:lnTo>
                    <a:pt x="266" y="260"/>
                  </a:lnTo>
                  <a:lnTo>
                    <a:pt x="290" y="242"/>
                  </a:lnTo>
                  <a:lnTo>
                    <a:pt x="313" y="216"/>
                  </a:lnTo>
                  <a:lnTo>
                    <a:pt x="331" y="182"/>
                  </a:lnTo>
                  <a:lnTo>
                    <a:pt x="345" y="138"/>
                  </a:lnTo>
                  <a:lnTo>
                    <a:pt x="354" y="83"/>
                  </a:lnTo>
                  <a:lnTo>
                    <a:pt x="356" y="81"/>
                  </a:lnTo>
                  <a:lnTo>
                    <a:pt x="364" y="69"/>
                  </a:lnTo>
                  <a:lnTo>
                    <a:pt x="370" y="50"/>
                  </a:lnTo>
                  <a:lnTo>
                    <a:pt x="371" y="21"/>
                  </a:lnTo>
                  <a:lnTo>
                    <a:pt x="370" y="18"/>
                  </a:lnTo>
                  <a:lnTo>
                    <a:pt x="365" y="10"/>
                  </a:lnTo>
                  <a:lnTo>
                    <a:pt x="359" y="5"/>
                  </a:lnTo>
                  <a:lnTo>
                    <a:pt x="352" y="6"/>
                  </a:lnTo>
                  <a:lnTo>
                    <a:pt x="351" y="5"/>
                  </a:lnTo>
                  <a:lnTo>
                    <a:pt x="349" y="4"/>
                  </a:lnTo>
                  <a:lnTo>
                    <a:pt x="346" y="2"/>
                  </a:lnTo>
                  <a:lnTo>
                    <a:pt x="341" y="1"/>
                  </a:lnTo>
                  <a:lnTo>
                    <a:pt x="340" y="2"/>
                  </a:lnTo>
                  <a:lnTo>
                    <a:pt x="337" y="5"/>
                  </a:lnTo>
                  <a:lnTo>
                    <a:pt x="336" y="6"/>
                  </a:lnTo>
                  <a:lnTo>
                    <a:pt x="336" y="7"/>
                  </a:lnTo>
                  <a:lnTo>
                    <a:pt x="335" y="6"/>
                  </a:lnTo>
                  <a:lnTo>
                    <a:pt x="333" y="5"/>
                  </a:lnTo>
                  <a:lnTo>
                    <a:pt x="330" y="2"/>
                  </a:lnTo>
                  <a:lnTo>
                    <a:pt x="326" y="1"/>
                  </a:lnTo>
                  <a:lnTo>
                    <a:pt x="322" y="2"/>
                  </a:lnTo>
                  <a:lnTo>
                    <a:pt x="319" y="4"/>
                  </a:lnTo>
                  <a:lnTo>
                    <a:pt x="318" y="6"/>
                  </a:lnTo>
                  <a:lnTo>
                    <a:pt x="317" y="7"/>
                  </a:lnTo>
                  <a:lnTo>
                    <a:pt x="317" y="6"/>
                  </a:lnTo>
                  <a:lnTo>
                    <a:pt x="314" y="4"/>
                  </a:lnTo>
                  <a:lnTo>
                    <a:pt x="309" y="1"/>
                  </a:lnTo>
                  <a:lnTo>
                    <a:pt x="302" y="0"/>
                  </a:lnTo>
                  <a:lnTo>
                    <a:pt x="299" y="1"/>
                  </a:lnTo>
                  <a:lnTo>
                    <a:pt x="295" y="4"/>
                  </a:lnTo>
                  <a:lnTo>
                    <a:pt x="293" y="7"/>
                  </a:lnTo>
                  <a:lnTo>
                    <a:pt x="293" y="11"/>
                  </a:lnTo>
                  <a:close/>
                </a:path>
              </a:pathLst>
            </a:custGeom>
            <a:solidFill>
              <a:srgbClr val="000000"/>
            </a:solidFill>
            <a:ln w="9525">
              <a:noFill/>
              <a:round/>
              <a:headEnd/>
              <a:tailEnd/>
            </a:ln>
          </p:spPr>
          <p:txBody>
            <a:bodyPr/>
            <a:lstStyle/>
            <a:p>
              <a:endParaRPr lang="ja-JP" altLang="en-US"/>
            </a:p>
          </p:txBody>
        </p:sp>
        <p:sp>
          <p:nvSpPr>
            <p:cNvPr id="51238" name="Freeform 116"/>
            <p:cNvSpPr>
              <a:spLocks/>
            </p:cNvSpPr>
            <p:nvPr/>
          </p:nvSpPr>
          <p:spPr bwMode="auto">
            <a:xfrm>
              <a:off x="4408" y="3219"/>
              <a:ext cx="372" cy="470"/>
            </a:xfrm>
            <a:custGeom>
              <a:avLst/>
              <a:gdLst>
                <a:gd name="T0" fmla="*/ 1 w 1490"/>
                <a:gd name="T1" fmla="*/ 0 h 1881"/>
                <a:gd name="T2" fmla="*/ 1 w 1490"/>
                <a:gd name="T3" fmla="*/ 0 h 1881"/>
                <a:gd name="T4" fmla="*/ 1 w 1490"/>
                <a:gd name="T5" fmla="*/ 0 h 1881"/>
                <a:gd name="T6" fmla="*/ 0 w 1490"/>
                <a:gd name="T7" fmla="*/ 0 h 1881"/>
                <a:gd name="T8" fmla="*/ 0 w 1490"/>
                <a:gd name="T9" fmla="*/ 0 h 1881"/>
                <a:gd name="T10" fmla="*/ 0 w 1490"/>
                <a:gd name="T11" fmla="*/ 0 h 1881"/>
                <a:gd name="T12" fmla="*/ 0 w 1490"/>
                <a:gd name="T13" fmla="*/ 0 h 1881"/>
                <a:gd name="T14" fmla="*/ 0 w 1490"/>
                <a:gd name="T15" fmla="*/ 0 h 1881"/>
                <a:gd name="T16" fmla="*/ 0 w 1490"/>
                <a:gd name="T17" fmla="*/ 0 h 1881"/>
                <a:gd name="T18" fmla="*/ 0 w 1490"/>
                <a:gd name="T19" fmla="*/ 0 h 1881"/>
                <a:gd name="T20" fmla="*/ 0 w 1490"/>
                <a:gd name="T21" fmla="*/ 0 h 1881"/>
                <a:gd name="T22" fmla="*/ 0 w 1490"/>
                <a:gd name="T23" fmla="*/ 0 h 1881"/>
                <a:gd name="T24" fmla="*/ 0 w 1490"/>
                <a:gd name="T25" fmla="*/ 0 h 1881"/>
                <a:gd name="T26" fmla="*/ 0 w 1490"/>
                <a:gd name="T27" fmla="*/ 0 h 1881"/>
                <a:gd name="T28" fmla="*/ 0 w 1490"/>
                <a:gd name="T29" fmla="*/ 0 h 1881"/>
                <a:gd name="T30" fmla="*/ 0 w 1490"/>
                <a:gd name="T31" fmla="*/ 0 h 1881"/>
                <a:gd name="T32" fmla="*/ 0 w 1490"/>
                <a:gd name="T33" fmla="*/ 0 h 1881"/>
                <a:gd name="T34" fmla="*/ 0 w 1490"/>
                <a:gd name="T35" fmla="*/ 0 h 1881"/>
                <a:gd name="T36" fmla="*/ 0 w 1490"/>
                <a:gd name="T37" fmla="*/ 1 h 1881"/>
                <a:gd name="T38" fmla="*/ 0 w 1490"/>
                <a:gd name="T39" fmla="*/ 1 h 1881"/>
                <a:gd name="T40" fmla="*/ 0 w 1490"/>
                <a:gd name="T41" fmla="*/ 1 h 1881"/>
                <a:gd name="T42" fmla="*/ 0 w 1490"/>
                <a:gd name="T43" fmla="*/ 1 h 1881"/>
                <a:gd name="T44" fmla="*/ 0 w 1490"/>
                <a:gd name="T45" fmla="*/ 1 h 1881"/>
                <a:gd name="T46" fmla="*/ 0 w 1490"/>
                <a:gd name="T47" fmla="*/ 1 h 1881"/>
                <a:gd name="T48" fmla="*/ 0 w 1490"/>
                <a:gd name="T49" fmla="*/ 2 h 1881"/>
                <a:gd name="T50" fmla="*/ 0 w 1490"/>
                <a:gd name="T51" fmla="*/ 2 h 1881"/>
                <a:gd name="T52" fmla="*/ 0 w 1490"/>
                <a:gd name="T53" fmla="*/ 2 h 1881"/>
                <a:gd name="T54" fmla="*/ 0 w 1490"/>
                <a:gd name="T55" fmla="*/ 2 h 1881"/>
                <a:gd name="T56" fmla="*/ 1 w 1490"/>
                <a:gd name="T57" fmla="*/ 2 h 1881"/>
                <a:gd name="T58" fmla="*/ 1 w 1490"/>
                <a:gd name="T59" fmla="*/ 2 h 1881"/>
                <a:gd name="T60" fmla="*/ 1 w 1490"/>
                <a:gd name="T61" fmla="*/ 2 h 1881"/>
                <a:gd name="T62" fmla="*/ 1 w 1490"/>
                <a:gd name="T63" fmla="*/ 2 h 1881"/>
                <a:gd name="T64" fmla="*/ 1 w 1490"/>
                <a:gd name="T65" fmla="*/ 2 h 1881"/>
                <a:gd name="T66" fmla="*/ 1 w 1490"/>
                <a:gd name="T67" fmla="*/ 2 h 1881"/>
                <a:gd name="T68" fmla="*/ 1 w 1490"/>
                <a:gd name="T69" fmla="*/ 2 h 1881"/>
                <a:gd name="T70" fmla="*/ 1 w 1490"/>
                <a:gd name="T71" fmla="*/ 2 h 1881"/>
                <a:gd name="T72" fmla="*/ 1 w 1490"/>
                <a:gd name="T73" fmla="*/ 2 h 1881"/>
                <a:gd name="T74" fmla="*/ 1 w 1490"/>
                <a:gd name="T75" fmla="*/ 2 h 1881"/>
                <a:gd name="T76" fmla="*/ 1 w 1490"/>
                <a:gd name="T77" fmla="*/ 2 h 1881"/>
                <a:gd name="T78" fmla="*/ 1 w 1490"/>
                <a:gd name="T79" fmla="*/ 2 h 1881"/>
                <a:gd name="T80" fmla="*/ 1 w 1490"/>
                <a:gd name="T81" fmla="*/ 2 h 1881"/>
                <a:gd name="T82" fmla="*/ 1 w 1490"/>
                <a:gd name="T83" fmla="*/ 2 h 1881"/>
                <a:gd name="T84" fmla="*/ 1 w 1490"/>
                <a:gd name="T85" fmla="*/ 1 h 1881"/>
                <a:gd name="T86" fmla="*/ 1 w 1490"/>
                <a:gd name="T87" fmla="*/ 1 h 1881"/>
                <a:gd name="T88" fmla="*/ 1 w 1490"/>
                <a:gd name="T89" fmla="*/ 1 h 1881"/>
                <a:gd name="T90" fmla="*/ 1 w 1490"/>
                <a:gd name="T91" fmla="*/ 1 h 1881"/>
                <a:gd name="T92" fmla="*/ 1 w 1490"/>
                <a:gd name="T93" fmla="*/ 1 h 1881"/>
                <a:gd name="T94" fmla="*/ 1 w 1490"/>
                <a:gd name="T95" fmla="*/ 1 h 1881"/>
                <a:gd name="T96" fmla="*/ 1 w 1490"/>
                <a:gd name="T97" fmla="*/ 1 h 1881"/>
                <a:gd name="T98" fmla="*/ 1 w 1490"/>
                <a:gd name="T99" fmla="*/ 1 h 1881"/>
                <a:gd name="T100" fmla="*/ 1 w 1490"/>
                <a:gd name="T101" fmla="*/ 0 h 1881"/>
                <a:gd name="T102" fmla="*/ 1 w 1490"/>
                <a:gd name="T103" fmla="*/ 0 h 1881"/>
                <a:gd name="T104" fmla="*/ 1 w 1490"/>
                <a:gd name="T105" fmla="*/ 0 h 1881"/>
                <a:gd name="T106" fmla="*/ 1 w 1490"/>
                <a:gd name="T107" fmla="*/ 0 h 1881"/>
                <a:gd name="T108" fmla="*/ 1 w 1490"/>
                <a:gd name="T109" fmla="*/ 0 h 1881"/>
                <a:gd name="T110" fmla="*/ 1 w 1490"/>
                <a:gd name="T111" fmla="*/ 0 h 1881"/>
                <a:gd name="T112" fmla="*/ 1 w 1490"/>
                <a:gd name="T113" fmla="*/ 0 h 18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0"/>
                <a:gd name="T172" fmla="*/ 0 h 1881"/>
                <a:gd name="T173" fmla="*/ 1490 w 1490"/>
                <a:gd name="T174" fmla="*/ 1881 h 18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0" h="1881">
                  <a:moveTo>
                    <a:pt x="956" y="6"/>
                  </a:moveTo>
                  <a:lnTo>
                    <a:pt x="917" y="3"/>
                  </a:lnTo>
                  <a:lnTo>
                    <a:pt x="876" y="0"/>
                  </a:lnTo>
                  <a:lnTo>
                    <a:pt x="834" y="0"/>
                  </a:lnTo>
                  <a:lnTo>
                    <a:pt x="793" y="1"/>
                  </a:lnTo>
                  <a:lnTo>
                    <a:pt x="751" y="3"/>
                  </a:lnTo>
                  <a:lnTo>
                    <a:pt x="708" y="6"/>
                  </a:lnTo>
                  <a:lnTo>
                    <a:pt x="666" y="10"/>
                  </a:lnTo>
                  <a:lnTo>
                    <a:pt x="625" y="15"/>
                  </a:lnTo>
                  <a:lnTo>
                    <a:pt x="585" y="22"/>
                  </a:lnTo>
                  <a:lnTo>
                    <a:pt x="545" y="28"/>
                  </a:lnTo>
                  <a:lnTo>
                    <a:pt x="507" y="34"/>
                  </a:lnTo>
                  <a:lnTo>
                    <a:pt x="470" y="41"/>
                  </a:lnTo>
                  <a:lnTo>
                    <a:pt x="436" y="48"/>
                  </a:lnTo>
                  <a:lnTo>
                    <a:pt x="404" y="55"/>
                  </a:lnTo>
                  <a:lnTo>
                    <a:pt x="377" y="61"/>
                  </a:lnTo>
                  <a:lnTo>
                    <a:pt x="350" y="67"/>
                  </a:lnTo>
                  <a:lnTo>
                    <a:pt x="341" y="69"/>
                  </a:lnTo>
                  <a:lnTo>
                    <a:pt x="333" y="71"/>
                  </a:lnTo>
                  <a:lnTo>
                    <a:pt x="326" y="72"/>
                  </a:lnTo>
                  <a:lnTo>
                    <a:pt x="318" y="75"/>
                  </a:lnTo>
                  <a:lnTo>
                    <a:pt x="317" y="75"/>
                  </a:lnTo>
                  <a:lnTo>
                    <a:pt x="316" y="75"/>
                  </a:lnTo>
                  <a:lnTo>
                    <a:pt x="314" y="75"/>
                  </a:lnTo>
                  <a:lnTo>
                    <a:pt x="313" y="75"/>
                  </a:lnTo>
                  <a:lnTo>
                    <a:pt x="265" y="86"/>
                  </a:lnTo>
                  <a:lnTo>
                    <a:pt x="221" y="107"/>
                  </a:lnTo>
                  <a:lnTo>
                    <a:pt x="180" y="136"/>
                  </a:lnTo>
                  <a:lnTo>
                    <a:pt x="143" y="175"/>
                  </a:lnTo>
                  <a:lnTo>
                    <a:pt x="112" y="221"/>
                  </a:lnTo>
                  <a:lnTo>
                    <a:pt x="82" y="275"/>
                  </a:lnTo>
                  <a:lnTo>
                    <a:pt x="57" y="336"/>
                  </a:lnTo>
                  <a:lnTo>
                    <a:pt x="37" y="403"/>
                  </a:lnTo>
                  <a:lnTo>
                    <a:pt x="20" y="475"/>
                  </a:lnTo>
                  <a:lnTo>
                    <a:pt x="9" y="554"/>
                  </a:lnTo>
                  <a:lnTo>
                    <a:pt x="2" y="636"/>
                  </a:lnTo>
                  <a:lnTo>
                    <a:pt x="0" y="723"/>
                  </a:lnTo>
                  <a:lnTo>
                    <a:pt x="4" y="812"/>
                  </a:lnTo>
                  <a:lnTo>
                    <a:pt x="11" y="906"/>
                  </a:lnTo>
                  <a:lnTo>
                    <a:pt x="24" y="1001"/>
                  </a:lnTo>
                  <a:lnTo>
                    <a:pt x="43" y="1098"/>
                  </a:lnTo>
                  <a:lnTo>
                    <a:pt x="65" y="1186"/>
                  </a:lnTo>
                  <a:lnTo>
                    <a:pt x="90" y="1271"/>
                  </a:lnTo>
                  <a:lnTo>
                    <a:pt x="119" y="1352"/>
                  </a:lnTo>
                  <a:lnTo>
                    <a:pt x="151" y="1428"/>
                  </a:lnTo>
                  <a:lnTo>
                    <a:pt x="185" y="1501"/>
                  </a:lnTo>
                  <a:lnTo>
                    <a:pt x="221" y="1568"/>
                  </a:lnTo>
                  <a:lnTo>
                    <a:pt x="260" y="1629"/>
                  </a:lnTo>
                  <a:lnTo>
                    <a:pt x="300" y="1683"/>
                  </a:lnTo>
                  <a:lnTo>
                    <a:pt x="342" y="1733"/>
                  </a:lnTo>
                  <a:lnTo>
                    <a:pt x="385" y="1776"/>
                  </a:lnTo>
                  <a:lnTo>
                    <a:pt x="429" y="1812"/>
                  </a:lnTo>
                  <a:lnTo>
                    <a:pt x="473" y="1840"/>
                  </a:lnTo>
                  <a:lnTo>
                    <a:pt x="517" y="1862"/>
                  </a:lnTo>
                  <a:lnTo>
                    <a:pt x="563" y="1876"/>
                  </a:lnTo>
                  <a:lnTo>
                    <a:pt x="607" y="1881"/>
                  </a:lnTo>
                  <a:lnTo>
                    <a:pt x="650" y="1878"/>
                  </a:lnTo>
                  <a:lnTo>
                    <a:pt x="692" y="1876"/>
                  </a:lnTo>
                  <a:lnTo>
                    <a:pt x="733" y="1873"/>
                  </a:lnTo>
                  <a:lnTo>
                    <a:pt x="772" y="1869"/>
                  </a:lnTo>
                  <a:lnTo>
                    <a:pt x="812" y="1864"/>
                  </a:lnTo>
                  <a:lnTo>
                    <a:pt x="850" y="1859"/>
                  </a:lnTo>
                  <a:lnTo>
                    <a:pt x="886" y="1854"/>
                  </a:lnTo>
                  <a:lnTo>
                    <a:pt x="923" y="1848"/>
                  </a:lnTo>
                  <a:lnTo>
                    <a:pt x="957" y="1842"/>
                  </a:lnTo>
                  <a:lnTo>
                    <a:pt x="989" y="1837"/>
                  </a:lnTo>
                  <a:lnTo>
                    <a:pt x="1021" y="1830"/>
                  </a:lnTo>
                  <a:lnTo>
                    <a:pt x="1050" y="1824"/>
                  </a:lnTo>
                  <a:lnTo>
                    <a:pt x="1078" y="1818"/>
                  </a:lnTo>
                  <a:lnTo>
                    <a:pt x="1103" y="1811"/>
                  </a:lnTo>
                  <a:lnTo>
                    <a:pt x="1126" y="1805"/>
                  </a:lnTo>
                  <a:lnTo>
                    <a:pt x="1146" y="1800"/>
                  </a:lnTo>
                  <a:lnTo>
                    <a:pt x="1165" y="1795"/>
                  </a:lnTo>
                  <a:lnTo>
                    <a:pt x="1178" y="1791"/>
                  </a:lnTo>
                  <a:lnTo>
                    <a:pt x="1188" y="1788"/>
                  </a:lnTo>
                  <a:lnTo>
                    <a:pt x="1197" y="1785"/>
                  </a:lnTo>
                  <a:lnTo>
                    <a:pt x="1206" y="1782"/>
                  </a:lnTo>
                  <a:lnTo>
                    <a:pt x="1212" y="1781"/>
                  </a:lnTo>
                  <a:lnTo>
                    <a:pt x="1216" y="1780"/>
                  </a:lnTo>
                  <a:lnTo>
                    <a:pt x="1219" y="1778"/>
                  </a:lnTo>
                  <a:lnTo>
                    <a:pt x="1220" y="1778"/>
                  </a:lnTo>
                  <a:lnTo>
                    <a:pt x="1219" y="1776"/>
                  </a:lnTo>
                  <a:lnTo>
                    <a:pt x="1254" y="1758"/>
                  </a:lnTo>
                  <a:lnTo>
                    <a:pt x="1288" y="1734"/>
                  </a:lnTo>
                  <a:lnTo>
                    <a:pt x="1320" y="1703"/>
                  </a:lnTo>
                  <a:lnTo>
                    <a:pt x="1349" y="1668"/>
                  </a:lnTo>
                  <a:lnTo>
                    <a:pt x="1376" y="1626"/>
                  </a:lnTo>
                  <a:lnTo>
                    <a:pt x="1400" y="1579"/>
                  </a:lnTo>
                  <a:lnTo>
                    <a:pt x="1423" y="1527"/>
                  </a:lnTo>
                  <a:lnTo>
                    <a:pt x="1442" y="1470"/>
                  </a:lnTo>
                  <a:lnTo>
                    <a:pt x="1457" y="1409"/>
                  </a:lnTo>
                  <a:lnTo>
                    <a:pt x="1470" y="1345"/>
                  </a:lnTo>
                  <a:lnTo>
                    <a:pt x="1480" y="1275"/>
                  </a:lnTo>
                  <a:lnTo>
                    <a:pt x="1486" y="1204"/>
                  </a:lnTo>
                  <a:lnTo>
                    <a:pt x="1490" y="1129"/>
                  </a:lnTo>
                  <a:lnTo>
                    <a:pt x="1489" y="1052"/>
                  </a:lnTo>
                  <a:lnTo>
                    <a:pt x="1485" y="972"/>
                  </a:lnTo>
                  <a:lnTo>
                    <a:pt x="1477" y="890"/>
                  </a:lnTo>
                  <a:lnTo>
                    <a:pt x="1465" y="802"/>
                  </a:lnTo>
                  <a:lnTo>
                    <a:pt x="1448" y="716"/>
                  </a:lnTo>
                  <a:lnTo>
                    <a:pt x="1429" y="633"/>
                  </a:lnTo>
                  <a:lnTo>
                    <a:pt x="1406" y="554"/>
                  </a:lnTo>
                  <a:lnTo>
                    <a:pt x="1380" y="478"/>
                  </a:lnTo>
                  <a:lnTo>
                    <a:pt x="1350" y="406"/>
                  </a:lnTo>
                  <a:lnTo>
                    <a:pt x="1319" y="338"/>
                  </a:lnTo>
                  <a:lnTo>
                    <a:pt x="1285" y="275"/>
                  </a:lnTo>
                  <a:lnTo>
                    <a:pt x="1249" y="218"/>
                  </a:lnTo>
                  <a:lnTo>
                    <a:pt x="1211" y="167"/>
                  </a:lnTo>
                  <a:lnTo>
                    <a:pt x="1170" y="122"/>
                  </a:lnTo>
                  <a:lnTo>
                    <a:pt x="1130" y="84"/>
                  </a:lnTo>
                  <a:lnTo>
                    <a:pt x="1088" y="53"/>
                  </a:lnTo>
                  <a:lnTo>
                    <a:pt x="1045" y="29"/>
                  </a:lnTo>
                  <a:lnTo>
                    <a:pt x="1000" y="14"/>
                  </a:lnTo>
                  <a:lnTo>
                    <a:pt x="956" y="6"/>
                  </a:lnTo>
                  <a:close/>
                </a:path>
              </a:pathLst>
            </a:custGeom>
            <a:solidFill>
              <a:srgbClr val="000000"/>
            </a:solidFill>
            <a:ln w="9525">
              <a:noFill/>
              <a:round/>
              <a:headEnd/>
              <a:tailEnd/>
            </a:ln>
          </p:spPr>
          <p:txBody>
            <a:bodyPr/>
            <a:lstStyle/>
            <a:p>
              <a:endParaRPr lang="ja-JP" altLang="en-US"/>
            </a:p>
          </p:txBody>
        </p:sp>
        <p:sp>
          <p:nvSpPr>
            <p:cNvPr id="51239" name="Freeform 117"/>
            <p:cNvSpPr>
              <a:spLocks/>
            </p:cNvSpPr>
            <p:nvPr/>
          </p:nvSpPr>
          <p:spPr bwMode="auto">
            <a:xfrm>
              <a:off x="4591" y="3304"/>
              <a:ext cx="34" cy="39"/>
            </a:xfrm>
            <a:custGeom>
              <a:avLst/>
              <a:gdLst>
                <a:gd name="T0" fmla="*/ 0 w 138"/>
                <a:gd name="T1" fmla="*/ 0 h 154"/>
                <a:gd name="T2" fmla="*/ 0 w 138"/>
                <a:gd name="T3" fmla="*/ 0 h 154"/>
                <a:gd name="T4" fmla="*/ 0 w 138"/>
                <a:gd name="T5" fmla="*/ 0 h 154"/>
                <a:gd name="T6" fmla="*/ 0 w 138"/>
                <a:gd name="T7" fmla="*/ 0 h 154"/>
                <a:gd name="T8" fmla="*/ 0 w 138"/>
                <a:gd name="T9" fmla="*/ 0 h 154"/>
                <a:gd name="T10" fmla="*/ 0 w 138"/>
                <a:gd name="T11" fmla="*/ 0 h 154"/>
                <a:gd name="T12" fmla="*/ 0 w 138"/>
                <a:gd name="T13" fmla="*/ 0 h 154"/>
                <a:gd name="T14" fmla="*/ 0 w 138"/>
                <a:gd name="T15" fmla="*/ 0 h 154"/>
                <a:gd name="T16" fmla="*/ 0 w 138"/>
                <a:gd name="T17" fmla="*/ 0 h 154"/>
                <a:gd name="T18" fmla="*/ 0 w 138"/>
                <a:gd name="T19" fmla="*/ 0 h 154"/>
                <a:gd name="T20" fmla="*/ 0 w 138"/>
                <a:gd name="T21" fmla="*/ 0 h 154"/>
                <a:gd name="T22" fmla="*/ 0 w 138"/>
                <a:gd name="T23" fmla="*/ 0 h 154"/>
                <a:gd name="T24" fmla="*/ 0 w 138"/>
                <a:gd name="T25" fmla="*/ 0 h 154"/>
                <a:gd name="T26" fmla="*/ 0 w 138"/>
                <a:gd name="T27" fmla="*/ 0 h 154"/>
                <a:gd name="T28" fmla="*/ 0 w 138"/>
                <a:gd name="T29" fmla="*/ 0 h 154"/>
                <a:gd name="T30" fmla="*/ 0 w 138"/>
                <a:gd name="T31" fmla="*/ 0 h 154"/>
                <a:gd name="T32" fmla="*/ 0 w 138"/>
                <a:gd name="T33" fmla="*/ 0 h 154"/>
                <a:gd name="T34" fmla="*/ 0 w 138"/>
                <a:gd name="T35" fmla="*/ 0 h 154"/>
                <a:gd name="T36" fmla="*/ 0 w 138"/>
                <a:gd name="T37" fmla="*/ 0 h 154"/>
                <a:gd name="T38" fmla="*/ 0 w 138"/>
                <a:gd name="T39" fmla="*/ 0 h 154"/>
                <a:gd name="T40" fmla="*/ 0 w 138"/>
                <a:gd name="T41" fmla="*/ 0 h 154"/>
                <a:gd name="T42" fmla="*/ 0 w 138"/>
                <a:gd name="T43" fmla="*/ 0 h 154"/>
                <a:gd name="T44" fmla="*/ 0 w 138"/>
                <a:gd name="T45" fmla="*/ 0 h 154"/>
                <a:gd name="T46" fmla="*/ 0 w 138"/>
                <a:gd name="T47" fmla="*/ 0 h 154"/>
                <a:gd name="T48" fmla="*/ 0 w 138"/>
                <a:gd name="T49" fmla="*/ 0 h 154"/>
                <a:gd name="T50" fmla="*/ 0 w 138"/>
                <a:gd name="T51" fmla="*/ 0 h 1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54"/>
                <a:gd name="T80" fmla="*/ 138 w 138"/>
                <a:gd name="T81" fmla="*/ 154 h 1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54">
                  <a:moveTo>
                    <a:pt x="138" y="107"/>
                  </a:moveTo>
                  <a:lnTo>
                    <a:pt x="54" y="154"/>
                  </a:lnTo>
                  <a:lnTo>
                    <a:pt x="48" y="140"/>
                  </a:lnTo>
                  <a:lnTo>
                    <a:pt x="41" y="126"/>
                  </a:lnTo>
                  <a:lnTo>
                    <a:pt x="35" y="112"/>
                  </a:lnTo>
                  <a:lnTo>
                    <a:pt x="29" y="98"/>
                  </a:lnTo>
                  <a:lnTo>
                    <a:pt x="21" y="86"/>
                  </a:lnTo>
                  <a:lnTo>
                    <a:pt x="15" y="72"/>
                  </a:lnTo>
                  <a:lnTo>
                    <a:pt x="7" y="59"/>
                  </a:lnTo>
                  <a:lnTo>
                    <a:pt x="0" y="46"/>
                  </a:lnTo>
                  <a:lnTo>
                    <a:pt x="9" y="41"/>
                  </a:lnTo>
                  <a:lnTo>
                    <a:pt x="20" y="35"/>
                  </a:lnTo>
                  <a:lnTo>
                    <a:pt x="31" y="27"/>
                  </a:lnTo>
                  <a:lnTo>
                    <a:pt x="43" y="21"/>
                  </a:lnTo>
                  <a:lnTo>
                    <a:pt x="54" y="14"/>
                  </a:lnTo>
                  <a:lnTo>
                    <a:pt x="64" y="7"/>
                  </a:lnTo>
                  <a:lnTo>
                    <a:pt x="73" y="3"/>
                  </a:lnTo>
                  <a:lnTo>
                    <a:pt x="78" y="0"/>
                  </a:lnTo>
                  <a:lnTo>
                    <a:pt x="86" y="12"/>
                  </a:lnTo>
                  <a:lnTo>
                    <a:pt x="93" y="25"/>
                  </a:lnTo>
                  <a:lnTo>
                    <a:pt x="101" y="38"/>
                  </a:lnTo>
                  <a:lnTo>
                    <a:pt x="109" y="52"/>
                  </a:lnTo>
                  <a:lnTo>
                    <a:pt x="116" y="64"/>
                  </a:lnTo>
                  <a:lnTo>
                    <a:pt x="124" y="78"/>
                  </a:lnTo>
                  <a:lnTo>
                    <a:pt x="130" y="93"/>
                  </a:lnTo>
                  <a:lnTo>
                    <a:pt x="138" y="107"/>
                  </a:lnTo>
                  <a:close/>
                </a:path>
              </a:pathLst>
            </a:custGeom>
            <a:solidFill>
              <a:srgbClr val="FFFFFF"/>
            </a:solidFill>
            <a:ln w="9525">
              <a:noFill/>
              <a:round/>
              <a:headEnd/>
              <a:tailEnd/>
            </a:ln>
          </p:spPr>
          <p:txBody>
            <a:bodyPr/>
            <a:lstStyle/>
            <a:p>
              <a:endParaRPr lang="ja-JP" altLang="en-US"/>
            </a:p>
          </p:txBody>
        </p:sp>
        <p:sp>
          <p:nvSpPr>
            <p:cNvPr id="51240" name="Freeform 118"/>
            <p:cNvSpPr>
              <a:spLocks/>
            </p:cNvSpPr>
            <p:nvPr/>
          </p:nvSpPr>
          <p:spPr bwMode="auto">
            <a:xfrm>
              <a:off x="4570" y="3276"/>
              <a:ext cx="38" cy="37"/>
            </a:xfrm>
            <a:custGeom>
              <a:avLst/>
              <a:gdLst>
                <a:gd name="T0" fmla="*/ 0 w 154"/>
                <a:gd name="T1" fmla="*/ 0 h 146"/>
                <a:gd name="T2" fmla="*/ 0 w 154"/>
                <a:gd name="T3" fmla="*/ 0 h 146"/>
                <a:gd name="T4" fmla="*/ 0 w 154"/>
                <a:gd name="T5" fmla="*/ 0 h 146"/>
                <a:gd name="T6" fmla="*/ 0 w 154"/>
                <a:gd name="T7" fmla="*/ 0 h 146"/>
                <a:gd name="T8" fmla="*/ 0 w 154"/>
                <a:gd name="T9" fmla="*/ 0 h 146"/>
                <a:gd name="T10" fmla="*/ 0 w 154"/>
                <a:gd name="T11" fmla="*/ 0 h 146"/>
                <a:gd name="T12" fmla="*/ 0 w 154"/>
                <a:gd name="T13" fmla="*/ 0 h 146"/>
                <a:gd name="T14" fmla="*/ 0 w 154"/>
                <a:gd name="T15" fmla="*/ 0 h 146"/>
                <a:gd name="T16" fmla="*/ 0 w 154"/>
                <a:gd name="T17" fmla="*/ 0 h 146"/>
                <a:gd name="T18" fmla="*/ 0 w 154"/>
                <a:gd name="T19" fmla="*/ 0 h 146"/>
                <a:gd name="T20" fmla="*/ 0 w 154"/>
                <a:gd name="T21" fmla="*/ 0 h 146"/>
                <a:gd name="T22" fmla="*/ 0 w 154"/>
                <a:gd name="T23" fmla="*/ 0 h 146"/>
                <a:gd name="T24" fmla="*/ 0 w 154"/>
                <a:gd name="T25" fmla="*/ 0 h 146"/>
                <a:gd name="T26" fmla="*/ 0 w 154"/>
                <a:gd name="T27" fmla="*/ 0 h 146"/>
                <a:gd name="T28" fmla="*/ 0 w 154"/>
                <a:gd name="T29" fmla="*/ 0 h 146"/>
                <a:gd name="T30" fmla="*/ 0 w 154"/>
                <a:gd name="T31" fmla="*/ 0 h 146"/>
                <a:gd name="T32" fmla="*/ 0 w 154"/>
                <a:gd name="T33" fmla="*/ 0 h 146"/>
                <a:gd name="T34" fmla="*/ 0 w 154"/>
                <a:gd name="T35" fmla="*/ 0 h 146"/>
                <a:gd name="T36" fmla="*/ 0 w 154"/>
                <a:gd name="T37" fmla="*/ 0 h 146"/>
                <a:gd name="T38" fmla="*/ 0 w 154"/>
                <a:gd name="T39" fmla="*/ 0 h 146"/>
                <a:gd name="T40" fmla="*/ 0 w 154"/>
                <a:gd name="T41" fmla="*/ 0 h 146"/>
                <a:gd name="T42" fmla="*/ 0 w 154"/>
                <a:gd name="T43" fmla="*/ 0 h 146"/>
                <a:gd name="T44" fmla="*/ 0 w 154"/>
                <a:gd name="T45" fmla="*/ 0 h 146"/>
                <a:gd name="T46" fmla="*/ 0 w 154"/>
                <a:gd name="T47" fmla="*/ 0 h 146"/>
                <a:gd name="T48" fmla="*/ 0 w 154"/>
                <a:gd name="T49" fmla="*/ 0 h 146"/>
                <a:gd name="T50" fmla="*/ 0 w 154"/>
                <a:gd name="T51" fmla="*/ 0 h 146"/>
                <a:gd name="T52" fmla="*/ 0 w 154"/>
                <a:gd name="T53" fmla="*/ 0 h 146"/>
                <a:gd name="T54" fmla="*/ 0 w 154"/>
                <a:gd name="T55" fmla="*/ 0 h 146"/>
                <a:gd name="T56" fmla="*/ 0 w 154"/>
                <a:gd name="T57" fmla="*/ 0 h 146"/>
                <a:gd name="T58" fmla="*/ 0 w 154"/>
                <a:gd name="T59" fmla="*/ 0 h 1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46"/>
                <a:gd name="T92" fmla="*/ 154 w 154"/>
                <a:gd name="T93" fmla="*/ 146 h 1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46">
                  <a:moveTo>
                    <a:pt x="154" y="100"/>
                  </a:moveTo>
                  <a:lnTo>
                    <a:pt x="75" y="146"/>
                  </a:lnTo>
                  <a:lnTo>
                    <a:pt x="66" y="130"/>
                  </a:lnTo>
                  <a:lnTo>
                    <a:pt x="57" y="116"/>
                  </a:lnTo>
                  <a:lnTo>
                    <a:pt x="47" y="102"/>
                  </a:lnTo>
                  <a:lnTo>
                    <a:pt x="38" y="88"/>
                  </a:lnTo>
                  <a:lnTo>
                    <a:pt x="28" y="75"/>
                  </a:lnTo>
                  <a:lnTo>
                    <a:pt x="19" y="62"/>
                  </a:lnTo>
                  <a:lnTo>
                    <a:pt x="9" y="48"/>
                  </a:lnTo>
                  <a:lnTo>
                    <a:pt x="0" y="35"/>
                  </a:lnTo>
                  <a:lnTo>
                    <a:pt x="9" y="31"/>
                  </a:lnTo>
                  <a:lnTo>
                    <a:pt x="21" y="25"/>
                  </a:lnTo>
                  <a:lnTo>
                    <a:pt x="32" y="20"/>
                  </a:lnTo>
                  <a:lnTo>
                    <a:pt x="45" y="14"/>
                  </a:lnTo>
                  <a:lnTo>
                    <a:pt x="55" y="9"/>
                  </a:lnTo>
                  <a:lnTo>
                    <a:pt x="65" y="5"/>
                  </a:lnTo>
                  <a:lnTo>
                    <a:pt x="71" y="1"/>
                  </a:lnTo>
                  <a:lnTo>
                    <a:pt x="74" y="0"/>
                  </a:lnTo>
                  <a:lnTo>
                    <a:pt x="75" y="0"/>
                  </a:lnTo>
                  <a:lnTo>
                    <a:pt x="78" y="0"/>
                  </a:lnTo>
                  <a:lnTo>
                    <a:pt x="80" y="0"/>
                  </a:lnTo>
                  <a:lnTo>
                    <a:pt x="89" y="10"/>
                  </a:lnTo>
                  <a:lnTo>
                    <a:pt x="98" y="21"/>
                  </a:lnTo>
                  <a:lnTo>
                    <a:pt x="108" y="34"/>
                  </a:lnTo>
                  <a:lnTo>
                    <a:pt x="117" y="45"/>
                  </a:lnTo>
                  <a:lnTo>
                    <a:pt x="126" y="59"/>
                  </a:lnTo>
                  <a:lnTo>
                    <a:pt x="136" y="72"/>
                  </a:lnTo>
                  <a:lnTo>
                    <a:pt x="145" y="86"/>
                  </a:lnTo>
                  <a:lnTo>
                    <a:pt x="154" y="100"/>
                  </a:lnTo>
                  <a:close/>
                </a:path>
              </a:pathLst>
            </a:custGeom>
            <a:solidFill>
              <a:srgbClr val="FFFFFF"/>
            </a:solidFill>
            <a:ln w="9525">
              <a:noFill/>
              <a:round/>
              <a:headEnd/>
              <a:tailEnd/>
            </a:ln>
          </p:spPr>
          <p:txBody>
            <a:bodyPr/>
            <a:lstStyle/>
            <a:p>
              <a:endParaRPr lang="ja-JP" altLang="en-US"/>
            </a:p>
          </p:txBody>
        </p:sp>
        <p:sp>
          <p:nvSpPr>
            <p:cNvPr id="51241" name="Freeform 119"/>
            <p:cNvSpPr>
              <a:spLocks/>
            </p:cNvSpPr>
            <p:nvPr/>
          </p:nvSpPr>
          <p:spPr bwMode="auto">
            <a:xfrm>
              <a:off x="4550" y="3254"/>
              <a:ext cx="37" cy="28"/>
            </a:xfrm>
            <a:custGeom>
              <a:avLst/>
              <a:gdLst>
                <a:gd name="T0" fmla="*/ 0 w 148"/>
                <a:gd name="T1" fmla="*/ 0 h 111"/>
                <a:gd name="T2" fmla="*/ 0 w 148"/>
                <a:gd name="T3" fmla="*/ 0 h 111"/>
                <a:gd name="T4" fmla="*/ 0 w 148"/>
                <a:gd name="T5" fmla="*/ 0 h 111"/>
                <a:gd name="T6" fmla="*/ 0 w 148"/>
                <a:gd name="T7" fmla="*/ 0 h 111"/>
                <a:gd name="T8" fmla="*/ 0 w 148"/>
                <a:gd name="T9" fmla="*/ 0 h 111"/>
                <a:gd name="T10" fmla="*/ 0 w 148"/>
                <a:gd name="T11" fmla="*/ 0 h 111"/>
                <a:gd name="T12" fmla="*/ 0 w 148"/>
                <a:gd name="T13" fmla="*/ 0 h 111"/>
                <a:gd name="T14" fmla="*/ 0 w 148"/>
                <a:gd name="T15" fmla="*/ 0 h 111"/>
                <a:gd name="T16" fmla="*/ 0 w 148"/>
                <a:gd name="T17" fmla="*/ 0 h 111"/>
                <a:gd name="T18" fmla="*/ 0 w 148"/>
                <a:gd name="T19" fmla="*/ 0 h 111"/>
                <a:gd name="T20" fmla="*/ 0 w 148"/>
                <a:gd name="T21" fmla="*/ 0 h 111"/>
                <a:gd name="T22" fmla="*/ 0 w 148"/>
                <a:gd name="T23" fmla="*/ 0 h 111"/>
                <a:gd name="T24" fmla="*/ 0 w 148"/>
                <a:gd name="T25" fmla="*/ 0 h 111"/>
                <a:gd name="T26" fmla="*/ 0 w 148"/>
                <a:gd name="T27" fmla="*/ 0 h 111"/>
                <a:gd name="T28" fmla="*/ 0 w 148"/>
                <a:gd name="T29" fmla="*/ 0 h 111"/>
                <a:gd name="T30" fmla="*/ 0 w 148"/>
                <a:gd name="T31" fmla="*/ 0 h 111"/>
                <a:gd name="T32" fmla="*/ 0 w 148"/>
                <a:gd name="T33" fmla="*/ 0 h 111"/>
                <a:gd name="T34" fmla="*/ 0 w 148"/>
                <a:gd name="T35" fmla="*/ 0 h 111"/>
                <a:gd name="T36" fmla="*/ 0 w 148"/>
                <a:gd name="T37" fmla="*/ 0 h 111"/>
                <a:gd name="T38" fmla="*/ 0 w 148"/>
                <a:gd name="T39" fmla="*/ 0 h 111"/>
                <a:gd name="T40" fmla="*/ 0 w 148"/>
                <a:gd name="T41" fmla="*/ 0 h 111"/>
                <a:gd name="T42" fmla="*/ 0 w 148"/>
                <a:gd name="T43" fmla="*/ 0 h 111"/>
                <a:gd name="T44" fmla="*/ 0 w 148"/>
                <a:gd name="T45" fmla="*/ 0 h 111"/>
                <a:gd name="T46" fmla="*/ 0 w 148"/>
                <a:gd name="T47" fmla="*/ 0 h 111"/>
                <a:gd name="T48" fmla="*/ 0 w 148"/>
                <a:gd name="T49" fmla="*/ 0 h 111"/>
                <a:gd name="T50" fmla="*/ 0 w 148"/>
                <a:gd name="T51" fmla="*/ 0 h 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111"/>
                <a:gd name="T80" fmla="*/ 148 w 148"/>
                <a:gd name="T81" fmla="*/ 111 h 1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111">
                  <a:moveTo>
                    <a:pt x="148" y="74"/>
                  </a:moveTo>
                  <a:lnTo>
                    <a:pt x="71" y="111"/>
                  </a:lnTo>
                  <a:lnTo>
                    <a:pt x="62" y="100"/>
                  </a:lnTo>
                  <a:lnTo>
                    <a:pt x="53" y="90"/>
                  </a:lnTo>
                  <a:lnTo>
                    <a:pt x="44" y="81"/>
                  </a:lnTo>
                  <a:lnTo>
                    <a:pt x="36" y="71"/>
                  </a:lnTo>
                  <a:lnTo>
                    <a:pt x="27" y="62"/>
                  </a:lnTo>
                  <a:lnTo>
                    <a:pt x="18" y="54"/>
                  </a:lnTo>
                  <a:lnTo>
                    <a:pt x="9" y="46"/>
                  </a:lnTo>
                  <a:lnTo>
                    <a:pt x="0" y="37"/>
                  </a:lnTo>
                  <a:lnTo>
                    <a:pt x="9" y="32"/>
                  </a:lnTo>
                  <a:lnTo>
                    <a:pt x="19" y="28"/>
                  </a:lnTo>
                  <a:lnTo>
                    <a:pt x="29" y="23"/>
                  </a:lnTo>
                  <a:lnTo>
                    <a:pt x="39" y="18"/>
                  </a:lnTo>
                  <a:lnTo>
                    <a:pt x="50" y="13"/>
                  </a:lnTo>
                  <a:lnTo>
                    <a:pt x="60" y="8"/>
                  </a:lnTo>
                  <a:lnTo>
                    <a:pt x="67" y="4"/>
                  </a:lnTo>
                  <a:lnTo>
                    <a:pt x="75" y="0"/>
                  </a:lnTo>
                  <a:lnTo>
                    <a:pt x="84" y="8"/>
                  </a:lnTo>
                  <a:lnTo>
                    <a:pt x="93" y="16"/>
                  </a:lnTo>
                  <a:lnTo>
                    <a:pt x="102" y="24"/>
                  </a:lnTo>
                  <a:lnTo>
                    <a:pt x="110" y="33"/>
                  </a:lnTo>
                  <a:lnTo>
                    <a:pt x="119" y="42"/>
                  </a:lnTo>
                  <a:lnTo>
                    <a:pt x="129" y="52"/>
                  </a:lnTo>
                  <a:lnTo>
                    <a:pt x="138" y="62"/>
                  </a:lnTo>
                  <a:lnTo>
                    <a:pt x="148" y="74"/>
                  </a:lnTo>
                  <a:close/>
                </a:path>
              </a:pathLst>
            </a:custGeom>
            <a:solidFill>
              <a:srgbClr val="FFFFFF"/>
            </a:solidFill>
            <a:ln w="9525">
              <a:noFill/>
              <a:round/>
              <a:headEnd/>
              <a:tailEnd/>
            </a:ln>
          </p:spPr>
          <p:txBody>
            <a:bodyPr/>
            <a:lstStyle/>
            <a:p>
              <a:endParaRPr lang="ja-JP" altLang="en-US"/>
            </a:p>
          </p:txBody>
        </p:sp>
        <p:sp>
          <p:nvSpPr>
            <p:cNvPr id="51242" name="Freeform 120"/>
            <p:cNvSpPr>
              <a:spLocks/>
            </p:cNvSpPr>
            <p:nvPr/>
          </p:nvSpPr>
          <p:spPr bwMode="auto">
            <a:xfrm>
              <a:off x="4529" y="3243"/>
              <a:ext cx="36" cy="17"/>
            </a:xfrm>
            <a:custGeom>
              <a:avLst/>
              <a:gdLst>
                <a:gd name="T0" fmla="*/ 0 w 147"/>
                <a:gd name="T1" fmla="*/ 0 h 71"/>
                <a:gd name="T2" fmla="*/ 0 w 147"/>
                <a:gd name="T3" fmla="*/ 0 h 71"/>
                <a:gd name="T4" fmla="*/ 0 w 147"/>
                <a:gd name="T5" fmla="*/ 0 h 71"/>
                <a:gd name="T6" fmla="*/ 0 w 147"/>
                <a:gd name="T7" fmla="*/ 0 h 71"/>
                <a:gd name="T8" fmla="*/ 0 w 147"/>
                <a:gd name="T9" fmla="*/ 0 h 71"/>
                <a:gd name="T10" fmla="*/ 0 w 147"/>
                <a:gd name="T11" fmla="*/ 0 h 71"/>
                <a:gd name="T12" fmla="*/ 0 w 147"/>
                <a:gd name="T13" fmla="*/ 0 h 71"/>
                <a:gd name="T14" fmla="*/ 0 w 147"/>
                <a:gd name="T15" fmla="*/ 0 h 71"/>
                <a:gd name="T16" fmla="*/ 0 w 147"/>
                <a:gd name="T17" fmla="*/ 0 h 71"/>
                <a:gd name="T18" fmla="*/ 0 w 147"/>
                <a:gd name="T19" fmla="*/ 0 h 71"/>
                <a:gd name="T20" fmla="*/ 0 w 147"/>
                <a:gd name="T21" fmla="*/ 0 h 71"/>
                <a:gd name="T22" fmla="*/ 0 w 147"/>
                <a:gd name="T23" fmla="*/ 0 h 71"/>
                <a:gd name="T24" fmla="*/ 0 w 147"/>
                <a:gd name="T25" fmla="*/ 0 h 71"/>
                <a:gd name="T26" fmla="*/ 0 w 147"/>
                <a:gd name="T27" fmla="*/ 0 h 71"/>
                <a:gd name="T28" fmla="*/ 0 w 147"/>
                <a:gd name="T29" fmla="*/ 0 h 71"/>
                <a:gd name="T30" fmla="*/ 0 w 147"/>
                <a:gd name="T31" fmla="*/ 0 h 71"/>
                <a:gd name="T32" fmla="*/ 0 w 147"/>
                <a:gd name="T33" fmla="*/ 0 h 71"/>
                <a:gd name="T34" fmla="*/ 0 w 147"/>
                <a:gd name="T35" fmla="*/ 0 h 71"/>
                <a:gd name="T36" fmla="*/ 0 w 147"/>
                <a:gd name="T37" fmla="*/ 0 h 71"/>
                <a:gd name="T38" fmla="*/ 0 w 147"/>
                <a:gd name="T39" fmla="*/ 0 h 71"/>
                <a:gd name="T40" fmla="*/ 0 w 147"/>
                <a:gd name="T41" fmla="*/ 0 h 71"/>
                <a:gd name="T42" fmla="*/ 0 w 147"/>
                <a:gd name="T43" fmla="*/ 0 h 71"/>
                <a:gd name="T44" fmla="*/ 0 w 147"/>
                <a:gd name="T45" fmla="*/ 0 h 71"/>
                <a:gd name="T46" fmla="*/ 0 w 147"/>
                <a:gd name="T47" fmla="*/ 0 h 71"/>
                <a:gd name="T48" fmla="*/ 0 w 147"/>
                <a:gd name="T49" fmla="*/ 0 h 71"/>
                <a:gd name="T50" fmla="*/ 0 w 147"/>
                <a:gd name="T51" fmla="*/ 0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7"/>
                <a:gd name="T79" fmla="*/ 0 h 71"/>
                <a:gd name="T80" fmla="*/ 147 w 147"/>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7" h="71">
                  <a:moveTo>
                    <a:pt x="147" y="36"/>
                  </a:moveTo>
                  <a:lnTo>
                    <a:pt x="72" y="71"/>
                  </a:lnTo>
                  <a:lnTo>
                    <a:pt x="63" y="64"/>
                  </a:lnTo>
                  <a:lnTo>
                    <a:pt x="55" y="57"/>
                  </a:lnTo>
                  <a:lnTo>
                    <a:pt x="46" y="50"/>
                  </a:lnTo>
                  <a:lnTo>
                    <a:pt x="37" y="44"/>
                  </a:lnTo>
                  <a:lnTo>
                    <a:pt x="27" y="37"/>
                  </a:lnTo>
                  <a:lnTo>
                    <a:pt x="18" y="32"/>
                  </a:lnTo>
                  <a:lnTo>
                    <a:pt x="9" y="26"/>
                  </a:lnTo>
                  <a:lnTo>
                    <a:pt x="0" y="21"/>
                  </a:lnTo>
                  <a:lnTo>
                    <a:pt x="12" y="18"/>
                  </a:lnTo>
                  <a:lnTo>
                    <a:pt x="23" y="16"/>
                  </a:lnTo>
                  <a:lnTo>
                    <a:pt x="34" y="13"/>
                  </a:lnTo>
                  <a:lnTo>
                    <a:pt x="47" y="11"/>
                  </a:lnTo>
                  <a:lnTo>
                    <a:pt x="60" y="8"/>
                  </a:lnTo>
                  <a:lnTo>
                    <a:pt x="72" y="5"/>
                  </a:lnTo>
                  <a:lnTo>
                    <a:pt x="86" y="3"/>
                  </a:lnTo>
                  <a:lnTo>
                    <a:pt x="99" y="0"/>
                  </a:lnTo>
                  <a:lnTo>
                    <a:pt x="104" y="4"/>
                  </a:lnTo>
                  <a:lnTo>
                    <a:pt x="109" y="8"/>
                  </a:lnTo>
                  <a:lnTo>
                    <a:pt x="114" y="12"/>
                  </a:lnTo>
                  <a:lnTo>
                    <a:pt x="121" y="16"/>
                  </a:lnTo>
                  <a:lnTo>
                    <a:pt x="127" y="21"/>
                  </a:lnTo>
                  <a:lnTo>
                    <a:pt x="133" y="26"/>
                  </a:lnTo>
                  <a:lnTo>
                    <a:pt x="140" y="31"/>
                  </a:lnTo>
                  <a:lnTo>
                    <a:pt x="147" y="36"/>
                  </a:lnTo>
                  <a:close/>
                </a:path>
              </a:pathLst>
            </a:custGeom>
            <a:solidFill>
              <a:srgbClr val="FFFFFF"/>
            </a:solidFill>
            <a:ln w="9525">
              <a:noFill/>
              <a:round/>
              <a:headEnd/>
              <a:tailEnd/>
            </a:ln>
          </p:spPr>
          <p:txBody>
            <a:bodyPr/>
            <a:lstStyle/>
            <a:p>
              <a:endParaRPr lang="ja-JP" altLang="en-US"/>
            </a:p>
          </p:txBody>
        </p:sp>
        <p:sp>
          <p:nvSpPr>
            <p:cNvPr id="51243" name="Freeform 121"/>
            <p:cNvSpPr>
              <a:spLocks/>
            </p:cNvSpPr>
            <p:nvPr/>
          </p:nvSpPr>
          <p:spPr bwMode="auto">
            <a:xfrm>
              <a:off x="4638" y="3536"/>
              <a:ext cx="28" cy="60"/>
            </a:xfrm>
            <a:custGeom>
              <a:avLst/>
              <a:gdLst>
                <a:gd name="T0" fmla="*/ 0 w 111"/>
                <a:gd name="T1" fmla="*/ 0 h 241"/>
                <a:gd name="T2" fmla="*/ 0 w 111"/>
                <a:gd name="T3" fmla="*/ 0 h 241"/>
                <a:gd name="T4" fmla="*/ 0 w 111"/>
                <a:gd name="T5" fmla="*/ 0 h 241"/>
                <a:gd name="T6" fmla="*/ 0 w 111"/>
                <a:gd name="T7" fmla="*/ 0 h 241"/>
                <a:gd name="T8" fmla="*/ 0 w 111"/>
                <a:gd name="T9" fmla="*/ 0 h 241"/>
                <a:gd name="T10" fmla="*/ 0 w 111"/>
                <a:gd name="T11" fmla="*/ 0 h 241"/>
                <a:gd name="T12" fmla="*/ 0 w 111"/>
                <a:gd name="T13" fmla="*/ 0 h 241"/>
                <a:gd name="T14" fmla="*/ 0 w 111"/>
                <a:gd name="T15" fmla="*/ 0 h 241"/>
                <a:gd name="T16" fmla="*/ 0 w 111"/>
                <a:gd name="T17" fmla="*/ 0 h 241"/>
                <a:gd name="T18" fmla="*/ 0 w 111"/>
                <a:gd name="T19" fmla="*/ 0 h 241"/>
                <a:gd name="T20" fmla="*/ 0 w 111"/>
                <a:gd name="T21" fmla="*/ 0 h 241"/>
                <a:gd name="T22" fmla="*/ 0 w 111"/>
                <a:gd name="T23" fmla="*/ 0 h 241"/>
                <a:gd name="T24" fmla="*/ 0 w 111"/>
                <a:gd name="T25" fmla="*/ 0 h 241"/>
                <a:gd name="T26" fmla="*/ 0 w 111"/>
                <a:gd name="T27" fmla="*/ 0 h 241"/>
                <a:gd name="T28" fmla="*/ 0 w 111"/>
                <a:gd name="T29" fmla="*/ 0 h 241"/>
                <a:gd name="T30" fmla="*/ 0 w 111"/>
                <a:gd name="T31" fmla="*/ 0 h 241"/>
                <a:gd name="T32" fmla="*/ 0 w 111"/>
                <a:gd name="T33" fmla="*/ 0 h 241"/>
                <a:gd name="T34" fmla="*/ 0 w 111"/>
                <a:gd name="T35" fmla="*/ 0 h 241"/>
                <a:gd name="T36" fmla="*/ 0 w 111"/>
                <a:gd name="T37" fmla="*/ 0 h 241"/>
                <a:gd name="T38" fmla="*/ 0 w 111"/>
                <a:gd name="T39" fmla="*/ 0 h 241"/>
                <a:gd name="T40" fmla="*/ 0 w 111"/>
                <a:gd name="T41" fmla="*/ 0 h 241"/>
                <a:gd name="T42" fmla="*/ 0 w 111"/>
                <a:gd name="T43" fmla="*/ 0 h 241"/>
                <a:gd name="T44" fmla="*/ 0 w 111"/>
                <a:gd name="T45" fmla="*/ 0 h 241"/>
                <a:gd name="T46" fmla="*/ 0 w 111"/>
                <a:gd name="T47" fmla="*/ 0 h 241"/>
                <a:gd name="T48" fmla="*/ 0 w 111"/>
                <a:gd name="T49" fmla="*/ 0 h 241"/>
                <a:gd name="T50" fmla="*/ 0 w 111"/>
                <a:gd name="T51" fmla="*/ 0 h 241"/>
                <a:gd name="T52" fmla="*/ 0 w 111"/>
                <a:gd name="T53" fmla="*/ 0 h 241"/>
                <a:gd name="T54" fmla="*/ 0 w 111"/>
                <a:gd name="T55" fmla="*/ 0 h 241"/>
                <a:gd name="T56" fmla="*/ 0 w 111"/>
                <a:gd name="T57" fmla="*/ 0 h 241"/>
                <a:gd name="T58" fmla="*/ 0 w 111"/>
                <a:gd name="T59" fmla="*/ 0 h 241"/>
                <a:gd name="T60" fmla="*/ 0 w 111"/>
                <a:gd name="T61" fmla="*/ 0 h 241"/>
                <a:gd name="T62" fmla="*/ 0 w 111"/>
                <a:gd name="T63" fmla="*/ 0 h 241"/>
                <a:gd name="T64" fmla="*/ 0 w 111"/>
                <a:gd name="T65" fmla="*/ 0 h 241"/>
                <a:gd name="T66" fmla="*/ 0 w 111"/>
                <a:gd name="T67" fmla="*/ 0 h 241"/>
                <a:gd name="T68" fmla="*/ 0 w 111"/>
                <a:gd name="T69" fmla="*/ 0 h 241"/>
                <a:gd name="T70" fmla="*/ 0 w 111"/>
                <a:gd name="T71" fmla="*/ 0 h 241"/>
                <a:gd name="T72" fmla="*/ 0 w 111"/>
                <a:gd name="T73" fmla="*/ 0 h 241"/>
                <a:gd name="T74" fmla="*/ 0 w 111"/>
                <a:gd name="T75" fmla="*/ 0 h 241"/>
                <a:gd name="T76" fmla="*/ 0 w 111"/>
                <a:gd name="T77" fmla="*/ 0 h 241"/>
                <a:gd name="T78" fmla="*/ 0 w 111"/>
                <a:gd name="T79" fmla="*/ 0 h 241"/>
                <a:gd name="T80" fmla="*/ 0 w 111"/>
                <a:gd name="T81" fmla="*/ 0 h 241"/>
                <a:gd name="T82" fmla="*/ 0 w 111"/>
                <a:gd name="T83" fmla="*/ 0 h 241"/>
                <a:gd name="T84" fmla="*/ 0 w 111"/>
                <a:gd name="T85" fmla="*/ 0 h 241"/>
                <a:gd name="T86" fmla="*/ 0 w 111"/>
                <a:gd name="T87" fmla="*/ 0 h 241"/>
                <a:gd name="T88" fmla="*/ 0 w 111"/>
                <a:gd name="T89" fmla="*/ 0 h 241"/>
                <a:gd name="T90" fmla="*/ 0 w 111"/>
                <a:gd name="T91" fmla="*/ 0 h 241"/>
                <a:gd name="T92" fmla="*/ 0 w 111"/>
                <a:gd name="T93" fmla="*/ 0 h 241"/>
                <a:gd name="T94" fmla="*/ 0 w 111"/>
                <a:gd name="T95" fmla="*/ 0 h 241"/>
                <a:gd name="T96" fmla="*/ 0 w 111"/>
                <a:gd name="T97" fmla="*/ 0 h 241"/>
                <a:gd name="T98" fmla="*/ 0 w 111"/>
                <a:gd name="T99" fmla="*/ 0 h 2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1"/>
                <a:gd name="T151" fmla="*/ 0 h 241"/>
                <a:gd name="T152" fmla="*/ 111 w 111"/>
                <a:gd name="T153" fmla="*/ 241 h 2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1" h="241">
                  <a:moveTo>
                    <a:pt x="25" y="60"/>
                  </a:moveTo>
                  <a:lnTo>
                    <a:pt x="25" y="49"/>
                  </a:lnTo>
                  <a:lnTo>
                    <a:pt x="26" y="38"/>
                  </a:lnTo>
                  <a:lnTo>
                    <a:pt x="26" y="28"/>
                  </a:lnTo>
                  <a:lnTo>
                    <a:pt x="26" y="18"/>
                  </a:lnTo>
                  <a:lnTo>
                    <a:pt x="34" y="17"/>
                  </a:lnTo>
                  <a:lnTo>
                    <a:pt x="43" y="14"/>
                  </a:lnTo>
                  <a:lnTo>
                    <a:pt x="54" y="11"/>
                  </a:lnTo>
                  <a:lnTo>
                    <a:pt x="67" y="9"/>
                  </a:lnTo>
                  <a:lnTo>
                    <a:pt x="79" y="6"/>
                  </a:lnTo>
                  <a:lnTo>
                    <a:pt x="91" y="4"/>
                  </a:lnTo>
                  <a:lnTo>
                    <a:pt x="102" y="1"/>
                  </a:lnTo>
                  <a:lnTo>
                    <a:pt x="111" y="0"/>
                  </a:lnTo>
                  <a:lnTo>
                    <a:pt x="110" y="27"/>
                  </a:lnTo>
                  <a:lnTo>
                    <a:pt x="109" y="53"/>
                  </a:lnTo>
                  <a:lnTo>
                    <a:pt x="107" y="81"/>
                  </a:lnTo>
                  <a:lnTo>
                    <a:pt x="105" y="109"/>
                  </a:lnTo>
                  <a:lnTo>
                    <a:pt x="104" y="110"/>
                  </a:lnTo>
                  <a:lnTo>
                    <a:pt x="55" y="123"/>
                  </a:lnTo>
                  <a:lnTo>
                    <a:pt x="60" y="136"/>
                  </a:lnTo>
                  <a:lnTo>
                    <a:pt x="68" y="133"/>
                  </a:lnTo>
                  <a:lnTo>
                    <a:pt x="74" y="131"/>
                  </a:lnTo>
                  <a:lnTo>
                    <a:pt x="81" y="129"/>
                  </a:lnTo>
                  <a:lnTo>
                    <a:pt x="87" y="127"/>
                  </a:lnTo>
                  <a:lnTo>
                    <a:pt x="92" y="125"/>
                  </a:lnTo>
                  <a:lnTo>
                    <a:pt x="97" y="124"/>
                  </a:lnTo>
                  <a:lnTo>
                    <a:pt x="101" y="124"/>
                  </a:lnTo>
                  <a:lnTo>
                    <a:pt x="104" y="123"/>
                  </a:lnTo>
                  <a:lnTo>
                    <a:pt x="101" y="143"/>
                  </a:lnTo>
                  <a:lnTo>
                    <a:pt x="99" y="164"/>
                  </a:lnTo>
                  <a:lnTo>
                    <a:pt x="96" y="184"/>
                  </a:lnTo>
                  <a:lnTo>
                    <a:pt x="93" y="204"/>
                  </a:lnTo>
                  <a:lnTo>
                    <a:pt x="92" y="208"/>
                  </a:lnTo>
                  <a:lnTo>
                    <a:pt x="92" y="212"/>
                  </a:lnTo>
                  <a:lnTo>
                    <a:pt x="92" y="215"/>
                  </a:lnTo>
                  <a:lnTo>
                    <a:pt x="91" y="219"/>
                  </a:lnTo>
                  <a:lnTo>
                    <a:pt x="87" y="219"/>
                  </a:lnTo>
                  <a:lnTo>
                    <a:pt x="85" y="218"/>
                  </a:lnTo>
                  <a:lnTo>
                    <a:pt x="83" y="218"/>
                  </a:lnTo>
                  <a:lnTo>
                    <a:pt x="82" y="218"/>
                  </a:lnTo>
                  <a:lnTo>
                    <a:pt x="81" y="219"/>
                  </a:lnTo>
                  <a:lnTo>
                    <a:pt x="0" y="241"/>
                  </a:lnTo>
                  <a:lnTo>
                    <a:pt x="8" y="198"/>
                  </a:lnTo>
                  <a:lnTo>
                    <a:pt x="15" y="153"/>
                  </a:lnTo>
                  <a:lnTo>
                    <a:pt x="21" y="108"/>
                  </a:lnTo>
                  <a:lnTo>
                    <a:pt x="25" y="60"/>
                  </a:lnTo>
                  <a:close/>
                </a:path>
              </a:pathLst>
            </a:custGeom>
            <a:solidFill>
              <a:srgbClr val="FFFFFF"/>
            </a:solidFill>
            <a:ln w="9525">
              <a:noFill/>
              <a:round/>
              <a:headEnd/>
              <a:tailEnd/>
            </a:ln>
          </p:spPr>
          <p:txBody>
            <a:bodyPr/>
            <a:lstStyle/>
            <a:p>
              <a:endParaRPr lang="ja-JP" altLang="en-US"/>
            </a:p>
          </p:txBody>
        </p:sp>
        <p:sp>
          <p:nvSpPr>
            <p:cNvPr id="51244" name="Freeform 122"/>
            <p:cNvSpPr>
              <a:spLocks/>
            </p:cNvSpPr>
            <p:nvPr/>
          </p:nvSpPr>
          <p:spPr bwMode="auto">
            <a:xfrm>
              <a:off x="4660" y="3595"/>
              <a:ext cx="24" cy="23"/>
            </a:xfrm>
            <a:custGeom>
              <a:avLst/>
              <a:gdLst>
                <a:gd name="T0" fmla="*/ 0 w 99"/>
                <a:gd name="T1" fmla="*/ 0 h 93"/>
                <a:gd name="T2" fmla="*/ 0 w 99"/>
                <a:gd name="T3" fmla="*/ 0 h 93"/>
                <a:gd name="T4" fmla="*/ 0 w 99"/>
                <a:gd name="T5" fmla="*/ 0 h 93"/>
                <a:gd name="T6" fmla="*/ 0 w 99"/>
                <a:gd name="T7" fmla="*/ 0 h 93"/>
                <a:gd name="T8" fmla="*/ 0 w 99"/>
                <a:gd name="T9" fmla="*/ 0 h 93"/>
                <a:gd name="T10" fmla="*/ 0 w 99"/>
                <a:gd name="T11" fmla="*/ 0 h 93"/>
                <a:gd name="T12" fmla="*/ 0 w 99"/>
                <a:gd name="T13" fmla="*/ 0 h 93"/>
                <a:gd name="T14" fmla="*/ 0 w 99"/>
                <a:gd name="T15" fmla="*/ 0 h 93"/>
                <a:gd name="T16" fmla="*/ 0 w 99"/>
                <a:gd name="T17" fmla="*/ 0 h 93"/>
                <a:gd name="T18" fmla="*/ 0 w 99"/>
                <a:gd name="T19" fmla="*/ 0 h 93"/>
                <a:gd name="T20" fmla="*/ 0 w 99"/>
                <a:gd name="T21" fmla="*/ 0 h 93"/>
                <a:gd name="T22" fmla="*/ 0 w 99"/>
                <a:gd name="T23" fmla="*/ 0 h 93"/>
                <a:gd name="T24" fmla="*/ 0 w 99"/>
                <a:gd name="T25" fmla="*/ 0 h 93"/>
                <a:gd name="T26" fmla="*/ 0 w 99"/>
                <a:gd name="T27" fmla="*/ 0 h 93"/>
                <a:gd name="T28" fmla="*/ 0 w 99"/>
                <a:gd name="T29" fmla="*/ 0 h 93"/>
                <a:gd name="T30" fmla="*/ 0 w 99"/>
                <a:gd name="T31" fmla="*/ 0 h 93"/>
                <a:gd name="T32" fmla="*/ 0 w 99"/>
                <a:gd name="T33" fmla="*/ 0 h 93"/>
                <a:gd name="T34" fmla="*/ 0 w 99"/>
                <a:gd name="T35" fmla="*/ 0 h 93"/>
                <a:gd name="T36" fmla="*/ 0 w 99"/>
                <a:gd name="T37" fmla="*/ 0 h 93"/>
                <a:gd name="T38" fmla="*/ 0 w 99"/>
                <a:gd name="T39" fmla="*/ 0 h 93"/>
                <a:gd name="T40" fmla="*/ 0 w 99"/>
                <a:gd name="T41" fmla="*/ 0 h 93"/>
                <a:gd name="T42" fmla="*/ 0 w 99"/>
                <a:gd name="T43" fmla="*/ 0 h 93"/>
                <a:gd name="T44" fmla="*/ 0 w 99"/>
                <a:gd name="T45" fmla="*/ 0 h 93"/>
                <a:gd name="T46" fmla="*/ 0 w 99"/>
                <a:gd name="T47" fmla="*/ 0 h 93"/>
                <a:gd name="T48" fmla="*/ 0 w 99"/>
                <a:gd name="T49" fmla="*/ 0 h 93"/>
                <a:gd name="T50" fmla="*/ 0 w 99"/>
                <a:gd name="T51" fmla="*/ 0 h 93"/>
                <a:gd name="T52" fmla="*/ 0 w 99"/>
                <a:gd name="T53" fmla="*/ 0 h 93"/>
                <a:gd name="T54" fmla="*/ 0 w 99"/>
                <a:gd name="T55" fmla="*/ 0 h 93"/>
                <a:gd name="T56" fmla="*/ 0 w 99"/>
                <a:gd name="T57" fmla="*/ 0 h 93"/>
                <a:gd name="T58" fmla="*/ 0 w 99"/>
                <a:gd name="T59" fmla="*/ 0 h 93"/>
                <a:gd name="T60" fmla="*/ 0 w 99"/>
                <a:gd name="T61" fmla="*/ 0 h 93"/>
                <a:gd name="T62" fmla="*/ 0 w 99"/>
                <a:gd name="T63" fmla="*/ 0 h 93"/>
                <a:gd name="T64" fmla="*/ 0 w 99"/>
                <a:gd name="T65" fmla="*/ 0 h 93"/>
                <a:gd name="T66" fmla="*/ 0 w 99"/>
                <a:gd name="T67" fmla="*/ 0 h 93"/>
                <a:gd name="T68" fmla="*/ 0 w 99"/>
                <a:gd name="T69" fmla="*/ 0 h 93"/>
                <a:gd name="T70" fmla="*/ 0 w 99"/>
                <a:gd name="T71" fmla="*/ 0 h 93"/>
                <a:gd name="T72" fmla="*/ 0 w 99"/>
                <a:gd name="T73" fmla="*/ 0 h 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3"/>
                <a:gd name="T113" fmla="*/ 99 w 99"/>
                <a:gd name="T114" fmla="*/ 93 h 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3">
                  <a:moveTo>
                    <a:pt x="20" y="2"/>
                  </a:moveTo>
                  <a:lnTo>
                    <a:pt x="20" y="0"/>
                  </a:lnTo>
                  <a:lnTo>
                    <a:pt x="22" y="0"/>
                  </a:lnTo>
                  <a:lnTo>
                    <a:pt x="32" y="0"/>
                  </a:lnTo>
                  <a:lnTo>
                    <a:pt x="43" y="2"/>
                  </a:lnTo>
                  <a:lnTo>
                    <a:pt x="55" y="3"/>
                  </a:lnTo>
                  <a:lnTo>
                    <a:pt x="66" y="3"/>
                  </a:lnTo>
                  <a:lnTo>
                    <a:pt x="77" y="4"/>
                  </a:lnTo>
                  <a:lnTo>
                    <a:pt x="86" y="6"/>
                  </a:lnTo>
                  <a:lnTo>
                    <a:pt x="94" y="7"/>
                  </a:lnTo>
                  <a:lnTo>
                    <a:pt x="99" y="7"/>
                  </a:lnTo>
                  <a:lnTo>
                    <a:pt x="94" y="28"/>
                  </a:lnTo>
                  <a:lnTo>
                    <a:pt x="89" y="50"/>
                  </a:lnTo>
                  <a:lnTo>
                    <a:pt x="83" y="70"/>
                  </a:lnTo>
                  <a:lnTo>
                    <a:pt x="76" y="92"/>
                  </a:lnTo>
                  <a:lnTo>
                    <a:pt x="75" y="92"/>
                  </a:lnTo>
                  <a:lnTo>
                    <a:pt x="74" y="92"/>
                  </a:lnTo>
                  <a:lnTo>
                    <a:pt x="72" y="93"/>
                  </a:lnTo>
                  <a:lnTo>
                    <a:pt x="71" y="93"/>
                  </a:lnTo>
                  <a:lnTo>
                    <a:pt x="70" y="93"/>
                  </a:lnTo>
                  <a:lnTo>
                    <a:pt x="67" y="93"/>
                  </a:lnTo>
                  <a:lnTo>
                    <a:pt x="63" y="92"/>
                  </a:lnTo>
                  <a:lnTo>
                    <a:pt x="58" y="92"/>
                  </a:lnTo>
                  <a:lnTo>
                    <a:pt x="52" y="92"/>
                  </a:lnTo>
                  <a:lnTo>
                    <a:pt x="44" y="92"/>
                  </a:lnTo>
                  <a:lnTo>
                    <a:pt x="36" y="90"/>
                  </a:lnTo>
                  <a:lnTo>
                    <a:pt x="27" y="90"/>
                  </a:lnTo>
                  <a:lnTo>
                    <a:pt x="18" y="90"/>
                  </a:lnTo>
                  <a:lnTo>
                    <a:pt x="9" y="89"/>
                  </a:lnTo>
                  <a:lnTo>
                    <a:pt x="0" y="89"/>
                  </a:lnTo>
                  <a:lnTo>
                    <a:pt x="6" y="68"/>
                  </a:lnTo>
                  <a:lnTo>
                    <a:pt x="12" y="45"/>
                  </a:lnTo>
                  <a:lnTo>
                    <a:pt x="17" y="23"/>
                  </a:lnTo>
                  <a:lnTo>
                    <a:pt x="20" y="2"/>
                  </a:lnTo>
                  <a:close/>
                </a:path>
              </a:pathLst>
            </a:custGeom>
            <a:solidFill>
              <a:srgbClr val="FFFFFF"/>
            </a:solidFill>
            <a:ln w="9525">
              <a:noFill/>
              <a:round/>
              <a:headEnd/>
              <a:tailEnd/>
            </a:ln>
          </p:spPr>
          <p:txBody>
            <a:bodyPr/>
            <a:lstStyle/>
            <a:p>
              <a:endParaRPr lang="ja-JP" altLang="en-US"/>
            </a:p>
          </p:txBody>
        </p:sp>
        <p:sp>
          <p:nvSpPr>
            <p:cNvPr id="51245" name="Freeform 123"/>
            <p:cNvSpPr>
              <a:spLocks/>
            </p:cNvSpPr>
            <p:nvPr/>
          </p:nvSpPr>
          <p:spPr bwMode="auto">
            <a:xfrm>
              <a:off x="4631" y="3594"/>
              <a:ext cx="29" cy="29"/>
            </a:xfrm>
            <a:custGeom>
              <a:avLst/>
              <a:gdLst>
                <a:gd name="T0" fmla="*/ 0 w 118"/>
                <a:gd name="T1" fmla="*/ 0 h 114"/>
                <a:gd name="T2" fmla="*/ 0 w 118"/>
                <a:gd name="T3" fmla="*/ 0 h 114"/>
                <a:gd name="T4" fmla="*/ 0 w 118"/>
                <a:gd name="T5" fmla="*/ 0 h 114"/>
                <a:gd name="T6" fmla="*/ 0 w 118"/>
                <a:gd name="T7" fmla="*/ 0 h 114"/>
                <a:gd name="T8" fmla="*/ 0 w 118"/>
                <a:gd name="T9" fmla="*/ 0 h 114"/>
                <a:gd name="T10" fmla="*/ 0 w 118"/>
                <a:gd name="T11" fmla="*/ 0 h 114"/>
                <a:gd name="T12" fmla="*/ 0 w 118"/>
                <a:gd name="T13" fmla="*/ 0 h 114"/>
                <a:gd name="T14" fmla="*/ 0 w 118"/>
                <a:gd name="T15" fmla="*/ 0 h 114"/>
                <a:gd name="T16" fmla="*/ 0 w 118"/>
                <a:gd name="T17" fmla="*/ 0 h 114"/>
                <a:gd name="T18" fmla="*/ 0 w 118"/>
                <a:gd name="T19" fmla="*/ 0 h 114"/>
                <a:gd name="T20" fmla="*/ 0 w 118"/>
                <a:gd name="T21" fmla="*/ 0 h 114"/>
                <a:gd name="T22" fmla="*/ 0 w 118"/>
                <a:gd name="T23" fmla="*/ 0 h 114"/>
                <a:gd name="T24" fmla="*/ 0 w 118"/>
                <a:gd name="T25" fmla="*/ 0 h 114"/>
                <a:gd name="T26" fmla="*/ 0 w 118"/>
                <a:gd name="T27" fmla="*/ 0 h 114"/>
                <a:gd name="T28" fmla="*/ 0 w 118"/>
                <a:gd name="T29" fmla="*/ 0 h 114"/>
                <a:gd name="T30" fmla="*/ 0 w 118"/>
                <a:gd name="T31" fmla="*/ 0 h 114"/>
                <a:gd name="T32" fmla="*/ 0 w 118"/>
                <a:gd name="T33" fmla="*/ 0 h 114"/>
                <a:gd name="T34" fmla="*/ 0 w 118"/>
                <a:gd name="T35" fmla="*/ 0 h 114"/>
                <a:gd name="T36" fmla="*/ 0 w 118"/>
                <a:gd name="T37" fmla="*/ 0 h 114"/>
                <a:gd name="T38" fmla="*/ 0 w 118"/>
                <a:gd name="T39" fmla="*/ 0 h 114"/>
                <a:gd name="T40" fmla="*/ 0 w 118"/>
                <a:gd name="T41" fmla="*/ 0 h 114"/>
                <a:gd name="T42" fmla="*/ 0 w 118"/>
                <a:gd name="T43" fmla="*/ 0 h 114"/>
                <a:gd name="T44" fmla="*/ 0 w 118"/>
                <a:gd name="T45" fmla="*/ 0 h 114"/>
                <a:gd name="T46" fmla="*/ 0 w 118"/>
                <a:gd name="T47" fmla="*/ 0 h 114"/>
                <a:gd name="T48" fmla="*/ 0 w 118"/>
                <a:gd name="T49" fmla="*/ 0 h 114"/>
                <a:gd name="T50" fmla="*/ 0 w 118"/>
                <a:gd name="T51" fmla="*/ 0 h 114"/>
                <a:gd name="T52" fmla="*/ 0 w 118"/>
                <a:gd name="T53" fmla="*/ 0 h 11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114"/>
                <a:gd name="T83" fmla="*/ 118 w 118"/>
                <a:gd name="T84" fmla="*/ 114 h 11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114">
                  <a:moveTo>
                    <a:pt x="98" y="90"/>
                  </a:moveTo>
                  <a:lnTo>
                    <a:pt x="92" y="90"/>
                  </a:lnTo>
                  <a:lnTo>
                    <a:pt x="87" y="89"/>
                  </a:lnTo>
                  <a:lnTo>
                    <a:pt x="84" y="89"/>
                  </a:lnTo>
                  <a:lnTo>
                    <a:pt x="83" y="89"/>
                  </a:lnTo>
                  <a:lnTo>
                    <a:pt x="82" y="90"/>
                  </a:lnTo>
                  <a:lnTo>
                    <a:pt x="0" y="114"/>
                  </a:lnTo>
                  <a:lnTo>
                    <a:pt x="8" y="92"/>
                  </a:lnTo>
                  <a:lnTo>
                    <a:pt x="14" y="71"/>
                  </a:lnTo>
                  <a:lnTo>
                    <a:pt x="21" y="48"/>
                  </a:lnTo>
                  <a:lnTo>
                    <a:pt x="27" y="24"/>
                  </a:lnTo>
                  <a:lnTo>
                    <a:pt x="37" y="22"/>
                  </a:lnTo>
                  <a:lnTo>
                    <a:pt x="50" y="18"/>
                  </a:lnTo>
                  <a:lnTo>
                    <a:pt x="63" y="14"/>
                  </a:lnTo>
                  <a:lnTo>
                    <a:pt x="78" y="10"/>
                  </a:lnTo>
                  <a:lnTo>
                    <a:pt x="90" y="6"/>
                  </a:lnTo>
                  <a:lnTo>
                    <a:pt x="102" y="2"/>
                  </a:lnTo>
                  <a:lnTo>
                    <a:pt x="109" y="1"/>
                  </a:lnTo>
                  <a:lnTo>
                    <a:pt x="113" y="0"/>
                  </a:lnTo>
                  <a:lnTo>
                    <a:pt x="115" y="0"/>
                  </a:lnTo>
                  <a:lnTo>
                    <a:pt x="117" y="0"/>
                  </a:lnTo>
                  <a:lnTo>
                    <a:pt x="118" y="0"/>
                  </a:lnTo>
                  <a:lnTo>
                    <a:pt x="115" y="23"/>
                  </a:lnTo>
                  <a:lnTo>
                    <a:pt x="109" y="46"/>
                  </a:lnTo>
                  <a:lnTo>
                    <a:pt x="103" y="68"/>
                  </a:lnTo>
                  <a:lnTo>
                    <a:pt x="98" y="90"/>
                  </a:lnTo>
                  <a:close/>
                </a:path>
              </a:pathLst>
            </a:custGeom>
            <a:solidFill>
              <a:srgbClr val="FFFFFF"/>
            </a:solidFill>
            <a:ln w="9525">
              <a:noFill/>
              <a:round/>
              <a:headEnd/>
              <a:tailEnd/>
            </a:ln>
          </p:spPr>
          <p:txBody>
            <a:bodyPr/>
            <a:lstStyle/>
            <a:p>
              <a:endParaRPr lang="ja-JP" altLang="en-US"/>
            </a:p>
          </p:txBody>
        </p:sp>
        <p:sp>
          <p:nvSpPr>
            <p:cNvPr id="51246" name="Freeform 124"/>
            <p:cNvSpPr>
              <a:spLocks/>
            </p:cNvSpPr>
            <p:nvPr/>
          </p:nvSpPr>
          <p:spPr bwMode="auto">
            <a:xfrm>
              <a:off x="4603" y="3657"/>
              <a:ext cx="31" cy="14"/>
            </a:xfrm>
            <a:custGeom>
              <a:avLst/>
              <a:gdLst>
                <a:gd name="T0" fmla="*/ 0 w 127"/>
                <a:gd name="T1" fmla="*/ 0 h 54"/>
                <a:gd name="T2" fmla="*/ 0 w 127"/>
                <a:gd name="T3" fmla="*/ 0 h 54"/>
                <a:gd name="T4" fmla="*/ 0 w 127"/>
                <a:gd name="T5" fmla="*/ 0 h 54"/>
                <a:gd name="T6" fmla="*/ 0 w 127"/>
                <a:gd name="T7" fmla="*/ 0 h 54"/>
                <a:gd name="T8" fmla="*/ 0 w 127"/>
                <a:gd name="T9" fmla="*/ 0 h 54"/>
                <a:gd name="T10" fmla="*/ 0 w 127"/>
                <a:gd name="T11" fmla="*/ 0 h 54"/>
                <a:gd name="T12" fmla="*/ 0 w 127"/>
                <a:gd name="T13" fmla="*/ 0 h 54"/>
                <a:gd name="T14" fmla="*/ 0 w 127"/>
                <a:gd name="T15" fmla="*/ 0 h 54"/>
                <a:gd name="T16" fmla="*/ 0 w 127"/>
                <a:gd name="T17" fmla="*/ 0 h 54"/>
                <a:gd name="T18" fmla="*/ 0 w 127"/>
                <a:gd name="T19" fmla="*/ 0 h 54"/>
                <a:gd name="T20" fmla="*/ 0 w 127"/>
                <a:gd name="T21" fmla="*/ 0 h 54"/>
                <a:gd name="T22" fmla="*/ 0 w 127"/>
                <a:gd name="T23" fmla="*/ 0 h 54"/>
                <a:gd name="T24" fmla="*/ 0 w 127"/>
                <a:gd name="T25" fmla="*/ 0 h 54"/>
                <a:gd name="T26" fmla="*/ 0 w 127"/>
                <a:gd name="T27" fmla="*/ 0 h 54"/>
                <a:gd name="T28" fmla="*/ 0 w 127"/>
                <a:gd name="T29" fmla="*/ 0 h 54"/>
                <a:gd name="T30" fmla="*/ 0 w 127"/>
                <a:gd name="T31" fmla="*/ 0 h 54"/>
                <a:gd name="T32" fmla="*/ 0 w 127"/>
                <a:gd name="T33" fmla="*/ 0 h 54"/>
                <a:gd name="T34" fmla="*/ 0 w 127"/>
                <a:gd name="T35" fmla="*/ 0 h 54"/>
                <a:gd name="T36" fmla="*/ 0 w 127"/>
                <a:gd name="T37" fmla="*/ 0 h 54"/>
                <a:gd name="T38" fmla="*/ 0 w 127"/>
                <a:gd name="T39" fmla="*/ 0 h 54"/>
                <a:gd name="T40" fmla="*/ 0 w 127"/>
                <a:gd name="T41" fmla="*/ 0 h 54"/>
                <a:gd name="T42" fmla="*/ 0 w 127"/>
                <a:gd name="T43" fmla="*/ 0 h 54"/>
                <a:gd name="T44" fmla="*/ 0 w 127"/>
                <a:gd name="T45" fmla="*/ 0 h 54"/>
                <a:gd name="T46" fmla="*/ 0 w 127"/>
                <a:gd name="T47" fmla="*/ 0 h 54"/>
                <a:gd name="T48" fmla="*/ 0 w 127"/>
                <a:gd name="T49" fmla="*/ 0 h 54"/>
                <a:gd name="T50" fmla="*/ 0 w 127"/>
                <a:gd name="T51" fmla="*/ 0 h 54"/>
                <a:gd name="T52" fmla="*/ 0 w 127"/>
                <a:gd name="T53" fmla="*/ 0 h 54"/>
                <a:gd name="T54" fmla="*/ 0 w 127"/>
                <a:gd name="T55" fmla="*/ 0 h 54"/>
                <a:gd name="T56" fmla="*/ 0 w 127"/>
                <a:gd name="T57" fmla="*/ 0 h 54"/>
                <a:gd name="T58" fmla="*/ 0 w 127"/>
                <a:gd name="T59" fmla="*/ 0 h 54"/>
                <a:gd name="T60" fmla="*/ 0 w 127"/>
                <a:gd name="T61" fmla="*/ 0 h 54"/>
                <a:gd name="T62" fmla="*/ 0 w 127"/>
                <a:gd name="T63" fmla="*/ 0 h 54"/>
                <a:gd name="T64" fmla="*/ 0 w 127"/>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54"/>
                <a:gd name="T101" fmla="*/ 127 w 127"/>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54">
                  <a:moveTo>
                    <a:pt x="84" y="44"/>
                  </a:moveTo>
                  <a:lnTo>
                    <a:pt x="73" y="45"/>
                  </a:lnTo>
                  <a:lnTo>
                    <a:pt x="63" y="46"/>
                  </a:lnTo>
                  <a:lnTo>
                    <a:pt x="52" y="47"/>
                  </a:lnTo>
                  <a:lnTo>
                    <a:pt x="42" y="49"/>
                  </a:lnTo>
                  <a:lnTo>
                    <a:pt x="32" y="50"/>
                  </a:lnTo>
                  <a:lnTo>
                    <a:pt x="21" y="51"/>
                  </a:lnTo>
                  <a:lnTo>
                    <a:pt x="10" y="52"/>
                  </a:lnTo>
                  <a:lnTo>
                    <a:pt x="0" y="54"/>
                  </a:lnTo>
                  <a:lnTo>
                    <a:pt x="6" y="46"/>
                  </a:lnTo>
                  <a:lnTo>
                    <a:pt x="14" y="37"/>
                  </a:lnTo>
                  <a:lnTo>
                    <a:pt x="20" y="30"/>
                  </a:lnTo>
                  <a:lnTo>
                    <a:pt x="28" y="21"/>
                  </a:lnTo>
                  <a:lnTo>
                    <a:pt x="38" y="17"/>
                  </a:lnTo>
                  <a:lnTo>
                    <a:pt x="49" y="14"/>
                  </a:lnTo>
                  <a:lnTo>
                    <a:pt x="59" y="11"/>
                  </a:lnTo>
                  <a:lnTo>
                    <a:pt x="70" y="7"/>
                  </a:lnTo>
                  <a:lnTo>
                    <a:pt x="78" y="4"/>
                  </a:lnTo>
                  <a:lnTo>
                    <a:pt x="86" y="3"/>
                  </a:lnTo>
                  <a:lnTo>
                    <a:pt x="90" y="0"/>
                  </a:lnTo>
                  <a:lnTo>
                    <a:pt x="92" y="0"/>
                  </a:lnTo>
                  <a:lnTo>
                    <a:pt x="96" y="0"/>
                  </a:lnTo>
                  <a:lnTo>
                    <a:pt x="104" y="0"/>
                  </a:lnTo>
                  <a:lnTo>
                    <a:pt x="114" y="0"/>
                  </a:lnTo>
                  <a:lnTo>
                    <a:pt x="127" y="2"/>
                  </a:lnTo>
                  <a:lnTo>
                    <a:pt x="122" y="8"/>
                  </a:lnTo>
                  <a:lnTo>
                    <a:pt x="116" y="13"/>
                  </a:lnTo>
                  <a:lnTo>
                    <a:pt x="111" y="19"/>
                  </a:lnTo>
                  <a:lnTo>
                    <a:pt x="106" y="25"/>
                  </a:lnTo>
                  <a:lnTo>
                    <a:pt x="100" y="30"/>
                  </a:lnTo>
                  <a:lnTo>
                    <a:pt x="95" y="35"/>
                  </a:lnTo>
                  <a:lnTo>
                    <a:pt x="89" y="40"/>
                  </a:lnTo>
                  <a:lnTo>
                    <a:pt x="84" y="44"/>
                  </a:lnTo>
                  <a:close/>
                </a:path>
              </a:pathLst>
            </a:custGeom>
            <a:solidFill>
              <a:srgbClr val="FFFFFF"/>
            </a:solidFill>
            <a:ln w="9525">
              <a:noFill/>
              <a:round/>
              <a:headEnd/>
              <a:tailEnd/>
            </a:ln>
          </p:spPr>
          <p:txBody>
            <a:bodyPr/>
            <a:lstStyle/>
            <a:p>
              <a:endParaRPr lang="ja-JP" altLang="en-US"/>
            </a:p>
          </p:txBody>
        </p:sp>
        <p:sp>
          <p:nvSpPr>
            <p:cNvPr id="51247" name="Freeform 125"/>
            <p:cNvSpPr>
              <a:spLocks/>
            </p:cNvSpPr>
            <p:nvPr/>
          </p:nvSpPr>
          <p:spPr bwMode="auto">
            <a:xfrm>
              <a:off x="4613" y="3642"/>
              <a:ext cx="32" cy="16"/>
            </a:xfrm>
            <a:custGeom>
              <a:avLst/>
              <a:gdLst>
                <a:gd name="T0" fmla="*/ 0 w 127"/>
                <a:gd name="T1" fmla="*/ 0 h 62"/>
                <a:gd name="T2" fmla="*/ 0 w 127"/>
                <a:gd name="T3" fmla="*/ 0 h 62"/>
                <a:gd name="T4" fmla="*/ 0 w 127"/>
                <a:gd name="T5" fmla="*/ 0 h 62"/>
                <a:gd name="T6" fmla="*/ 0 w 127"/>
                <a:gd name="T7" fmla="*/ 0 h 62"/>
                <a:gd name="T8" fmla="*/ 0 w 127"/>
                <a:gd name="T9" fmla="*/ 0 h 62"/>
                <a:gd name="T10" fmla="*/ 0 w 127"/>
                <a:gd name="T11" fmla="*/ 0 h 62"/>
                <a:gd name="T12" fmla="*/ 0 w 127"/>
                <a:gd name="T13" fmla="*/ 0 h 62"/>
                <a:gd name="T14" fmla="*/ 0 w 127"/>
                <a:gd name="T15" fmla="*/ 0 h 62"/>
                <a:gd name="T16" fmla="*/ 0 w 127"/>
                <a:gd name="T17" fmla="*/ 0 h 62"/>
                <a:gd name="T18" fmla="*/ 0 w 127"/>
                <a:gd name="T19" fmla="*/ 0 h 62"/>
                <a:gd name="T20" fmla="*/ 0 w 127"/>
                <a:gd name="T21" fmla="*/ 0 h 62"/>
                <a:gd name="T22" fmla="*/ 0 w 127"/>
                <a:gd name="T23" fmla="*/ 0 h 62"/>
                <a:gd name="T24" fmla="*/ 0 w 127"/>
                <a:gd name="T25" fmla="*/ 0 h 62"/>
                <a:gd name="T26" fmla="*/ 0 w 127"/>
                <a:gd name="T27" fmla="*/ 0 h 62"/>
                <a:gd name="T28" fmla="*/ 0 w 127"/>
                <a:gd name="T29" fmla="*/ 0 h 62"/>
                <a:gd name="T30" fmla="*/ 0 w 127"/>
                <a:gd name="T31" fmla="*/ 0 h 62"/>
                <a:gd name="T32" fmla="*/ 0 w 127"/>
                <a:gd name="T33" fmla="*/ 0 h 62"/>
                <a:gd name="T34" fmla="*/ 0 w 127"/>
                <a:gd name="T35" fmla="*/ 0 h 62"/>
                <a:gd name="T36" fmla="*/ 0 w 127"/>
                <a:gd name="T37" fmla="*/ 0 h 62"/>
                <a:gd name="T38" fmla="*/ 0 w 127"/>
                <a:gd name="T39" fmla="*/ 0 h 62"/>
                <a:gd name="T40" fmla="*/ 0 w 127"/>
                <a:gd name="T41" fmla="*/ 0 h 62"/>
                <a:gd name="T42" fmla="*/ 0 w 127"/>
                <a:gd name="T43" fmla="*/ 0 h 62"/>
                <a:gd name="T44" fmla="*/ 0 w 127"/>
                <a:gd name="T45" fmla="*/ 0 h 62"/>
                <a:gd name="T46" fmla="*/ 0 w 127"/>
                <a:gd name="T47" fmla="*/ 0 h 62"/>
                <a:gd name="T48" fmla="*/ 0 w 127"/>
                <a:gd name="T49" fmla="*/ 0 h 62"/>
                <a:gd name="T50" fmla="*/ 0 w 127"/>
                <a:gd name="T51" fmla="*/ 0 h 62"/>
                <a:gd name="T52" fmla="*/ 0 w 127"/>
                <a:gd name="T53" fmla="*/ 0 h 62"/>
                <a:gd name="T54" fmla="*/ 0 w 127"/>
                <a:gd name="T55" fmla="*/ 0 h 62"/>
                <a:gd name="T56" fmla="*/ 0 w 127"/>
                <a:gd name="T57" fmla="*/ 0 h 62"/>
                <a:gd name="T58" fmla="*/ 0 w 127"/>
                <a:gd name="T59" fmla="*/ 0 h 62"/>
                <a:gd name="T60" fmla="*/ 0 w 127"/>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7"/>
                <a:gd name="T94" fmla="*/ 0 h 62"/>
                <a:gd name="T95" fmla="*/ 127 w 127"/>
                <a:gd name="T96" fmla="*/ 62 h 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7" h="62">
                  <a:moveTo>
                    <a:pt x="97" y="48"/>
                  </a:moveTo>
                  <a:lnTo>
                    <a:pt x="88" y="48"/>
                  </a:lnTo>
                  <a:lnTo>
                    <a:pt x="79" y="47"/>
                  </a:lnTo>
                  <a:lnTo>
                    <a:pt x="71" y="47"/>
                  </a:lnTo>
                  <a:lnTo>
                    <a:pt x="65" y="47"/>
                  </a:lnTo>
                  <a:lnTo>
                    <a:pt x="59" y="47"/>
                  </a:lnTo>
                  <a:lnTo>
                    <a:pt x="55" y="47"/>
                  </a:lnTo>
                  <a:lnTo>
                    <a:pt x="52" y="47"/>
                  </a:lnTo>
                  <a:lnTo>
                    <a:pt x="51" y="47"/>
                  </a:lnTo>
                  <a:lnTo>
                    <a:pt x="50" y="47"/>
                  </a:lnTo>
                  <a:lnTo>
                    <a:pt x="0" y="62"/>
                  </a:lnTo>
                  <a:lnTo>
                    <a:pt x="7" y="53"/>
                  </a:lnTo>
                  <a:lnTo>
                    <a:pt x="13" y="43"/>
                  </a:lnTo>
                  <a:lnTo>
                    <a:pt x="18" y="34"/>
                  </a:lnTo>
                  <a:lnTo>
                    <a:pt x="25" y="24"/>
                  </a:lnTo>
                  <a:lnTo>
                    <a:pt x="35" y="20"/>
                  </a:lnTo>
                  <a:lnTo>
                    <a:pt x="47" y="16"/>
                  </a:lnTo>
                  <a:lnTo>
                    <a:pt x="60" y="13"/>
                  </a:lnTo>
                  <a:lnTo>
                    <a:pt x="73" y="9"/>
                  </a:lnTo>
                  <a:lnTo>
                    <a:pt x="84" y="5"/>
                  </a:lnTo>
                  <a:lnTo>
                    <a:pt x="94" y="2"/>
                  </a:lnTo>
                  <a:lnTo>
                    <a:pt x="102" y="1"/>
                  </a:lnTo>
                  <a:lnTo>
                    <a:pt x="104" y="0"/>
                  </a:lnTo>
                  <a:lnTo>
                    <a:pt x="106" y="0"/>
                  </a:lnTo>
                  <a:lnTo>
                    <a:pt x="111" y="0"/>
                  </a:lnTo>
                  <a:lnTo>
                    <a:pt x="118" y="0"/>
                  </a:lnTo>
                  <a:lnTo>
                    <a:pt x="127" y="1"/>
                  </a:lnTo>
                  <a:lnTo>
                    <a:pt x="120" y="14"/>
                  </a:lnTo>
                  <a:lnTo>
                    <a:pt x="112" y="25"/>
                  </a:lnTo>
                  <a:lnTo>
                    <a:pt x="104" y="37"/>
                  </a:lnTo>
                  <a:lnTo>
                    <a:pt x="97" y="48"/>
                  </a:lnTo>
                  <a:close/>
                </a:path>
              </a:pathLst>
            </a:custGeom>
            <a:solidFill>
              <a:srgbClr val="FFFFFF"/>
            </a:solidFill>
            <a:ln w="9525">
              <a:noFill/>
              <a:round/>
              <a:headEnd/>
              <a:tailEnd/>
            </a:ln>
          </p:spPr>
          <p:txBody>
            <a:bodyPr/>
            <a:lstStyle/>
            <a:p>
              <a:endParaRPr lang="ja-JP" altLang="en-US"/>
            </a:p>
          </p:txBody>
        </p:sp>
        <p:sp>
          <p:nvSpPr>
            <p:cNvPr id="51248" name="Freeform 126"/>
            <p:cNvSpPr>
              <a:spLocks/>
            </p:cNvSpPr>
            <p:nvPr/>
          </p:nvSpPr>
          <p:spPr bwMode="auto">
            <a:xfrm>
              <a:off x="4621" y="3620"/>
              <a:ext cx="33" cy="24"/>
            </a:xfrm>
            <a:custGeom>
              <a:avLst/>
              <a:gdLst>
                <a:gd name="T0" fmla="*/ 0 w 132"/>
                <a:gd name="T1" fmla="*/ 0 h 98"/>
                <a:gd name="T2" fmla="*/ 0 w 132"/>
                <a:gd name="T3" fmla="*/ 0 h 98"/>
                <a:gd name="T4" fmla="*/ 0 w 132"/>
                <a:gd name="T5" fmla="*/ 0 h 98"/>
                <a:gd name="T6" fmla="*/ 0 w 132"/>
                <a:gd name="T7" fmla="*/ 0 h 98"/>
                <a:gd name="T8" fmla="*/ 0 w 132"/>
                <a:gd name="T9" fmla="*/ 0 h 98"/>
                <a:gd name="T10" fmla="*/ 0 w 132"/>
                <a:gd name="T11" fmla="*/ 0 h 98"/>
                <a:gd name="T12" fmla="*/ 0 w 132"/>
                <a:gd name="T13" fmla="*/ 0 h 98"/>
                <a:gd name="T14" fmla="*/ 0 w 132"/>
                <a:gd name="T15" fmla="*/ 0 h 98"/>
                <a:gd name="T16" fmla="*/ 0 w 132"/>
                <a:gd name="T17" fmla="*/ 0 h 98"/>
                <a:gd name="T18" fmla="*/ 0 w 132"/>
                <a:gd name="T19" fmla="*/ 0 h 98"/>
                <a:gd name="T20" fmla="*/ 0 w 132"/>
                <a:gd name="T21" fmla="*/ 0 h 98"/>
                <a:gd name="T22" fmla="*/ 0 w 132"/>
                <a:gd name="T23" fmla="*/ 0 h 98"/>
                <a:gd name="T24" fmla="*/ 0 w 132"/>
                <a:gd name="T25" fmla="*/ 0 h 98"/>
                <a:gd name="T26" fmla="*/ 0 w 132"/>
                <a:gd name="T27" fmla="*/ 0 h 98"/>
                <a:gd name="T28" fmla="*/ 0 w 132"/>
                <a:gd name="T29" fmla="*/ 0 h 98"/>
                <a:gd name="T30" fmla="*/ 0 w 132"/>
                <a:gd name="T31" fmla="*/ 0 h 98"/>
                <a:gd name="T32" fmla="*/ 0 w 132"/>
                <a:gd name="T33" fmla="*/ 0 h 98"/>
                <a:gd name="T34" fmla="*/ 0 w 132"/>
                <a:gd name="T35" fmla="*/ 0 h 98"/>
                <a:gd name="T36" fmla="*/ 0 w 132"/>
                <a:gd name="T37" fmla="*/ 0 h 98"/>
                <a:gd name="T38" fmla="*/ 0 w 132"/>
                <a:gd name="T39" fmla="*/ 0 h 98"/>
                <a:gd name="T40" fmla="*/ 0 w 132"/>
                <a:gd name="T41" fmla="*/ 0 h 98"/>
                <a:gd name="T42" fmla="*/ 0 w 132"/>
                <a:gd name="T43" fmla="*/ 0 h 98"/>
                <a:gd name="T44" fmla="*/ 0 w 132"/>
                <a:gd name="T45" fmla="*/ 0 h 98"/>
                <a:gd name="T46" fmla="*/ 0 w 132"/>
                <a:gd name="T47" fmla="*/ 0 h 98"/>
                <a:gd name="T48" fmla="*/ 0 w 132"/>
                <a:gd name="T49" fmla="*/ 0 h 98"/>
                <a:gd name="T50" fmla="*/ 0 w 132"/>
                <a:gd name="T51" fmla="*/ 0 h 98"/>
                <a:gd name="T52" fmla="*/ 0 w 132"/>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2"/>
                <a:gd name="T82" fmla="*/ 0 h 98"/>
                <a:gd name="T83" fmla="*/ 132 w 132"/>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2" h="98">
                  <a:moveTo>
                    <a:pt x="101" y="79"/>
                  </a:moveTo>
                  <a:lnTo>
                    <a:pt x="88" y="78"/>
                  </a:lnTo>
                  <a:lnTo>
                    <a:pt x="78" y="78"/>
                  </a:lnTo>
                  <a:lnTo>
                    <a:pt x="71" y="77"/>
                  </a:lnTo>
                  <a:lnTo>
                    <a:pt x="69" y="77"/>
                  </a:lnTo>
                  <a:lnTo>
                    <a:pt x="68" y="78"/>
                  </a:lnTo>
                  <a:lnTo>
                    <a:pt x="0" y="98"/>
                  </a:lnTo>
                  <a:lnTo>
                    <a:pt x="9" y="81"/>
                  </a:lnTo>
                  <a:lnTo>
                    <a:pt x="17" y="63"/>
                  </a:lnTo>
                  <a:lnTo>
                    <a:pt x="24" y="45"/>
                  </a:lnTo>
                  <a:lnTo>
                    <a:pt x="32" y="26"/>
                  </a:lnTo>
                  <a:lnTo>
                    <a:pt x="41" y="24"/>
                  </a:lnTo>
                  <a:lnTo>
                    <a:pt x="54" y="20"/>
                  </a:lnTo>
                  <a:lnTo>
                    <a:pt x="68" y="16"/>
                  </a:lnTo>
                  <a:lnTo>
                    <a:pt x="83" y="11"/>
                  </a:lnTo>
                  <a:lnTo>
                    <a:pt x="98" y="7"/>
                  </a:lnTo>
                  <a:lnTo>
                    <a:pt x="109" y="3"/>
                  </a:lnTo>
                  <a:lnTo>
                    <a:pt x="118" y="1"/>
                  </a:lnTo>
                  <a:lnTo>
                    <a:pt x="122" y="0"/>
                  </a:lnTo>
                  <a:lnTo>
                    <a:pt x="123" y="0"/>
                  </a:lnTo>
                  <a:lnTo>
                    <a:pt x="126" y="0"/>
                  </a:lnTo>
                  <a:lnTo>
                    <a:pt x="128" y="0"/>
                  </a:lnTo>
                  <a:lnTo>
                    <a:pt x="132" y="0"/>
                  </a:lnTo>
                  <a:lnTo>
                    <a:pt x="125" y="20"/>
                  </a:lnTo>
                  <a:lnTo>
                    <a:pt x="117" y="40"/>
                  </a:lnTo>
                  <a:lnTo>
                    <a:pt x="109" y="60"/>
                  </a:lnTo>
                  <a:lnTo>
                    <a:pt x="101" y="79"/>
                  </a:lnTo>
                  <a:close/>
                </a:path>
              </a:pathLst>
            </a:custGeom>
            <a:solidFill>
              <a:srgbClr val="FFFFFF"/>
            </a:solidFill>
            <a:ln w="9525">
              <a:noFill/>
              <a:round/>
              <a:headEnd/>
              <a:tailEnd/>
            </a:ln>
          </p:spPr>
          <p:txBody>
            <a:bodyPr/>
            <a:lstStyle/>
            <a:p>
              <a:endParaRPr lang="ja-JP" altLang="en-US"/>
            </a:p>
          </p:txBody>
        </p:sp>
        <p:sp>
          <p:nvSpPr>
            <p:cNvPr id="51249" name="Freeform 127"/>
            <p:cNvSpPr>
              <a:spLocks/>
            </p:cNvSpPr>
            <p:nvPr/>
          </p:nvSpPr>
          <p:spPr bwMode="auto">
            <a:xfrm>
              <a:off x="4667" y="3637"/>
              <a:ext cx="26" cy="15"/>
            </a:xfrm>
            <a:custGeom>
              <a:avLst/>
              <a:gdLst>
                <a:gd name="T0" fmla="*/ 0 w 105"/>
                <a:gd name="T1" fmla="*/ 0 h 57"/>
                <a:gd name="T2" fmla="*/ 0 w 105"/>
                <a:gd name="T3" fmla="*/ 0 h 57"/>
                <a:gd name="T4" fmla="*/ 0 w 105"/>
                <a:gd name="T5" fmla="*/ 0 h 57"/>
                <a:gd name="T6" fmla="*/ 0 w 105"/>
                <a:gd name="T7" fmla="*/ 0 h 57"/>
                <a:gd name="T8" fmla="*/ 0 w 105"/>
                <a:gd name="T9" fmla="*/ 0 h 57"/>
                <a:gd name="T10" fmla="*/ 0 w 105"/>
                <a:gd name="T11" fmla="*/ 0 h 57"/>
                <a:gd name="T12" fmla="*/ 0 w 105"/>
                <a:gd name="T13" fmla="*/ 0 h 57"/>
                <a:gd name="T14" fmla="*/ 0 w 105"/>
                <a:gd name="T15" fmla="*/ 0 h 57"/>
                <a:gd name="T16" fmla="*/ 0 w 105"/>
                <a:gd name="T17" fmla="*/ 0 h 57"/>
                <a:gd name="T18" fmla="*/ 0 w 105"/>
                <a:gd name="T19" fmla="*/ 0 h 57"/>
                <a:gd name="T20" fmla="*/ 0 w 105"/>
                <a:gd name="T21" fmla="*/ 0 h 57"/>
                <a:gd name="T22" fmla="*/ 0 w 105"/>
                <a:gd name="T23" fmla="*/ 0 h 57"/>
                <a:gd name="T24" fmla="*/ 0 w 105"/>
                <a:gd name="T25" fmla="*/ 0 h 57"/>
                <a:gd name="T26" fmla="*/ 0 w 105"/>
                <a:gd name="T27" fmla="*/ 0 h 57"/>
                <a:gd name="T28" fmla="*/ 0 w 105"/>
                <a:gd name="T29" fmla="*/ 0 h 57"/>
                <a:gd name="T30" fmla="*/ 0 w 105"/>
                <a:gd name="T31" fmla="*/ 0 h 57"/>
                <a:gd name="T32" fmla="*/ 0 w 105"/>
                <a:gd name="T33" fmla="*/ 0 h 57"/>
                <a:gd name="T34" fmla="*/ 0 w 105"/>
                <a:gd name="T35" fmla="*/ 0 h 57"/>
                <a:gd name="T36" fmla="*/ 0 w 105"/>
                <a:gd name="T37" fmla="*/ 0 h 57"/>
                <a:gd name="T38" fmla="*/ 0 w 105"/>
                <a:gd name="T39" fmla="*/ 0 h 57"/>
                <a:gd name="T40" fmla="*/ 0 w 105"/>
                <a:gd name="T41" fmla="*/ 0 h 57"/>
                <a:gd name="T42" fmla="*/ 0 w 105"/>
                <a:gd name="T43" fmla="*/ 0 h 57"/>
                <a:gd name="T44" fmla="*/ 0 w 105"/>
                <a:gd name="T45" fmla="*/ 0 h 57"/>
                <a:gd name="T46" fmla="*/ 0 w 105"/>
                <a:gd name="T47" fmla="*/ 0 h 57"/>
                <a:gd name="T48" fmla="*/ 0 w 105"/>
                <a:gd name="T49" fmla="*/ 0 h 57"/>
                <a:gd name="T50" fmla="*/ 0 w 105"/>
                <a:gd name="T51" fmla="*/ 0 h 57"/>
                <a:gd name="T52" fmla="*/ 0 w 105"/>
                <a:gd name="T53" fmla="*/ 0 h 57"/>
                <a:gd name="T54" fmla="*/ 0 w 105"/>
                <a:gd name="T55" fmla="*/ 0 h 57"/>
                <a:gd name="T56" fmla="*/ 0 w 105"/>
                <a:gd name="T57" fmla="*/ 0 h 57"/>
                <a:gd name="T58" fmla="*/ 0 w 105"/>
                <a:gd name="T59" fmla="*/ 0 h 57"/>
                <a:gd name="T60" fmla="*/ 0 w 105"/>
                <a:gd name="T61" fmla="*/ 0 h 57"/>
                <a:gd name="T62" fmla="*/ 0 w 105"/>
                <a:gd name="T63" fmla="*/ 0 h 57"/>
                <a:gd name="T64" fmla="*/ 0 w 105"/>
                <a:gd name="T65" fmla="*/ 0 h 57"/>
                <a:gd name="T66" fmla="*/ 0 w 105"/>
                <a:gd name="T67" fmla="*/ 0 h 57"/>
                <a:gd name="T68" fmla="*/ 0 w 105"/>
                <a:gd name="T69" fmla="*/ 0 h 57"/>
                <a:gd name="T70" fmla="*/ 0 w 105"/>
                <a:gd name="T71" fmla="*/ 0 h 57"/>
                <a:gd name="T72" fmla="*/ 0 w 105"/>
                <a:gd name="T73" fmla="*/ 0 h 57"/>
                <a:gd name="T74" fmla="*/ 0 w 105"/>
                <a:gd name="T75" fmla="*/ 0 h 57"/>
                <a:gd name="T76" fmla="*/ 0 w 105"/>
                <a:gd name="T77" fmla="*/ 0 h 57"/>
                <a:gd name="T78" fmla="*/ 0 w 105"/>
                <a:gd name="T79" fmla="*/ 0 h 57"/>
                <a:gd name="T80" fmla="*/ 0 w 105"/>
                <a:gd name="T81" fmla="*/ 0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5"/>
                <a:gd name="T124" fmla="*/ 0 h 57"/>
                <a:gd name="T125" fmla="*/ 105 w 105"/>
                <a:gd name="T126" fmla="*/ 57 h 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5" h="57">
                  <a:moveTo>
                    <a:pt x="42" y="46"/>
                  </a:moveTo>
                  <a:lnTo>
                    <a:pt x="41" y="46"/>
                  </a:lnTo>
                  <a:lnTo>
                    <a:pt x="38" y="48"/>
                  </a:lnTo>
                  <a:lnTo>
                    <a:pt x="34" y="48"/>
                  </a:lnTo>
                  <a:lnTo>
                    <a:pt x="29" y="49"/>
                  </a:lnTo>
                  <a:lnTo>
                    <a:pt x="23" y="52"/>
                  </a:lnTo>
                  <a:lnTo>
                    <a:pt x="16" y="53"/>
                  </a:lnTo>
                  <a:lnTo>
                    <a:pt x="9" y="55"/>
                  </a:lnTo>
                  <a:lnTo>
                    <a:pt x="0" y="57"/>
                  </a:lnTo>
                  <a:lnTo>
                    <a:pt x="8" y="46"/>
                  </a:lnTo>
                  <a:lnTo>
                    <a:pt x="14" y="36"/>
                  </a:lnTo>
                  <a:lnTo>
                    <a:pt x="19" y="26"/>
                  </a:lnTo>
                  <a:lnTo>
                    <a:pt x="25" y="16"/>
                  </a:lnTo>
                  <a:lnTo>
                    <a:pt x="32" y="15"/>
                  </a:lnTo>
                  <a:lnTo>
                    <a:pt x="38" y="14"/>
                  </a:lnTo>
                  <a:lnTo>
                    <a:pt x="44" y="11"/>
                  </a:lnTo>
                  <a:lnTo>
                    <a:pt x="52" y="10"/>
                  </a:lnTo>
                  <a:lnTo>
                    <a:pt x="58" y="8"/>
                  </a:lnTo>
                  <a:lnTo>
                    <a:pt x="65" y="6"/>
                  </a:lnTo>
                  <a:lnTo>
                    <a:pt x="71" y="5"/>
                  </a:lnTo>
                  <a:lnTo>
                    <a:pt x="76" y="3"/>
                  </a:lnTo>
                  <a:lnTo>
                    <a:pt x="82" y="2"/>
                  </a:lnTo>
                  <a:lnTo>
                    <a:pt x="87" y="1"/>
                  </a:lnTo>
                  <a:lnTo>
                    <a:pt x="91" y="0"/>
                  </a:lnTo>
                  <a:lnTo>
                    <a:pt x="94" y="0"/>
                  </a:lnTo>
                  <a:lnTo>
                    <a:pt x="95" y="0"/>
                  </a:lnTo>
                  <a:lnTo>
                    <a:pt x="98" y="0"/>
                  </a:lnTo>
                  <a:lnTo>
                    <a:pt x="100" y="0"/>
                  </a:lnTo>
                  <a:lnTo>
                    <a:pt x="105" y="1"/>
                  </a:lnTo>
                  <a:lnTo>
                    <a:pt x="101" y="8"/>
                  </a:lnTo>
                  <a:lnTo>
                    <a:pt x="96" y="15"/>
                  </a:lnTo>
                  <a:lnTo>
                    <a:pt x="93" y="22"/>
                  </a:lnTo>
                  <a:lnTo>
                    <a:pt x="87" y="29"/>
                  </a:lnTo>
                  <a:lnTo>
                    <a:pt x="84" y="34"/>
                  </a:lnTo>
                  <a:lnTo>
                    <a:pt x="80" y="39"/>
                  </a:lnTo>
                  <a:lnTo>
                    <a:pt x="75" y="44"/>
                  </a:lnTo>
                  <a:lnTo>
                    <a:pt x="71" y="49"/>
                  </a:lnTo>
                  <a:lnTo>
                    <a:pt x="60" y="48"/>
                  </a:lnTo>
                  <a:lnTo>
                    <a:pt x="51" y="48"/>
                  </a:lnTo>
                  <a:lnTo>
                    <a:pt x="44" y="46"/>
                  </a:lnTo>
                  <a:lnTo>
                    <a:pt x="42" y="46"/>
                  </a:lnTo>
                  <a:close/>
                </a:path>
              </a:pathLst>
            </a:custGeom>
            <a:solidFill>
              <a:srgbClr val="FFFFFF"/>
            </a:solidFill>
            <a:ln w="9525">
              <a:noFill/>
              <a:round/>
              <a:headEnd/>
              <a:tailEnd/>
            </a:ln>
          </p:spPr>
          <p:txBody>
            <a:bodyPr/>
            <a:lstStyle/>
            <a:p>
              <a:endParaRPr lang="ja-JP" altLang="en-US"/>
            </a:p>
          </p:txBody>
        </p:sp>
        <p:sp>
          <p:nvSpPr>
            <p:cNvPr id="51250" name="Freeform 128"/>
            <p:cNvSpPr>
              <a:spLocks/>
            </p:cNvSpPr>
            <p:nvPr/>
          </p:nvSpPr>
          <p:spPr bwMode="auto">
            <a:xfrm>
              <a:off x="4690" y="3638"/>
              <a:ext cx="24" cy="14"/>
            </a:xfrm>
            <a:custGeom>
              <a:avLst/>
              <a:gdLst>
                <a:gd name="T0" fmla="*/ 0 w 97"/>
                <a:gd name="T1" fmla="*/ 0 h 55"/>
                <a:gd name="T2" fmla="*/ 0 w 97"/>
                <a:gd name="T3" fmla="*/ 0 h 55"/>
                <a:gd name="T4" fmla="*/ 0 w 97"/>
                <a:gd name="T5" fmla="*/ 0 h 55"/>
                <a:gd name="T6" fmla="*/ 0 w 97"/>
                <a:gd name="T7" fmla="*/ 0 h 55"/>
                <a:gd name="T8" fmla="*/ 0 w 97"/>
                <a:gd name="T9" fmla="*/ 0 h 55"/>
                <a:gd name="T10" fmla="*/ 0 w 97"/>
                <a:gd name="T11" fmla="*/ 0 h 55"/>
                <a:gd name="T12" fmla="*/ 0 w 97"/>
                <a:gd name="T13" fmla="*/ 0 h 55"/>
                <a:gd name="T14" fmla="*/ 0 w 97"/>
                <a:gd name="T15" fmla="*/ 0 h 55"/>
                <a:gd name="T16" fmla="*/ 0 w 97"/>
                <a:gd name="T17" fmla="*/ 0 h 55"/>
                <a:gd name="T18" fmla="*/ 0 w 97"/>
                <a:gd name="T19" fmla="*/ 0 h 55"/>
                <a:gd name="T20" fmla="*/ 0 w 97"/>
                <a:gd name="T21" fmla="*/ 0 h 55"/>
                <a:gd name="T22" fmla="*/ 0 w 97"/>
                <a:gd name="T23" fmla="*/ 0 h 55"/>
                <a:gd name="T24" fmla="*/ 0 w 97"/>
                <a:gd name="T25" fmla="*/ 0 h 55"/>
                <a:gd name="T26" fmla="*/ 0 w 97"/>
                <a:gd name="T27" fmla="*/ 0 h 55"/>
                <a:gd name="T28" fmla="*/ 0 w 97"/>
                <a:gd name="T29" fmla="*/ 0 h 55"/>
                <a:gd name="T30" fmla="*/ 0 w 97"/>
                <a:gd name="T31" fmla="*/ 0 h 55"/>
                <a:gd name="T32" fmla="*/ 0 w 97"/>
                <a:gd name="T33" fmla="*/ 0 h 55"/>
                <a:gd name="T34" fmla="*/ 0 w 97"/>
                <a:gd name="T35" fmla="*/ 0 h 55"/>
                <a:gd name="T36" fmla="*/ 0 w 97"/>
                <a:gd name="T37" fmla="*/ 0 h 55"/>
                <a:gd name="T38" fmla="*/ 0 w 97"/>
                <a:gd name="T39" fmla="*/ 0 h 55"/>
                <a:gd name="T40" fmla="*/ 0 w 97"/>
                <a:gd name="T41" fmla="*/ 0 h 55"/>
                <a:gd name="T42" fmla="*/ 0 w 97"/>
                <a:gd name="T43" fmla="*/ 0 h 55"/>
                <a:gd name="T44" fmla="*/ 0 w 97"/>
                <a:gd name="T45" fmla="*/ 0 h 55"/>
                <a:gd name="T46" fmla="*/ 0 w 97"/>
                <a:gd name="T47" fmla="*/ 0 h 55"/>
                <a:gd name="T48" fmla="*/ 0 w 97"/>
                <a:gd name="T49" fmla="*/ 0 h 55"/>
                <a:gd name="T50" fmla="*/ 0 w 97"/>
                <a:gd name="T51" fmla="*/ 0 h 55"/>
                <a:gd name="T52" fmla="*/ 0 w 97"/>
                <a:gd name="T53" fmla="*/ 0 h 55"/>
                <a:gd name="T54" fmla="*/ 0 w 97"/>
                <a:gd name="T55" fmla="*/ 0 h 55"/>
                <a:gd name="T56" fmla="*/ 0 w 97"/>
                <a:gd name="T57" fmla="*/ 0 h 55"/>
                <a:gd name="T58" fmla="*/ 0 w 97"/>
                <a:gd name="T59" fmla="*/ 0 h 55"/>
                <a:gd name="T60" fmla="*/ 0 w 97"/>
                <a:gd name="T61" fmla="*/ 0 h 55"/>
                <a:gd name="T62" fmla="*/ 0 w 97"/>
                <a:gd name="T63" fmla="*/ 0 h 55"/>
                <a:gd name="T64" fmla="*/ 0 w 97"/>
                <a:gd name="T65" fmla="*/ 0 h 55"/>
                <a:gd name="T66" fmla="*/ 0 w 97"/>
                <a:gd name="T67" fmla="*/ 0 h 55"/>
                <a:gd name="T68" fmla="*/ 0 w 97"/>
                <a:gd name="T69" fmla="*/ 0 h 55"/>
                <a:gd name="T70" fmla="*/ 0 w 97"/>
                <a:gd name="T71" fmla="*/ 0 h 55"/>
                <a:gd name="T72" fmla="*/ 0 w 97"/>
                <a:gd name="T73" fmla="*/ 0 h 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
                <a:gd name="T112" fmla="*/ 0 h 55"/>
                <a:gd name="T113" fmla="*/ 97 w 97"/>
                <a:gd name="T114" fmla="*/ 55 h 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 h="55">
                  <a:moveTo>
                    <a:pt x="60" y="50"/>
                  </a:moveTo>
                  <a:lnTo>
                    <a:pt x="57" y="51"/>
                  </a:lnTo>
                  <a:lnTo>
                    <a:pt x="54" y="52"/>
                  </a:lnTo>
                  <a:lnTo>
                    <a:pt x="50" y="54"/>
                  </a:lnTo>
                  <a:lnTo>
                    <a:pt x="46" y="55"/>
                  </a:lnTo>
                  <a:lnTo>
                    <a:pt x="45" y="55"/>
                  </a:lnTo>
                  <a:lnTo>
                    <a:pt x="42" y="55"/>
                  </a:lnTo>
                  <a:lnTo>
                    <a:pt x="38" y="54"/>
                  </a:lnTo>
                  <a:lnTo>
                    <a:pt x="33" y="54"/>
                  </a:lnTo>
                  <a:lnTo>
                    <a:pt x="28" y="52"/>
                  </a:lnTo>
                  <a:lnTo>
                    <a:pt x="22" y="51"/>
                  </a:lnTo>
                  <a:lnTo>
                    <a:pt x="16" y="51"/>
                  </a:lnTo>
                  <a:lnTo>
                    <a:pt x="8" y="50"/>
                  </a:lnTo>
                  <a:lnTo>
                    <a:pt x="7" y="50"/>
                  </a:lnTo>
                  <a:lnTo>
                    <a:pt x="4" y="50"/>
                  </a:lnTo>
                  <a:lnTo>
                    <a:pt x="3" y="50"/>
                  </a:lnTo>
                  <a:lnTo>
                    <a:pt x="0" y="49"/>
                  </a:lnTo>
                  <a:lnTo>
                    <a:pt x="2" y="47"/>
                  </a:lnTo>
                  <a:lnTo>
                    <a:pt x="3" y="46"/>
                  </a:lnTo>
                  <a:lnTo>
                    <a:pt x="3" y="43"/>
                  </a:lnTo>
                  <a:lnTo>
                    <a:pt x="4" y="42"/>
                  </a:lnTo>
                  <a:lnTo>
                    <a:pt x="12" y="32"/>
                  </a:lnTo>
                  <a:lnTo>
                    <a:pt x="19" y="22"/>
                  </a:lnTo>
                  <a:lnTo>
                    <a:pt x="27" y="12"/>
                  </a:lnTo>
                  <a:lnTo>
                    <a:pt x="33" y="0"/>
                  </a:lnTo>
                  <a:lnTo>
                    <a:pt x="43" y="2"/>
                  </a:lnTo>
                  <a:lnTo>
                    <a:pt x="55" y="3"/>
                  </a:lnTo>
                  <a:lnTo>
                    <a:pt x="65" y="4"/>
                  </a:lnTo>
                  <a:lnTo>
                    <a:pt x="75" y="5"/>
                  </a:lnTo>
                  <a:lnTo>
                    <a:pt x="83" y="7"/>
                  </a:lnTo>
                  <a:lnTo>
                    <a:pt x="90" y="7"/>
                  </a:lnTo>
                  <a:lnTo>
                    <a:pt x="94" y="8"/>
                  </a:lnTo>
                  <a:lnTo>
                    <a:pt x="97" y="8"/>
                  </a:lnTo>
                  <a:lnTo>
                    <a:pt x="88" y="19"/>
                  </a:lnTo>
                  <a:lnTo>
                    <a:pt x="79" y="31"/>
                  </a:lnTo>
                  <a:lnTo>
                    <a:pt x="69" y="41"/>
                  </a:lnTo>
                  <a:lnTo>
                    <a:pt x="60" y="50"/>
                  </a:lnTo>
                  <a:close/>
                </a:path>
              </a:pathLst>
            </a:custGeom>
            <a:solidFill>
              <a:srgbClr val="FFFFFF"/>
            </a:solidFill>
            <a:ln w="9525">
              <a:noFill/>
              <a:round/>
              <a:headEnd/>
              <a:tailEnd/>
            </a:ln>
          </p:spPr>
          <p:txBody>
            <a:bodyPr/>
            <a:lstStyle/>
            <a:p>
              <a:endParaRPr lang="ja-JP" altLang="en-US"/>
            </a:p>
          </p:txBody>
        </p:sp>
        <p:sp>
          <p:nvSpPr>
            <p:cNvPr id="51251" name="Freeform 129"/>
            <p:cNvSpPr>
              <a:spLocks/>
            </p:cNvSpPr>
            <p:nvPr/>
          </p:nvSpPr>
          <p:spPr bwMode="auto">
            <a:xfrm>
              <a:off x="4675" y="3615"/>
              <a:ext cx="29" cy="23"/>
            </a:xfrm>
            <a:custGeom>
              <a:avLst/>
              <a:gdLst>
                <a:gd name="T0" fmla="*/ 0 w 113"/>
                <a:gd name="T1" fmla="*/ 0 h 91"/>
                <a:gd name="T2" fmla="*/ 0 w 113"/>
                <a:gd name="T3" fmla="*/ 0 h 91"/>
                <a:gd name="T4" fmla="*/ 0 w 113"/>
                <a:gd name="T5" fmla="*/ 0 h 91"/>
                <a:gd name="T6" fmla="*/ 0 w 113"/>
                <a:gd name="T7" fmla="*/ 0 h 91"/>
                <a:gd name="T8" fmla="*/ 0 w 113"/>
                <a:gd name="T9" fmla="*/ 0 h 91"/>
                <a:gd name="T10" fmla="*/ 0 w 113"/>
                <a:gd name="T11" fmla="*/ 0 h 91"/>
                <a:gd name="T12" fmla="*/ 0 w 113"/>
                <a:gd name="T13" fmla="*/ 0 h 91"/>
                <a:gd name="T14" fmla="*/ 0 w 113"/>
                <a:gd name="T15" fmla="*/ 0 h 91"/>
                <a:gd name="T16" fmla="*/ 0 w 113"/>
                <a:gd name="T17" fmla="*/ 0 h 91"/>
                <a:gd name="T18" fmla="*/ 0 w 113"/>
                <a:gd name="T19" fmla="*/ 0 h 91"/>
                <a:gd name="T20" fmla="*/ 0 w 113"/>
                <a:gd name="T21" fmla="*/ 0 h 91"/>
                <a:gd name="T22" fmla="*/ 0 w 113"/>
                <a:gd name="T23" fmla="*/ 0 h 91"/>
                <a:gd name="T24" fmla="*/ 0 w 113"/>
                <a:gd name="T25" fmla="*/ 0 h 91"/>
                <a:gd name="T26" fmla="*/ 0 w 113"/>
                <a:gd name="T27" fmla="*/ 0 h 91"/>
                <a:gd name="T28" fmla="*/ 0 w 113"/>
                <a:gd name="T29" fmla="*/ 0 h 91"/>
                <a:gd name="T30" fmla="*/ 0 w 113"/>
                <a:gd name="T31" fmla="*/ 0 h 91"/>
                <a:gd name="T32" fmla="*/ 0 w 113"/>
                <a:gd name="T33" fmla="*/ 0 h 91"/>
                <a:gd name="T34" fmla="*/ 0 w 113"/>
                <a:gd name="T35" fmla="*/ 0 h 91"/>
                <a:gd name="T36" fmla="*/ 0 w 113"/>
                <a:gd name="T37" fmla="*/ 0 h 91"/>
                <a:gd name="T38" fmla="*/ 0 w 113"/>
                <a:gd name="T39" fmla="*/ 0 h 91"/>
                <a:gd name="T40" fmla="*/ 0 w 113"/>
                <a:gd name="T41" fmla="*/ 0 h 91"/>
                <a:gd name="T42" fmla="*/ 0 w 113"/>
                <a:gd name="T43" fmla="*/ 0 h 91"/>
                <a:gd name="T44" fmla="*/ 0 w 113"/>
                <a:gd name="T45" fmla="*/ 0 h 91"/>
                <a:gd name="T46" fmla="*/ 0 w 113"/>
                <a:gd name="T47" fmla="*/ 0 h 91"/>
                <a:gd name="T48" fmla="*/ 0 w 113"/>
                <a:gd name="T49" fmla="*/ 0 h 91"/>
                <a:gd name="T50" fmla="*/ 0 w 113"/>
                <a:gd name="T51" fmla="*/ 0 h 91"/>
                <a:gd name="T52" fmla="*/ 0 w 113"/>
                <a:gd name="T53" fmla="*/ 0 h 91"/>
                <a:gd name="T54" fmla="*/ 0 w 113"/>
                <a:gd name="T55" fmla="*/ 0 h 91"/>
                <a:gd name="T56" fmla="*/ 0 w 113"/>
                <a:gd name="T57" fmla="*/ 0 h 91"/>
                <a:gd name="T58" fmla="*/ 0 w 113"/>
                <a:gd name="T59" fmla="*/ 0 h 91"/>
                <a:gd name="T60" fmla="*/ 0 w 113"/>
                <a:gd name="T61" fmla="*/ 0 h 91"/>
                <a:gd name="T62" fmla="*/ 0 w 113"/>
                <a:gd name="T63" fmla="*/ 0 h 91"/>
                <a:gd name="T64" fmla="*/ 0 w 113"/>
                <a:gd name="T65" fmla="*/ 0 h 91"/>
                <a:gd name="T66" fmla="*/ 0 w 113"/>
                <a:gd name="T67" fmla="*/ 0 h 91"/>
                <a:gd name="T68" fmla="*/ 0 w 113"/>
                <a:gd name="T69" fmla="*/ 0 h 91"/>
                <a:gd name="T70" fmla="*/ 0 w 113"/>
                <a:gd name="T71" fmla="*/ 0 h 91"/>
                <a:gd name="T72" fmla="*/ 0 w 113"/>
                <a:gd name="T73" fmla="*/ 0 h 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
                <a:gd name="T112" fmla="*/ 0 h 91"/>
                <a:gd name="T113" fmla="*/ 113 w 113"/>
                <a:gd name="T114" fmla="*/ 91 h 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 h="91">
                  <a:moveTo>
                    <a:pt x="78" y="79"/>
                  </a:moveTo>
                  <a:lnTo>
                    <a:pt x="70" y="78"/>
                  </a:lnTo>
                  <a:lnTo>
                    <a:pt x="65" y="78"/>
                  </a:lnTo>
                  <a:lnTo>
                    <a:pt x="60" y="77"/>
                  </a:lnTo>
                  <a:lnTo>
                    <a:pt x="59" y="77"/>
                  </a:lnTo>
                  <a:lnTo>
                    <a:pt x="57" y="77"/>
                  </a:lnTo>
                  <a:lnTo>
                    <a:pt x="52" y="78"/>
                  </a:lnTo>
                  <a:lnTo>
                    <a:pt x="45" y="81"/>
                  </a:lnTo>
                  <a:lnTo>
                    <a:pt x="36" y="82"/>
                  </a:lnTo>
                  <a:lnTo>
                    <a:pt x="28" y="85"/>
                  </a:lnTo>
                  <a:lnTo>
                    <a:pt x="19" y="86"/>
                  </a:lnTo>
                  <a:lnTo>
                    <a:pt x="9" y="88"/>
                  </a:lnTo>
                  <a:lnTo>
                    <a:pt x="0" y="91"/>
                  </a:lnTo>
                  <a:lnTo>
                    <a:pt x="5" y="81"/>
                  </a:lnTo>
                  <a:lnTo>
                    <a:pt x="10" y="69"/>
                  </a:lnTo>
                  <a:lnTo>
                    <a:pt x="15" y="59"/>
                  </a:lnTo>
                  <a:lnTo>
                    <a:pt x="19" y="48"/>
                  </a:lnTo>
                  <a:lnTo>
                    <a:pt x="22" y="40"/>
                  </a:lnTo>
                  <a:lnTo>
                    <a:pt x="26" y="33"/>
                  </a:lnTo>
                  <a:lnTo>
                    <a:pt x="28" y="26"/>
                  </a:lnTo>
                  <a:lnTo>
                    <a:pt x="31" y="19"/>
                  </a:lnTo>
                  <a:lnTo>
                    <a:pt x="42" y="16"/>
                  </a:lnTo>
                  <a:lnTo>
                    <a:pt x="55" y="14"/>
                  </a:lnTo>
                  <a:lnTo>
                    <a:pt x="67" y="10"/>
                  </a:lnTo>
                  <a:lnTo>
                    <a:pt x="81" y="7"/>
                  </a:lnTo>
                  <a:lnTo>
                    <a:pt x="93" y="3"/>
                  </a:lnTo>
                  <a:lnTo>
                    <a:pt x="102" y="2"/>
                  </a:lnTo>
                  <a:lnTo>
                    <a:pt x="109" y="0"/>
                  </a:lnTo>
                  <a:lnTo>
                    <a:pt x="112" y="0"/>
                  </a:lnTo>
                  <a:lnTo>
                    <a:pt x="113" y="0"/>
                  </a:lnTo>
                  <a:lnTo>
                    <a:pt x="105" y="20"/>
                  </a:lnTo>
                  <a:lnTo>
                    <a:pt x="97" y="40"/>
                  </a:lnTo>
                  <a:lnTo>
                    <a:pt x="88" y="60"/>
                  </a:lnTo>
                  <a:lnTo>
                    <a:pt x="78" y="79"/>
                  </a:lnTo>
                  <a:close/>
                </a:path>
              </a:pathLst>
            </a:custGeom>
            <a:solidFill>
              <a:srgbClr val="FFFFFF"/>
            </a:solidFill>
            <a:ln w="9525">
              <a:noFill/>
              <a:round/>
              <a:headEnd/>
              <a:tailEnd/>
            </a:ln>
          </p:spPr>
          <p:txBody>
            <a:bodyPr/>
            <a:lstStyle/>
            <a:p>
              <a:endParaRPr lang="ja-JP" altLang="en-US"/>
            </a:p>
          </p:txBody>
        </p:sp>
        <p:sp>
          <p:nvSpPr>
            <p:cNvPr id="51252" name="Freeform 130"/>
            <p:cNvSpPr>
              <a:spLocks/>
            </p:cNvSpPr>
            <p:nvPr/>
          </p:nvSpPr>
          <p:spPr bwMode="auto">
            <a:xfrm>
              <a:off x="4645" y="3504"/>
              <a:ext cx="21" cy="33"/>
            </a:xfrm>
            <a:custGeom>
              <a:avLst/>
              <a:gdLst>
                <a:gd name="T0" fmla="*/ 0 w 85"/>
                <a:gd name="T1" fmla="*/ 0 h 132"/>
                <a:gd name="T2" fmla="*/ 0 w 85"/>
                <a:gd name="T3" fmla="*/ 0 h 132"/>
                <a:gd name="T4" fmla="*/ 0 w 85"/>
                <a:gd name="T5" fmla="*/ 0 h 132"/>
                <a:gd name="T6" fmla="*/ 0 w 85"/>
                <a:gd name="T7" fmla="*/ 0 h 132"/>
                <a:gd name="T8" fmla="*/ 0 w 85"/>
                <a:gd name="T9" fmla="*/ 0 h 132"/>
                <a:gd name="T10" fmla="*/ 0 w 85"/>
                <a:gd name="T11" fmla="*/ 0 h 132"/>
                <a:gd name="T12" fmla="*/ 0 w 85"/>
                <a:gd name="T13" fmla="*/ 0 h 132"/>
                <a:gd name="T14" fmla="*/ 0 w 85"/>
                <a:gd name="T15" fmla="*/ 0 h 132"/>
                <a:gd name="T16" fmla="*/ 0 w 85"/>
                <a:gd name="T17" fmla="*/ 0 h 132"/>
                <a:gd name="T18" fmla="*/ 0 w 85"/>
                <a:gd name="T19" fmla="*/ 0 h 132"/>
                <a:gd name="T20" fmla="*/ 0 w 85"/>
                <a:gd name="T21" fmla="*/ 0 h 132"/>
                <a:gd name="T22" fmla="*/ 0 w 85"/>
                <a:gd name="T23" fmla="*/ 0 h 132"/>
                <a:gd name="T24" fmla="*/ 0 w 85"/>
                <a:gd name="T25" fmla="*/ 0 h 132"/>
                <a:gd name="T26" fmla="*/ 0 w 85"/>
                <a:gd name="T27" fmla="*/ 0 h 132"/>
                <a:gd name="T28" fmla="*/ 0 w 85"/>
                <a:gd name="T29" fmla="*/ 0 h 132"/>
                <a:gd name="T30" fmla="*/ 0 w 85"/>
                <a:gd name="T31" fmla="*/ 0 h 132"/>
                <a:gd name="T32" fmla="*/ 0 w 85"/>
                <a:gd name="T33" fmla="*/ 0 h 132"/>
                <a:gd name="T34" fmla="*/ 0 w 85"/>
                <a:gd name="T35" fmla="*/ 0 h 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132"/>
                <a:gd name="T56" fmla="*/ 85 w 85"/>
                <a:gd name="T57" fmla="*/ 132 h 1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132">
                  <a:moveTo>
                    <a:pt x="85" y="114"/>
                  </a:moveTo>
                  <a:lnTo>
                    <a:pt x="0" y="132"/>
                  </a:lnTo>
                  <a:lnTo>
                    <a:pt x="1" y="106"/>
                  </a:lnTo>
                  <a:lnTo>
                    <a:pt x="1" y="80"/>
                  </a:lnTo>
                  <a:lnTo>
                    <a:pt x="1" y="55"/>
                  </a:lnTo>
                  <a:lnTo>
                    <a:pt x="0" y="29"/>
                  </a:lnTo>
                  <a:lnTo>
                    <a:pt x="9" y="27"/>
                  </a:lnTo>
                  <a:lnTo>
                    <a:pt x="19" y="23"/>
                  </a:lnTo>
                  <a:lnTo>
                    <a:pt x="31" y="19"/>
                  </a:lnTo>
                  <a:lnTo>
                    <a:pt x="42" y="14"/>
                  </a:lnTo>
                  <a:lnTo>
                    <a:pt x="55" y="10"/>
                  </a:lnTo>
                  <a:lnTo>
                    <a:pt x="66" y="6"/>
                  </a:lnTo>
                  <a:lnTo>
                    <a:pt x="76" y="3"/>
                  </a:lnTo>
                  <a:lnTo>
                    <a:pt x="84" y="0"/>
                  </a:lnTo>
                  <a:lnTo>
                    <a:pt x="85" y="25"/>
                  </a:lnTo>
                  <a:lnTo>
                    <a:pt x="85" y="53"/>
                  </a:lnTo>
                  <a:lnTo>
                    <a:pt x="85" y="84"/>
                  </a:lnTo>
                  <a:lnTo>
                    <a:pt x="85" y="114"/>
                  </a:lnTo>
                  <a:close/>
                </a:path>
              </a:pathLst>
            </a:custGeom>
            <a:solidFill>
              <a:srgbClr val="FFFFFF"/>
            </a:solidFill>
            <a:ln w="9525">
              <a:noFill/>
              <a:round/>
              <a:headEnd/>
              <a:tailEnd/>
            </a:ln>
          </p:spPr>
          <p:txBody>
            <a:bodyPr/>
            <a:lstStyle/>
            <a:p>
              <a:endParaRPr lang="ja-JP" altLang="en-US"/>
            </a:p>
          </p:txBody>
        </p:sp>
        <p:sp>
          <p:nvSpPr>
            <p:cNvPr id="51253" name="Freeform 131"/>
            <p:cNvSpPr>
              <a:spLocks/>
            </p:cNvSpPr>
            <p:nvPr/>
          </p:nvSpPr>
          <p:spPr bwMode="auto">
            <a:xfrm>
              <a:off x="4642" y="3471"/>
              <a:ext cx="23" cy="37"/>
            </a:xfrm>
            <a:custGeom>
              <a:avLst/>
              <a:gdLst>
                <a:gd name="T0" fmla="*/ 0 w 93"/>
                <a:gd name="T1" fmla="*/ 0 h 147"/>
                <a:gd name="T2" fmla="*/ 0 w 93"/>
                <a:gd name="T3" fmla="*/ 0 h 147"/>
                <a:gd name="T4" fmla="*/ 0 w 93"/>
                <a:gd name="T5" fmla="*/ 0 h 147"/>
                <a:gd name="T6" fmla="*/ 0 w 93"/>
                <a:gd name="T7" fmla="*/ 0 h 147"/>
                <a:gd name="T8" fmla="*/ 0 w 93"/>
                <a:gd name="T9" fmla="*/ 0 h 147"/>
                <a:gd name="T10" fmla="*/ 0 w 93"/>
                <a:gd name="T11" fmla="*/ 0 h 147"/>
                <a:gd name="T12" fmla="*/ 0 w 93"/>
                <a:gd name="T13" fmla="*/ 0 h 147"/>
                <a:gd name="T14" fmla="*/ 0 w 93"/>
                <a:gd name="T15" fmla="*/ 0 h 147"/>
                <a:gd name="T16" fmla="*/ 0 w 93"/>
                <a:gd name="T17" fmla="*/ 0 h 147"/>
                <a:gd name="T18" fmla="*/ 0 w 93"/>
                <a:gd name="T19" fmla="*/ 0 h 147"/>
                <a:gd name="T20" fmla="*/ 0 w 93"/>
                <a:gd name="T21" fmla="*/ 0 h 147"/>
                <a:gd name="T22" fmla="*/ 0 w 93"/>
                <a:gd name="T23" fmla="*/ 0 h 147"/>
                <a:gd name="T24" fmla="*/ 0 w 93"/>
                <a:gd name="T25" fmla="*/ 0 h 147"/>
                <a:gd name="T26" fmla="*/ 0 w 93"/>
                <a:gd name="T27" fmla="*/ 0 h 147"/>
                <a:gd name="T28" fmla="*/ 0 w 93"/>
                <a:gd name="T29" fmla="*/ 0 h 147"/>
                <a:gd name="T30" fmla="*/ 0 w 93"/>
                <a:gd name="T31" fmla="*/ 0 h 147"/>
                <a:gd name="T32" fmla="*/ 0 w 93"/>
                <a:gd name="T33" fmla="*/ 0 h 147"/>
                <a:gd name="T34" fmla="*/ 0 w 93"/>
                <a:gd name="T35" fmla="*/ 0 h 147"/>
                <a:gd name="T36" fmla="*/ 0 w 93"/>
                <a:gd name="T37" fmla="*/ 0 h 147"/>
                <a:gd name="T38" fmla="*/ 0 w 93"/>
                <a:gd name="T39" fmla="*/ 0 h 147"/>
                <a:gd name="T40" fmla="*/ 0 w 93"/>
                <a:gd name="T41" fmla="*/ 0 h 147"/>
                <a:gd name="T42" fmla="*/ 0 w 93"/>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147"/>
                <a:gd name="T68" fmla="*/ 93 w 93"/>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147">
                  <a:moveTo>
                    <a:pt x="85" y="7"/>
                  </a:moveTo>
                  <a:lnTo>
                    <a:pt x="86" y="16"/>
                  </a:lnTo>
                  <a:lnTo>
                    <a:pt x="88" y="37"/>
                  </a:lnTo>
                  <a:lnTo>
                    <a:pt x="90" y="71"/>
                  </a:lnTo>
                  <a:lnTo>
                    <a:pt x="93" y="116"/>
                  </a:lnTo>
                  <a:lnTo>
                    <a:pt x="9" y="147"/>
                  </a:lnTo>
                  <a:lnTo>
                    <a:pt x="8" y="120"/>
                  </a:lnTo>
                  <a:lnTo>
                    <a:pt x="6" y="92"/>
                  </a:lnTo>
                  <a:lnTo>
                    <a:pt x="4" y="64"/>
                  </a:lnTo>
                  <a:lnTo>
                    <a:pt x="0" y="36"/>
                  </a:lnTo>
                  <a:lnTo>
                    <a:pt x="9" y="32"/>
                  </a:lnTo>
                  <a:lnTo>
                    <a:pt x="19" y="28"/>
                  </a:lnTo>
                  <a:lnTo>
                    <a:pt x="31" y="23"/>
                  </a:lnTo>
                  <a:lnTo>
                    <a:pt x="42" y="18"/>
                  </a:lnTo>
                  <a:lnTo>
                    <a:pt x="55" y="13"/>
                  </a:lnTo>
                  <a:lnTo>
                    <a:pt x="66" y="8"/>
                  </a:lnTo>
                  <a:lnTo>
                    <a:pt x="76" y="4"/>
                  </a:lnTo>
                  <a:lnTo>
                    <a:pt x="85" y="0"/>
                  </a:lnTo>
                  <a:lnTo>
                    <a:pt x="85" y="2"/>
                  </a:lnTo>
                  <a:lnTo>
                    <a:pt x="85" y="3"/>
                  </a:lnTo>
                  <a:lnTo>
                    <a:pt x="85" y="6"/>
                  </a:lnTo>
                  <a:lnTo>
                    <a:pt x="85" y="7"/>
                  </a:lnTo>
                  <a:close/>
                </a:path>
              </a:pathLst>
            </a:custGeom>
            <a:solidFill>
              <a:srgbClr val="FFFFFF"/>
            </a:solidFill>
            <a:ln w="9525">
              <a:noFill/>
              <a:round/>
              <a:headEnd/>
              <a:tailEnd/>
            </a:ln>
          </p:spPr>
          <p:txBody>
            <a:bodyPr/>
            <a:lstStyle/>
            <a:p>
              <a:endParaRPr lang="ja-JP" altLang="en-US"/>
            </a:p>
          </p:txBody>
        </p:sp>
        <p:sp>
          <p:nvSpPr>
            <p:cNvPr id="51254" name="Freeform 132"/>
            <p:cNvSpPr>
              <a:spLocks/>
            </p:cNvSpPr>
            <p:nvPr/>
          </p:nvSpPr>
          <p:spPr bwMode="auto">
            <a:xfrm>
              <a:off x="4638" y="3441"/>
              <a:ext cx="25" cy="35"/>
            </a:xfrm>
            <a:custGeom>
              <a:avLst/>
              <a:gdLst>
                <a:gd name="T0" fmla="*/ 0 w 99"/>
                <a:gd name="T1" fmla="*/ 0 h 142"/>
                <a:gd name="T2" fmla="*/ 0 w 99"/>
                <a:gd name="T3" fmla="*/ 0 h 142"/>
                <a:gd name="T4" fmla="*/ 0 w 99"/>
                <a:gd name="T5" fmla="*/ 0 h 142"/>
                <a:gd name="T6" fmla="*/ 0 w 99"/>
                <a:gd name="T7" fmla="*/ 0 h 142"/>
                <a:gd name="T8" fmla="*/ 0 w 99"/>
                <a:gd name="T9" fmla="*/ 0 h 142"/>
                <a:gd name="T10" fmla="*/ 0 w 99"/>
                <a:gd name="T11" fmla="*/ 0 h 142"/>
                <a:gd name="T12" fmla="*/ 0 w 99"/>
                <a:gd name="T13" fmla="*/ 0 h 142"/>
                <a:gd name="T14" fmla="*/ 0 w 99"/>
                <a:gd name="T15" fmla="*/ 0 h 142"/>
                <a:gd name="T16" fmla="*/ 0 w 99"/>
                <a:gd name="T17" fmla="*/ 0 h 142"/>
                <a:gd name="T18" fmla="*/ 0 w 99"/>
                <a:gd name="T19" fmla="*/ 0 h 142"/>
                <a:gd name="T20" fmla="*/ 0 w 99"/>
                <a:gd name="T21" fmla="*/ 0 h 142"/>
                <a:gd name="T22" fmla="*/ 0 w 99"/>
                <a:gd name="T23" fmla="*/ 0 h 142"/>
                <a:gd name="T24" fmla="*/ 0 w 99"/>
                <a:gd name="T25" fmla="*/ 0 h 142"/>
                <a:gd name="T26" fmla="*/ 0 w 99"/>
                <a:gd name="T27" fmla="*/ 0 h 142"/>
                <a:gd name="T28" fmla="*/ 0 w 99"/>
                <a:gd name="T29" fmla="*/ 0 h 142"/>
                <a:gd name="T30" fmla="*/ 0 w 99"/>
                <a:gd name="T31" fmla="*/ 0 h 142"/>
                <a:gd name="T32" fmla="*/ 0 w 99"/>
                <a:gd name="T33" fmla="*/ 0 h 142"/>
                <a:gd name="T34" fmla="*/ 0 w 99"/>
                <a:gd name="T35" fmla="*/ 0 h 142"/>
                <a:gd name="T36" fmla="*/ 0 w 99"/>
                <a:gd name="T37" fmla="*/ 0 h 142"/>
                <a:gd name="T38" fmla="*/ 0 w 99"/>
                <a:gd name="T39" fmla="*/ 0 h 142"/>
                <a:gd name="T40" fmla="*/ 0 w 99"/>
                <a:gd name="T41" fmla="*/ 0 h 142"/>
                <a:gd name="T42" fmla="*/ 0 w 99"/>
                <a:gd name="T43" fmla="*/ 0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9"/>
                <a:gd name="T67" fmla="*/ 0 h 142"/>
                <a:gd name="T68" fmla="*/ 99 w 99"/>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9" h="142">
                  <a:moveTo>
                    <a:pt x="99" y="108"/>
                  </a:moveTo>
                  <a:lnTo>
                    <a:pt x="15" y="142"/>
                  </a:lnTo>
                  <a:lnTo>
                    <a:pt x="12" y="127"/>
                  </a:lnTo>
                  <a:lnTo>
                    <a:pt x="11" y="111"/>
                  </a:lnTo>
                  <a:lnTo>
                    <a:pt x="8" y="96"/>
                  </a:lnTo>
                  <a:lnTo>
                    <a:pt x="6" y="80"/>
                  </a:lnTo>
                  <a:lnTo>
                    <a:pt x="5" y="70"/>
                  </a:lnTo>
                  <a:lnTo>
                    <a:pt x="3" y="59"/>
                  </a:lnTo>
                  <a:lnTo>
                    <a:pt x="1" y="49"/>
                  </a:lnTo>
                  <a:lnTo>
                    <a:pt x="0" y="39"/>
                  </a:lnTo>
                  <a:lnTo>
                    <a:pt x="8" y="35"/>
                  </a:lnTo>
                  <a:lnTo>
                    <a:pt x="20" y="30"/>
                  </a:lnTo>
                  <a:lnTo>
                    <a:pt x="31" y="24"/>
                  </a:lnTo>
                  <a:lnTo>
                    <a:pt x="44" y="19"/>
                  </a:lnTo>
                  <a:lnTo>
                    <a:pt x="55" y="12"/>
                  </a:lnTo>
                  <a:lnTo>
                    <a:pt x="67" y="7"/>
                  </a:lnTo>
                  <a:lnTo>
                    <a:pt x="77" y="4"/>
                  </a:lnTo>
                  <a:lnTo>
                    <a:pt x="85" y="0"/>
                  </a:lnTo>
                  <a:lnTo>
                    <a:pt x="88" y="26"/>
                  </a:lnTo>
                  <a:lnTo>
                    <a:pt x="92" y="53"/>
                  </a:lnTo>
                  <a:lnTo>
                    <a:pt x="96" y="80"/>
                  </a:lnTo>
                  <a:lnTo>
                    <a:pt x="99" y="108"/>
                  </a:lnTo>
                  <a:close/>
                </a:path>
              </a:pathLst>
            </a:custGeom>
            <a:solidFill>
              <a:srgbClr val="FFFFFF"/>
            </a:solidFill>
            <a:ln w="9525">
              <a:noFill/>
              <a:round/>
              <a:headEnd/>
              <a:tailEnd/>
            </a:ln>
          </p:spPr>
          <p:txBody>
            <a:bodyPr/>
            <a:lstStyle/>
            <a:p>
              <a:endParaRPr lang="ja-JP" altLang="en-US"/>
            </a:p>
          </p:txBody>
        </p:sp>
        <p:sp>
          <p:nvSpPr>
            <p:cNvPr id="51255" name="Freeform 133"/>
            <p:cNvSpPr>
              <a:spLocks/>
            </p:cNvSpPr>
            <p:nvPr/>
          </p:nvSpPr>
          <p:spPr bwMode="auto">
            <a:xfrm>
              <a:off x="4631" y="3406"/>
              <a:ext cx="28" cy="41"/>
            </a:xfrm>
            <a:custGeom>
              <a:avLst/>
              <a:gdLst>
                <a:gd name="T0" fmla="*/ 0 w 110"/>
                <a:gd name="T1" fmla="*/ 0 h 164"/>
                <a:gd name="T2" fmla="*/ 0 w 110"/>
                <a:gd name="T3" fmla="*/ 0 h 164"/>
                <a:gd name="T4" fmla="*/ 0 w 110"/>
                <a:gd name="T5" fmla="*/ 0 h 164"/>
                <a:gd name="T6" fmla="*/ 0 w 110"/>
                <a:gd name="T7" fmla="*/ 0 h 164"/>
                <a:gd name="T8" fmla="*/ 0 w 110"/>
                <a:gd name="T9" fmla="*/ 0 h 164"/>
                <a:gd name="T10" fmla="*/ 0 w 110"/>
                <a:gd name="T11" fmla="*/ 0 h 164"/>
                <a:gd name="T12" fmla="*/ 0 w 110"/>
                <a:gd name="T13" fmla="*/ 0 h 164"/>
                <a:gd name="T14" fmla="*/ 0 w 110"/>
                <a:gd name="T15" fmla="*/ 0 h 164"/>
                <a:gd name="T16" fmla="*/ 0 w 110"/>
                <a:gd name="T17" fmla="*/ 0 h 164"/>
                <a:gd name="T18" fmla="*/ 0 w 110"/>
                <a:gd name="T19" fmla="*/ 0 h 164"/>
                <a:gd name="T20" fmla="*/ 0 w 110"/>
                <a:gd name="T21" fmla="*/ 0 h 164"/>
                <a:gd name="T22" fmla="*/ 0 w 110"/>
                <a:gd name="T23" fmla="*/ 0 h 164"/>
                <a:gd name="T24" fmla="*/ 0 w 110"/>
                <a:gd name="T25" fmla="*/ 0 h 164"/>
                <a:gd name="T26" fmla="*/ 0 w 110"/>
                <a:gd name="T27" fmla="*/ 0 h 164"/>
                <a:gd name="T28" fmla="*/ 0 w 110"/>
                <a:gd name="T29" fmla="*/ 0 h 164"/>
                <a:gd name="T30" fmla="*/ 0 w 110"/>
                <a:gd name="T31" fmla="*/ 0 h 164"/>
                <a:gd name="T32" fmla="*/ 0 w 110"/>
                <a:gd name="T33" fmla="*/ 0 h 164"/>
                <a:gd name="T34" fmla="*/ 0 w 110"/>
                <a:gd name="T35" fmla="*/ 0 h 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0"/>
                <a:gd name="T55" fmla="*/ 0 h 164"/>
                <a:gd name="T56" fmla="*/ 110 w 110"/>
                <a:gd name="T57" fmla="*/ 164 h 1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0" h="164">
                  <a:moveTo>
                    <a:pt x="110" y="126"/>
                  </a:moveTo>
                  <a:lnTo>
                    <a:pt x="25" y="164"/>
                  </a:lnTo>
                  <a:lnTo>
                    <a:pt x="19" y="136"/>
                  </a:lnTo>
                  <a:lnTo>
                    <a:pt x="14" y="108"/>
                  </a:lnTo>
                  <a:lnTo>
                    <a:pt x="7" y="80"/>
                  </a:lnTo>
                  <a:lnTo>
                    <a:pt x="0" y="52"/>
                  </a:lnTo>
                  <a:lnTo>
                    <a:pt x="7" y="47"/>
                  </a:lnTo>
                  <a:lnTo>
                    <a:pt x="19" y="41"/>
                  </a:lnTo>
                  <a:lnTo>
                    <a:pt x="30" y="33"/>
                  </a:lnTo>
                  <a:lnTo>
                    <a:pt x="43" y="26"/>
                  </a:lnTo>
                  <a:lnTo>
                    <a:pt x="55" y="18"/>
                  </a:lnTo>
                  <a:lnTo>
                    <a:pt x="67" y="11"/>
                  </a:lnTo>
                  <a:lnTo>
                    <a:pt x="77" y="4"/>
                  </a:lnTo>
                  <a:lnTo>
                    <a:pt x="83" y="0"/>
                  </a:lnTo>
                  <a:lnTo>
                    <a:pt x="91" y="31"/>
                  </a:lnTo>
                  <a:lnTo>
                    <a:pt x="97" y="61"/>
                  </a:lnTo>
                  <a:lnTo>
                    <a:pt x="104" y="93"/>
                  </a:lnTo>
                  <a:lnTo>
                    <a:pt x="110" y="126"/>
                  </a:lnTo>
                  <a:close/>
                </a:path>
              </a:pathLst>
            </a:custGeom>
            <a:solidFill>
              <a:srgbClr val="FFFFFF"/>
            </a:solidFill>
            <a:ln w="9525">
              <a:noFill/>
              <a:round/>
              <a:headEnd/>
              <a:tailEnd/>
            </a:ln>
          </p:spPr>
          <p:txBody>
            <a:bodyPr/>
            <a:lstStyle/>
            <a:p>
              <a:endParaRPr lang="ja-JP" altLang="en-US"/>
            </a:p>
          </p:txBody>
        </p:sp>
        <p:sp>
          <p:nvSpPr>
            <p:cNvPr id="51256" name="Freeform 134"/>
            <p:cNvSpPr>
              <a:spLocks/>
            </p:cNvSpPr>
            <p:nvPr/>
          </p:nvSpPr>
          <p:spPr bwMode="auto">
            <a:xfrm>
              <a:off x="4620" y="3370"/>
              <a:ext cx="31" cy="46"/>
            </a:xfrm>
            <a:custGeom>
              <a:avLst/>
              <a:gdLst>
                <a:gd name="T0" fmla="*/ 0 w 126"/>
                <a:gd name="T1" fmla="*/ 0 h 182"/>
                <a:gd name="T2" fmla="*/ 0 w 126"/>
                <a:gd name="T3" fmla="*/ 0 h 182"/>
                <a:gd name="T4" fmla="*/ 0 w 126"/>
                <a:gd name="T5" fmla="*/ 0 h 182"/>
                <a:gd name="T6" fmla="*/ 0 w 126"/>
                <a:gd name="T7" fmla="*/ 0 h 182"/>
                <a:gd name="T8" fmla="*/ 0 w 126"/>
                <a:gd name="T9" fmla="*/ 0 h 182"/>
                <a:gd name="T10" fmla="*/ 0 w 126"/>
                <a:gd name="T11" fmla="*/ 0 h 182"/>
                <a:gd name="T12" fmla="*/ 0 w 126"/>
                <a:gd name="T13" fmla="*/ 0 h 182"/>
                <a:gd name="T14" fmla="*/ 0 w 126"/>
                <a:gd name="T15" fmla="*/ 0 h 182"/>
                <a:gd name="T16" fmla="*/ 0 w 126"/>
                <a:gd name="T17" fmla="*/ 0 h 182"/>
                <a:gd name="T18" fmla="*/ 0 w 126"/>
                <a:gd name="T19" fmla="*/ 0 h 182"/>
                <a:gd name="T20" fmla="*/ 0 w 126"/>
                <a:gd name="T21" fmla="*/ 0 h 182"/>
                <a:gd name="T22" fmla="*/ 0 w 126"/>
                <a:gd name="T23" fmla="*/ 0 h 182"/>
                <a:gd name="T24" fmla="*/ 0 w 126"/>
                <a:gd name="T25" fmla="*/ 0 h 182"/>
                <a:gd name="T26" fmla="*/ 0 w 126"/>
                <a:gd name="T27" fmla="*/ 0 h 182"/>
                <a:gd name="T28" fmla="*/ 0 w 126"/>
                <a:gd name="T29" fmla="*/ 0 h 182"/>
                <a:gd name="T30" fmla="*/ 0 w 126"/>
                <a:gd name="T31" fmla="*/ 0 h 182"/>
                <a:gd name="T32" fmla="*/ 0 w 126"/>
                <a:gd name="T33" fmla="*/ 0 h 182"/>
                <a:gd name="T34" fmla="*/ 0 w 126"/>
                <a:gd name="T35" fmla="*/ 0 h 182"/>
                <a:gd name="T36" fmla="*/ 0 w 126"/>
                <a:gd name="T37" fmla="*/ 0 h 182"/>
                <a:gd name="T38" fmla="*/ 0 w 126"/>
                <a:gd name="T39" fmla="*/ 0 h 182"/>
                <a:gd name="T40" fmla="*/ 0 w 126"/>
                <a:gd name="T41" fmla="*/ 0 h 182"/>
                <a:gd name="T42" fmla="*/ 0 w 126"/>
                <a:gd name="T43" fmla="*/ 0 h 182"/>
                <a:gd name="T44" fmla="*/ 0 w 126"/>
                <a:gd name="T45" fmla="*/ 0 h 182"/>
                <a:gd name="T46" fmla="*/ 0 w 126"/>
                <a:gd name="T47" fmla="*/ 0 h 182"/>
                <a:gd name="T48" fmla="*/ 0 w 126"/>
                <a:gd name="T49" fmla="*/ 0 h 182"/>
                <a:gd name="T50" fmla="*/ 0 w 126"/>
                <a:gd name="T51" fmla="*/ 0 h 1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6"/>
                <a:gd name="T79" fmla="*/ 0 h 182"/>
                <a:gd name="T80" fmla="*/ 126 w 126"/>
                <a:gd name="T81" fmla="*/ 182 h 1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6" h="182">
                  <a:moveTo>
                    <a:pt x="126" y="130"/>
                  </a:moveTo>
                  <a:lnTo>
                    <a:pt x="42" y="182"/>
                  </a:lnTo>
                  <a:lnTo>
                    <a:pt x="37" y="163"/>
                  </a:lnTo>
                  <a:lnTo>
                    <a:pt x="33" y="146"/>
                  </a:lnTo>
                  <a:lnTo>
                    <a:pt x="28" y="128"/>
                  </a:lnTo>
                  <a:lnTo>
                    <a:pt x="23" y="110"/>
                  </a:lnTo>
                  <a:lnTo>
                    <a:pt x="17" y="92"/>
                  </a:lnTo>
                  <a:lnTo>
                    <a:pt x="11" y="75"/>
                  </a:lnTo>
                  <a:lnTo>
                    <a:pt x="5" y="58"/>
                  </a:lnTo>
                  <a:lnTo>
                    <a:pt x="0" y="40"/>
                  </a:lnTo>
                  <a:lnTo>
                    <a:pt x="9" y="37"/>
                  </a:lnTo>
                  <a:lnTo>
                    <a:pt x="19" y="32"/>
                  </a:lnTo>
                  <a:lnTo>
                    <a:pt x="32" y="25"/>
                  </a:lnTo>
                  <a:lnTo>
                    <a:pt x="44" y="20"/>
                  </a:lnTo>
                  <a:lnTo>
                    <a:pt x="57" y="14"/>
                  </a:lnTo>
                  <a:lnTo>
                    <a:pt x="69" y="9"/>
                  </a:lnTo>
                  <a:lnTo>
                    <a:pt x="80" y="4"/>
                  </a:lnTo>
                  <a:lnTo>
                    <a:pt x="88" y="0"/>
                  </a:lnTo>
                  <a:lnTo>
                    <a:pt x="93" y="15"/>
                  </a:lnTo>
                  <a:lnTo>
                    <a:pt x="98" y="30"/>
                  </a:lnTo>
                  <a:lnTo>
                    <a:pt x="103" y="47"/>
                  </a:lnTo>
                  <a:lnTo>
                    <a:pt x="108" y="63"/>
                  </a:lnTo>
                  <a:lnTo>
                    <a:pt x="112" y="80"/>
                  </a:lnTo>
                  <a:lnTo>
                    <a:pt x="117" y="96"/>
                  </a:lnTo>
                  <a:lnTo>
                    <a:pt x="122" y="113"/>
                  </a:lnTo>
                  <a:lnTo>
                    <a:pt x="126" y="130"/>
                  </a:lnTo>
                  <a:close/>
                </a:path>
              </a:pathLst>
            </a:custGeom>
            <a:solidFill>
              <a:srgbClr val="FFFFFF"/>
            </a:solidFill>
            <a:ln w="9525">
              <a:noFill/>
              <a:round/>
              <a:headEnd/>
              <a:tailEnd/>
            </a:ln>
          </p:spPr>
          <p:txBody>
            <a:bodyPr/>
            <a:lstStyle/>
            <a:p>
              <a:endParaRPr lang="ja-JP" altLang="en-US"/>
            </a:p>
          </p:txBody>
        </p:sp>
        <p:sp>
          <p:nvSpPr>
            <p:cNvPr id="51257" name="Freeform 135"/>
            <p:cNvSpPr>
              <a:spLocks/>
            </p:cNvSpPr>
            <p:nvPr/>
          </p:nvSpPr>
          <p:spPr bwMode="auto">
            <a:xfrm>
              <a:off x="4606" y="3335"/>
              <a:ext cx="34" cy="42"/>
            </a:xfrm>
            <a:custGeom>
              <a:avLst/>
              <a:gdLst>
                <a:gd name="T0" fmla="*/ 0 w 136"/>
                <a:gd name="T1" fmla="*/ 0 h 168"/>
                <a:gd name="T2" fmla="*/ 0 w 136"/>
                <a:gd name="T3" fmla="*/ 0 h 168"/>
                <a:gd name="T4" fmla="*/ 0 w 136"/>
                <a:gd name="T5" fmla="*/ 0 h 168"/>
                <a:gd name="T6" fmla="*/ 0 w 136"/>
                <a:gd name="T7" fmla="*/ 0 h 168"/>
                <a:gd name="T8" fmla="*/ 0 w 136"/>
                <a:gd name="T9" fmla="*/ 0 h 168"/>
                <a:gd name="T10" fmla="*/ 0 w 136"/>
                <a:gd name="T11" fmla="*/ 0 h 168"/>
                <a:gd name="T12" fmla="*/ 0 w 136"/>
                <a:gd name="T13" fmla="*/ 0 h 168"/>
                <a:gd name="T14" fmla="*/ 0 w 136"/>
                <a:gd name="T15" fmla="*/ 0 h 168"/>
                <a:gd name="T16" fmla="*/ 0 w 136"/>
                <a:gd name="T17" fmla="*/ 0 h 168"/>
                <a:gd name="T18" fmla="*/ 0 w 136"/>
                <a:gd name="T19" fmla="*/ 0 h 168"/>
                <a:gd name="T20" fmla="*/ 0 w 136"/>
                <a:gd name="T21" fmla="*/ 0 h 168"/>
                <a:gd name="T22" fmla="*/ 0 w 136"/>
                <a:gd name="T23" fmla="*/ 0 h 168"/>
                <a:gd name="T24" fmla="*/ 0 w 136"/>
                <a:gd name="T25" fmla="*/ 0 h 168"/>
                <a:gd name="T26" fmla="*/ 0 w 136"/>
                <a:gd name="T27" fmla="*/ 0 h 168"/>
                <a:gd name="T28" fmla="*/ 0 w 136"/>
                <a:gd name="T29" fmla="*/ 0 h 168"/>
                <a:gd name="T30" fmla="*/ 0 w 136"/>
                <a:gd name="T31" fmla="*/ 0 h 168"/>
                <a:gd name="T32" fmla="*/ 0 w 136"/>
                <a:gd name="T33" fmla="*/ 0 h 168"/>
                <a:gd name="T34" fmla="*/ 0 w 136"/>
                <a:gd name="T35" fmla="*/ 0 h 168"/>
                <a:gd name="T36" fmla="*/ 0 w 136"/>
                <a:gd name="T37" fmla="*/ 0 h 168"/>
                <a:gd name="T38" fmla="*/ 0 w 136"/>
                <a:gd name="T39" fmla="*/ 0 h 168"/>
                <a:gd name="T40" fmla="*/ 0 w 136"/>
                <a:gd name="T41" fmla="*/ 0 h 168"/>
                <a:gd name="T42" fmla="*/ 0 w 136"/>
                <a:gd name="T43" fmla="*/ 0 h 168"/>
                <a:gd name="T44" fmla="*/ 0 w 136"/>
                <a:gd name="T45" fmla="*/ 0 h 168"/>
                <a:gd name="T46" fmla="*/ 0 w 136"/>
                <a:gd name="T47" fmla="*/ 0 h 168"/>
                <a:gd name="T48" fmla="*/ 0 w 136"/>
                <a:gd name="T49" fmla="*/ 0 h 168"/>
                <a:gd name="T50" fmla="*/ 0 w 136"/>
                <a:gd name="T51" fmla="*/ 0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6"/>
                <a:gd name="T79" fmla="*/ 0 h 168"/>
                <a:gd name="T80" fmla="*/ 136 w 136"/>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6" h="168">
                  <a:moveTo>
                    <a:pt x="136" y="127"/>
                  </a:moveTo>
                  <a:lnTo>
                    <a:pt x="49" y="168"/>
                  </a:lnTo>
                  <a:lnTo>
                    <a:pt x="43" y="152"/>
                  </a:lnTo>
                  <a:lnTo>
                    <a:pt x="38" y="136"/>
                  </a:lnTo>
                  <a:lnTo>
                    <a:pt x="31" y="121"/>
                  </a:lnTo>
                  <a:lnTo>
                    <a:pt x="25" y="105"/>
                  </a:lnTo>
                  <a:lnTo>
                    <a:pt x="19" y="91"/>
                  </a:lnTo>
                  <a:lnTo>
                    <a:pt x="12" y="76"/>
                  </a:lnTo>
                  <a:lnTo>
                    <a:pt x="6" y="61"/>
                  </a:lnTo>
                  <a:lnTo>
                    <a:pt x="0" y="47"/>
                  </a:lnTo>
                  <a:lnTo>
                    <a:pt x="7" y="42"/>
                  </a:lnTo>
                  <a:lnTo>
                    <a:pt x="17" y="37"/>
                  </a:lnTo>
                  <a:lnTo>
                    <a:pt x="29" y="31"/>
                  </a:lnTo>
                  <a:lnTo>
                    <a:pt x="41" y="23"/>
                  </a:lnTo>
                  <a:lnTo>
                    <a:pt x="53" y="17"/>
                  </a:lnTo>
                  <a:lnTo>
                    <a:pt x="65" y="10"/>
                  </a:lnTo>
                  <a:lnTo>
                    <a:pt x="76" y="5"/>
                  </a:lnTo>
                  <a:lnTo>
                    <a:pt x="83" y="0"/>
                  </a:lnTo>
                  <a:lnTo>
                    <a:pt x="91" y="14"/>
                  </a:lnTo>
                  <a:lnTo>
                    <a:pt x="97" y="29"/>
                  </a:lnTo>
                  <a:lnTo>
                    <a:pt x="103" y="45"/>
                  </a:lnTo>
                  <a:lnTo>
                    <a:pt x="111" y="61"/>
                  </a:lnTo>
                  <a:lnTo>
                    <a:pt x="117" y="76"/>
                  </a:lnTo>
                  <a:lnTo>
                    <a:pt x="124" y="93"/>
                  </a:lnTo>
                  <a:lnTo>
                    <a:pt x="130" y="110"/>
                  </a:lnTo>
                  <a:lnTo>
                    <a:pt x="136" y="127"/>
                  </a:lnTo>
                  <a:close/>
                </a:path>
              </a:pathLst>
            </a:custGeom>
            <a:solidFill>
              <a:srgbClr val="FFFFFF"/>
            </a:solidFill>
            <a:ln w="9525">
              <a:noFill/>
              <a:round/>
              <a:headEnd/>
              <a:tailEnd/>
            </a:ln>
          </p:spPr>
          <p:txBody>
            <a:bodyPr/>
            <a:lstStyle/>
            <a:p>
              <a:endParaRPr lang="ja-JP" altLang="en-US"/>
            </a:p>
          </p:txBody>
        </p:sp>
        <p:sp>
          <p:nvSpPr>
            <p:cNvPr id="51258" name="Freeform 136"/>
            <p:cNvSpPr>
              <a:spLocks/>
            </p:cNvSpPr>
            <p:nvPr/>
          </p:nvSpPr>
          <p:spPr bwMode="auto">
            <a:xfrm>
              <a:off x="4639" y="3567"/>
              <a:ext cx="14" cy="6"/>
            </a:xfrm>
            <a:custGeom>
              <a:avLst/>
              <a:gdLst>
                <a:gd name="T0" fmla="*/ 0 w 54"/>
                <a:gd name="T1" fmla="*/ 0 h 25"/>
                <a:gd name="T2" fmla="*/ 0 w 54"/>
                <a:gd name="T3" fmla="*/ 0 h 25"/>
                <a:gd name="T4" fmla="*/ 0 w 54"/>
                <a:gd name="T5" fmla="*/ 0 h 25"/>
                <a:gd name="T6" fmla="*/ 0 w 54"/>
                <a:gd name="T7" fmla="*/ 0 h 25"/>
                <a:gd name="T8" fmla="*/ 0 w 54"/>
                <a:gd name="T9" fmla="*/ 0 h 25"/>
                <a:gd name="T10" fmla="*/ 0 w 54"/>
                <a:gd name="T11" fmla="*/ 0 h 25"/>
                <a:gd name="T12" fmla="*/ 0 w 54"/>
                <a:gd name="T13" fmla="*/ 0 h 25"/>
                <a:gd name="T14" fmla="*/ 0 w 54"/>
                <a:gd name="T15" fmla="*/ 0 h 25"/>
                <a:gd name="T16" fmla="*/ 0 w 54"/>
                <a:gd name="T17" fmla="*/ 0 h 25"/>
                <a:gd name="T18" fmla="*/ 0 w 54"/>
                <a:gd name="T19" fmla="*/ 0 h 25"/>
                <a:gd name="T20" fmla="*/ 0 w 54"/>
                <a:gd name="T21" fmla="*/ 0 h 25"/>
                <a:gd name="T22" fmla="*/ 0 w 54"/>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25"/>
                <a:gd name="T38" fmla="*/ 54 w 54"/>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25">
                  <a:moveTo>
                    <a:pt x="4" y="25"/>
                  </a:moveTo>
                  <a:lnTo>
                    <a:pt x="5" y="25"/>
                  </a:lnTo>
                  <a:lnTo>
                    <a:pt x="9" y="24"/>
                  </a:lnTo>
                  <a:lnTo>
                    <a:pt x="14" y="23"/>
                  </a:lnTo>
                  <a:lnTo>
                    <a:pt x="20" y="22"/>
                  </a:lnTo>
                  <a:lnTo>
                    <a:pt x="28" y="19"/>
                  </a:lnTo>
                  <a:lnTo>
                    <a:pt x="37" y="18"/>
                  </a:lnTo>
                  <a:lnTo>
                    <a:pt x="46" y="15"/>
                  </a:lnTo>
                  <a:lnTo>
                    <a:pt x="54" y="13"/>
                  </a:lnTo>
                  <a:lnTo>
                    <a:pt x="49" y="0"/>
                  </a:lnTo>
                  <a:lnTo>
                    <a:pt x="0" y="13"/>
                  </a:lnTo>
                  <a:lnTo>
                    <a:pt x="4" y="25"/>
                  </a:lnTo>
                  <a:close/>
                </a:path>
              </a:pathLst>
            </a:custGeom>
            <a:solidFill>
              <a:srgbClr val="000000"/>
            </a:solidFill>
            <a:ln w="9525">
              <a:noFill/>
              <a:round/>
              <a:headEnd/>
              <a:tailEnd/>
            </a:ln>
          </p:spPr>
          <p:txBody>
            <a:bodyPr/>
            <a:lstStyle/>
            <a:p>
              <a:endParaRPr lang="ja-JP" altLang="en-US"/>
            </a:p>
          </p:txBody>
        </p:sp>
        <p:sp>
          <p:nvSpPr>
            <p:cNvPr id="51259" name="Freeform 137"/>
            <p:cNvSpPr>
              <a:spLocks/>
            </p:cNvSpPr>
            <p:nvPr/>
          </p:nvSpPr>
          <p:spPr bwMode="auto">
            <a:xfrm>
              <a:off x="4691" y="3638"/>
              <a:ext cx="23" cy="14"/>
            </a:xfrm>
            <a:custGeom>
              <a:avLst/>
              <a:gdLst>
                <a:gd name="T0" fmla="*/ 0 w 93"/>
                <a:gd name="T1" fmla="*/ 0 h 55"/>
                <a:gd name="T2" fmla="*/ 0 w 93"/>
                <a:gd name="T3" fmla="*/ 0 h 55"/>
                <a:gd name="T4" fmla="*/ 0 w 93"/>
                <a:gd name="T5" fmla="*/ 0 h 55"/>
                <a:gd name="T6" fmla="*/ 0 w 93"/>
                <a:gd name="T7" fmla="*/ 0 h 55"/>
                <a:gd name="T8" fmla="*/ 0 w 93"/>
                <a:gd name="T9" fmla="*/ 0 h 55"/>
                <a:gd name="T10" fmla="*/ 0 w 93"/>
                <a:gd name="T11" fmla="*/ 0 h 55"/>
                <a:gd name="T12" fmla="*/ 0 w 93"/>
                <a:gd name="T13" fmla="*/ 0 h 55"/>
                <a:gd name="T14" fmla="*/ 0 w 93"/>
                <a:gd name="T15" fmla="*/ 0 h 55"/>
                <a:gd name="T16" fmla="*/ 0 w 93"/>
                <a:gd name="T17" fmla="*/ 0 h 55"/>
                <a:gd name="T18" fmla="*/ 0 w 93"/>
                <a:gd name="T19" fmla="*/ 0 h 55"/>
                <a:gd name="T20" fmla="*/ 0 w 93"/>
                <a:gd name="T21" fmla="*/ 0 h 55"/>
                <a:gd name="T22" fmla="*/ 0 w 93"/>
                <a:gd name="T23" fmla="*/ 0 h 55"/>
                <a:gd name="T24" fmla="*/ 0 w 93"/>
                <a:gd name="T25" fmla="*/ 0 h 55"/>
                <a:gd name="T26" fmla="*/ 0 w 93"/>
                <a:gd name="T27" fmla="*/ 0 h 55"/>
                <a:gd name="T28" fmla="*/ 0 w 93"/>
                <a:gd name="T29" fmla="*/ 0 h 55"/>
                <a:gd name="T30" fmla="*/ 0 w 93"/>
                <a:gd name="T31" fmla="*/ 0 h 55"/>
                <a:gd name="T32" fmla="*/ 0 w 93"/>
                <a:gd name="T33" fmla="*/ 0 h 55"/>
                <a:gd name="T34" fmla="*/ 0 w 93"/>
                <a:gd name="T35" fmla="*/ 0 h 55"/>
                <a:gd name="T36" fmla="*/ 0 w 93"/>
                <a:gd name="T37" fmla="*/ 0 h 55"/>
                <a:gd name="T38" fmla="*/ 0 w 93"/>
                <a:gd name="T39" fmla="*/ 0 h 55"/>
                <a:gd name="T40" fmla="*/ 0 w 93"/>
                <a:gd name="T41" fmla="*/ 0 h 55"/>
                <a:gd name="T42" fmla="*/ 0 w 93"/>
                <a:gd name="T43" fmla="*/ 0 h 55"/>
                <a:gd name="T44" fmla="*/ 0 w 93"/>
                <a:gd name="T45" fmla="*/ 0 h 55"/>
                <a:gd name="T46" fmla="*/ 0 w 93"/>
                <a:gd name="T47" fmla="*/ 0 h 55"/>
                <a:gd name="T48" fmla="*/ 0 w 93"/>
                <a:gd name="T49" fmla="*/ 0 h 55"/>
                <a:gd name="T50" fmla="*/ 0 w 93"/>
                <a:gd name="T51" fmla="*/ 0 h 55"/>
                <a:gd name="T52" fmla="*/ 0 w 93"/>
                <a:gd name="T53" fmla="*/ 0 h 55"/>
                <a:gd name="T54" fmla="*/ 0 w 93"/>
                <a:gd name="T55" fmla="*/ 0 h 55"/>
                <a:gd name="T56" fmla="*/ 0 w 93"/>
                <a:gd name="T57" fmla="*/ 0 h 55"/>
                <a:gd name="T58" fmla="*/ 0 w 93"/>
                <a:gd name="T59" fmla="*/ 0 h 5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3"/>
                <a:gd name="T91" fmla="*/ 0 h 55"/>
                <a:gd name="T92" fmla="*/ 93 w 93"/>
                <a:gd name="T93" fmla="*/ 55 h 5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3" h="55">
                  <a:moveTo>
                    <a:pt x="42" y="55"/>
                  </a:moveTo>
                  <a:lnTo>
                    <a:pt x="46" y="54"/>
                  </a:lnTo>
                  <a:lnTo>
                    <a:pt x="50" y="52"/>
                  </a:lnTo>
                  <a:lnTo>
                    <a:pt x="53" y="51"/>
                  </a:lnTo>
                  <a:lnTo>
                    <a:pt x="56" y="50"/>
                  </a:lnTo>
                  <a:lnTo>
                    <a:pt x="65" y="41"/>
                  </a:lnTo>
                  <a:lnTo>
                    <a:pt x="75" y="31"/>
                  </a:lnTo>
                  <a:lnTo>
                    <a:pt x="84" y="19"/>
                  </a:lnTo>
                  <a:lnTo>
                    <a:pt x="93" y="8"/>
                  </a:lnTo>
                  <a:lnTo>
                    <a:pt x="90" y="8"/>
                  </a:lnTo>
                  <a:lnTo>
                    <a:pt x="86" y="7"/>
                  </a:lnTo>
                  <a:lnTo>
                    <a:pt x="79" y="7"/>
                  </a:lnTo>
                  <a:lnTo>
                    <a:pt x="71" y="5"/>
                  </a:lnTo>
                  <a:lnTo>
                    <a:pt x="61" y="4"/>
                  </a:lnTo>
                  <a:lnTo>
                    <a:pt x="51" y="3"/>
                  </a:lnTo>
                  <a:lnTo>
                    <a:pt x="39" y="2"/>
                  </a:lnTo>
                  <a:lnTo>
                    <a:pt x="29" y="0"/>
                  </a:lnTo>
                  <a:lnTo>
                    <a:pt x="23" y="12"/>
                  </a:lnTo>
                  <a:lnTo>
                    <a:pt x="15" y="22"/>
                  </a:lnTo>
                  <a:lnTo>
                    <a:pt x="8" y="32"/>
                  </a:lnTo>
                  <a:lnTo>
                    <a:pt x="0" y="42"/>
                  </a:lnTo>
                  <a:lnTo>
                    <a:pt x="4" y="50"/>
                  </a:lnTo>
                  <a:lnTo>
                    <a:pt x="12" y="51"/>
                  </a:lnTo>
                  <a:lnTo>
                    <a:pt x="18" y="51"/>
                  </a:lnTo>
                  <a:lnTo>
                    <a:pt x="24" y="52"/>
                  </a:lnTo>
                  <a:lnTo>
                    <a:pt x="29" y="54"/>
                  </a:lnTo>
                  <a:lnTo>
                    <a:pt x="34" y="54"/>
                  </a:lnTo>
                  <a:lnTo>
                    <a:pt x="38" y="55"/>
                  </a:lnTo>
                  <a:lnTo>
                    <a:pt x="41" y="55"/>
                  </a:lnTo>
                  <a:lnTo>
                    <a:pt x="42" y="55"/>
                  </a:lnTo>
                  <a:close/>
                </a:path>
              </a:pathLst>
            </a:custGeom>
            <a:solidFill>
              <a:srgbClr val="FFFFFF"/>
            </a:solidFill>
            <a:ln w="9525">
              <a:noFill/>
              <a:round/>
              <a:headEnd/>
              <a:tailEnd/>
            </a:ln>
          </p:spPr>
          <p:txBody>
            <a:bodyPr/>
            <a:lstStyle/>
            <a:p>
              <a:endParaRPr lang="ja-JP" altLang="en-US"/>
            </a:p>
          </p:txBody>
        </p:sp>
        <p:sp>
          <p:nvSpPr>
            <p:cNvPr id="51260" name="Freeform 138"/>
            <p:cNvSpPr>
              <a:spLocks/>
            </p:cNvSpPr>
            <p:nvPr/>
          </p:nvSpPr>
          <p:spPr bwMode="auto">
            <a:xfrm>
              <a:off x="4690" y="3649"/>
              <a:ext cx="1" cy="2"/>
            </a:xfrm>
            <a:custGeom>
              <a:avLst/>
              <a:gdLst>
                <a:gd name="T0" fmla="*/ 0 w 8"/>
                <a:gd name="T1" fmla="*/ 0 h 8"/>
                <a:gd name="T2" fmla="*/ 0 w 8"/>
                <a:gd name="T3" fmla="*/ 0 h 8"/>
                <a:gd name="T4" fmla="*/ 0 w 8"/>
                <a:gd name="T5" fmla="*/ 0 h 8"/>
                <a:gd name="T6" fmla="*/ 0 w 8"/>
                <a:gd name="T7" fmla="*/ 0 h 8"/>
                <a:gd name="T8" fmla="*/ 0 w 8"/>
                <a:gd name="T9" fmla="*/ 0 h 8"/>
                <a:gd name="T10" fmla="*/ 0 w 8"/>
                <a:gd name="T11" fmla="*/ 0 h 8"/>
                <a:gd name="T12" fmla="*/ 0 w 8"/>
                <a:gd name="T13" fmla="*/ 0 h 8"/>
                <a:gd name="T14" fmla="*/ 0 w 8"/>
                <a:gd name="T15" fmla="*/ 0 h 8"/>
                <a:gd name="T16" fmla="*/ 0 w 8"/>
                <a:gd name="T17" fmla="*/ 0 h 8"/>
                <a:gd name="T18" fmla="*/ 0 w 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8"/>
                  </a:moveTo>
                  <a:lnTo>
                    <a:pt x="4" y="0"/>
                  </a:lnTo>
                  <a:lnTo>
                    <a:pt x="3" y="1"/>
                  </a:lnTo>
                  <a:lnTo>
                    <a:pt x="3" y="4"/>
                  </a:lnTo>
                  <a:lnTo>
                    <a:pt x="2" y="5"/>
                  </a:lnTo>
                  <a:lnTo>
                    <a:pt x="0" y="7"/>
                  </a:lnTo>
                  <a:lnTo>
                    <a:pt x="3" y="8"/>
                  </a:lnTo>
                  <a:lnTo>
                    <a:pt x="4" y="8"/>
                  </a:lnTo>
                  <a:lnTo>
                    <a:pt x="7" y="8"/>
                  </a:lnTo>
                  <a:lnTo>
                    <a:pt x="8" y="8"/>
                  </a:lnTo>
                  <a:close/>
                </a:path>
              </a:pathLst>
            </a:custGeom>
            <a:solidFill>
              <a:srgbClr val="FFFFFF"/>
            </a:solidFill>
            <a:ln w="9525">
              <a:noFill/>
              <a:round/>
              <a:headEnd/>
              <a:tailEnd/>
            </a:ln>
          </p:spPr>
          <p:txBody>
            <a:bodyPr/>
            <a:lstStyle/>
            <a:p>
              <a:endParaRPr lang="ja-JP" altLang="en-US"/>
            </a:p>
          </p:txBody>
        </p:sp>
        <p:sp>
          <p:nvSpPr>
            <p:cNvPr id="51261" name="Freeform 139"/>
            <p:cNvSpPr>
              <a:spLocks/>
            </p:cNvSpPr>
            <p:nvPr/>
          </p:nvSpPr>
          <p:spPr bwMode="auto">
            <a:xfrm>
              <a:off x="4424" y="3258"/>
              <a:ext cx="209" cy="414"/>
            </a:xfrm>
            <a:custGeom>
              <a:avLst/>
              <a:gdLst>
                <a:gd name="T0" fmla="*/ 0 w 837"/>
                <a:gd name="T1" fmla="*/ 0 h 1653"/>
                <a:gd name="T2" fmla="*/ 0 w 837"/>
                <a:gd name="T3" fmla="*/ 0 h 1653"/>
                <a:gd name="T4" fmla="*/ 0 w 837"/>
                <a:gd name="T5" fmla="*/ 0 h 1653"/>
                <a:gd name="T6" fmla="*/ 0 w 837"/>
                <a:gd name="T7" fmla="*/ 0 h 1653"/>
                <a:gd name="T8" fmla="*/ 0 w 837"/>
                <a:gd name="T9" fmla="*/ 0 h 1653"/>
                <a:gd name="T10" fmla="*/ 0 w 837"/>
                <a:gd name="T11" fmla="*/ 0 h 1653"/>
                <a:gd name="T12" fmla="*/ 0 w 837"/>
                <a:gd name="T13" fmla="*/ 0 h 1653"/>
                <a:gd name="T14" fmla="*/ 0 w 837"/>
                <a:gd name="T15" fmla="*/ 0 h 1653"/>
                <a:gd name="T16" fmla="*/ 0 w 837"/>
                <a:gd name="T17" fmla="*/ 0 h 1653"/>
                <a:gd name="T18" fmla="*/ 0 w 837"/>
                <a:gd name="T19" fmla="*/ 0 h 1653"/>
                <a:gd name="T20" fmla="*/ 0 w 837"/>
                <a:gd name="T21" fmla="*/ 0 h 1653"/>
                <a:gd name="T22" fmla="*/ 0 w 837"/>
                <a:gd name="T23" fmla="*/ 0 h 1653"/>
                <a:gd name="T24" fmla="*/ 0 w 837"/>
                <a:gd name="T25" fmla="*/ 0 h 1653"/>
                <a:gd name="T26" fmla="*/ 0 w 837"/>
                <a:gd name="T27" fmla="*/ 0 h 1653"/>
                <a:gd name="T28" fmla="*/ 0 w 837"/>
                <a:gd name="T29" fmla="*/ 1 h 1653"/>
                <a:gd name="T30" fmla="*/ 0 w 837"/>
                <a:gd name="T31" fmla="*/ 1 h 1653"/>
                <a:gd name="T32" fmla="*/ 0 w 837"/>
                <a:gd name="T33" fmla="*/ 1 h 1653"/>
                <a:gd name="T34" fmla="*/ 0 w 837"/>
                <a:gd name="T35" fmla="*/ 1 h 1653"/>
                <a:gd name="T36" fmla="*/ 0 w 837"/>
                <a:gd name="T37" fmla="*/ 1 h 1653"/>
                <a:gd name="T38" fmla="*/ 0 w 837"/>
                <a:gd name="T39" fmla="*/ 1 h 1653"/>
                <a:gd name="T40" fmla="*/ 0 w 837"/>
                <a:gd name="T41" fmla="*/ 1 h 1653"/>
                <a:gd name="T42" fmla="*/ 0 w 837"/>
                <a:gd name="T43" fmla="*/ 2 h 1653"/>
                <a:gd name="T44" fmla="*/ 0 w 837"/>
                <a:gd name="T45" fmla="*/ 2 h 1653"/>
                <a:gd name="T46" fmla="*/ 0 w 837"/>
                <a:gd name="T47" fmla="*/ 2 h 1653"/>
                <a:gd name="T48" fmla="*/ 0 w 837"/>
                <a:gd name="T49" fmla="*/ 2 h 1653"/>
                <a:gd name="T50" fmla="*/ 0 w 837"/>
                <a:gd name="T51" fmla="*/ 2 h 1653"/>
                <a:gd name="T52" fmla="*/ 0 w 837"/>
                <a:gd name="T53" fmla="*/ 2 h 1653"/>
                <a:gd name="T54" fmla="*/ 0 w 837"/>
                <a:gd name="T55" fmla="*/ 2 h 1653"/>
                <a:gd name="T56" fmla="*/ 0 w 837"/>
                <a:gd name="T57" fmla="*/ 2 h 1653"/>
                <a:gd name="T58" fmla="*/ 0 w 837"/>
                <a:gd name="T59" fmla="*/ 2 h 1653"/>
                <a:gd name="T60" fmla="*/ 0 w 837"/>
                <a:gd name="T61" fmla="*/ 2 h 1653"/>
                <a:gd name="T62" fmla="*/ 0 w 837"/>
                <a:gd name="T63" fmla="*/ 2 h 1653"/>
                <a:gd name="T64" fmla="*/ 0 w 837"/>
                <a:gd name="T65" fmla="*/ 2 h 1653"/>
                <a:gd name="T66" fmla="*/ 1 w 837"/>
                <a:gd name="T67" fmla="*/ 2 h 1653"/>
                <a:gd name="T68" fmla="*/ 1 w 837"/>
                <a:gd name="T69" fmla="*/ 2 h 1653"/>
                <a:gd name="T70" fmla="*/ 1 w 837"/>
                <a:gd name="T71" fmla="*/ 2 h 1653"/>
                <a:gd name="T72" fmla="*/ 1 w 837"/>
                <a:gd name="T73" fmla="*/ 2 h 1653"/>
                <a:gd name="T74" fmla="*/ 1 w 837"/>
                <a:gd name="T75" fmla="*/ 1 h 1653"/>
                <a:gd name="T76" fmla="*/ 1 w 837"/>
                <a:gd name="T77" fmla="*/ 1 h 1653"/>
                <a:gd name="T78" fmla="*/ 1 w 837"/>
                <a:gd name="T79" fmla="*/ 1 h 1653"/>
                <a:gd name="T80" fmla="*/ 1 w 837"/>
                <a:gd name="T81" fmla="*/ 1 h 1653"/>
                <a:gd name="T82" fmla="*/ 1 w 837"/>
                <a:gd name="T83" fmla="*/ 1 h 1653"/>
                <a:gd name="T84" fmla="*/ 1 w 837"/>
                <a:gd name="T85" fmla="*/ 1 h 1653"/>
                <a:gd name="T86" fmla="*/ 1 w 837"/>
                <a:gd name="T87" fmla="*/ 1 h 1653"/>
                <a:gd name="T88" fmla="*/ 1 w 837"/>
                <a:gd name="T89" fmla="*/ 1 h 1653"/>
                <a:gd name="T90" fmla="*/ 0 w 837"/>
                <a:gd name="T91" fmla="*/ 0 h 1653"/>
                <a:gd name="T92" fmla="*/ 0 w 837"/>
                <a:gd name="T93" fmla="*/ 0 h 1653"/>
                <a:gd name="T94" fmla="*/ 0 w 837"/>
                <a:gd name="T95" fmla="*/ 0 h 1653"/>
                <a:gd name="T96" fmla="*/ 0 w 837"/>
                <a:gd name="T97" fmla="*/ 0 h 1653"/>
                <a:gd name="T98" fmla="*/ 0 w 837"/>
                <a:gd name="T99" fmla="*/ 0 h 16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37"/>
                <a:gd name="T151" fmla="*/ 0 h 1653"/>
                <a:gd name="T152" fmla="*/ 837 w 837"/>
                <a:gd name="T153" fmla="*/ 1653 h 165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37" h="1653">
                  <a:moveTo>
                    <a:pt x="329" y="3"/>
                  </a:moveTo>
                  <a:lnTo>
                    <a:pt x="324" y="2"/>
                  </a:lnTo>
                  <a:lnTo>
                    <a:pt x="320" y="2"/>
                  </a:lnTo>
                  <a:lnTo>
                    <a:pt x="315" y="1"/>
                  </a:lnTo>
                  <a:lnTo>
                    <a:pt x="310" y="1"/>
                  </a:lnTo>
                  <a:lnTo>
                    <a:pt x="305" y="0"/>
                  </a:lnTo>
                  <a:lnTo>
                    <a:pt x="301" y="0"/>
                  </a:lnTo>
                  <a:lnTo>
                    <a:pt x="296" y="0"/>
                  </a:lnTo>
                  <a:lnTo>
                    <a:pt x="291" y="0"/>
                  </a:lnTo>
                  <a:lnTo>
                    <a:pt x="286" y="0"/>
                  </a:lnTo>
                  <a:lnTo>
                    <a:pt x="281" y="0"/>
                  </a:lnTo>
                  <a:lnTo>
                    <a:pt x="275" y="0"/>
                  </a:lnTo>
                  <a:lnTo>
                    <a:pt x="270" y="1"/>
                  </a:lnTo>
                  <a:lnTo>
                    <a:pt x="265" y="1"/>
                  </a:lnTo>
                  <a:lnTo>
                    <a:pt x="258" y="2"/>
                  </a:lnTo>
                  <a:lnTo>
                    <a:pt x="253" y="3"/>
                  </a:lnTo>
                  <a:lnTo>
                    <a:pt x="247" y="5"/>
                  </a:lnTo>
                  <a:lnTo>
                    <a:pt x="242" y="6"/>
                  </a:lnTo>
                  <a:lnTo>
                    <a:pt x="235" y="7"/>
                  </a:lnTo>
                  <a:lnTo>
                    <a:pt x="230" y="10"/>
                  </a:lnTo>
                  <a:lnTo>
                    <a:pt x="225" y="11"/>
                  </a:lnTo>
                  <a:lnTo>
                    <a:pt x="190" y="29"/>
                  </a:lnTo>
                  <a:lnTo>
                    <a:pt x="157" y="54"/>
                  </a:lnTo>
                  <a:lnTo>
                    <a:pt x="126" y="86"/>
                  </a:lnTo>
                  <a:lnTo>
                    <a:pt x="99" y="124"/>
                  </a:lnTo>
                  <a:lnTo>
                    <a:pt x="74" y="168"/>
                  </a:lnTo>
                  <a:lnTo>
                    <a:pt x="54" y="219"/>
                  </a:lnTo>
                  <a:lnTo>
                    <a:pt x="36" y="273"/>
                  </a:lnTo>
                  <a:lnTo>
                    <a:pt x="21" y="333"/>
                  </a:lnTo>
                  <a:lnTo>
                    <a:pt x="11" y="397"/>
                  </a:lnTo>
                  <a:lnTo>
                    <a:pt x="3" y="465"/>
                  </a:lnTo>
                  <a:lnTo>
                    <a:pt x="0" y="537"/>
                  </a:lnTo>
                  <a:lnTo>
                    <a:pt x="0" y="610"/>
                  </a:lnTo>
                  <a:lnTo>
                    <a:pt x="3" y="688"/>
                  </a:lnTo>
                  <a:lnTo>
                    <a:pt x="11" y="766"/>
                  </a:lnTo>
                  <a:lnTo>
                    <a:pt x="22" y="847"/>
                  </a:lnTo>
                  <a:lnTo>
                    <a:pt x="38" y="930"/>
                  </a:lnTo>
                  <a:lnTo>
                    <a:pt x="57" y="1011"/>
                  </a:lnTo>
                  <a:lnTo>
                    <a:pt x="80" y="1088"/>
                  </a:lnTo>
                  <a:lnTo>
                    <a:pt x="105" y="1162"/>
                  </a:lnTo>
                  <a:lnTo>
                    <a:pt x="133" y="1231"/>
                  </a:lnTo>
                  <a:lnTo>
                    <a:pt x="163" y="1297"/>
                  </a:lnTo>
                  <a:lnTo>
                    <a:pt x="195" y="1358"/>
                  </a:lnTo>
                  <a:lnTo>
                    <a:pt x="229" y="1414"/>
                  </a:lnTo>
                  <a:lnTo>
                    <a:pt x="265" y="1466"/>
                  </a:lnTo>
                  <a:lnTo>
                    <a:pt x="301" y="1512"/>
                  </a:lnTo>
                  <a:lnTo>
                    <a:pt x="338" y="1551"/>
                  </a:lnTo>
                  <a:lnTo>
                    <a:pt x="378" y="1585"/>
                  </a:lnTo>
                  <a:lnTo>
                    <a:pt x="416" y="1612"/>
                  </a:lnTo>
                  <a:lnTo>
                    <a:pt x="455" y="1633"/>
                  </a:lnTo>
                  <a:lnTo>
                    <a:pt x="494" y="1647"/>
                  </a:lnTo>
                  <a:lnTo>
                    <a:pt x="533" y="1653"/>
                  </a:lnTo>
                  <a:lnTo>
                    <a:pt x="572" y="1652"/>
                  </a:lnTo>
                  <a:lnTo>
                    <a:pt x="573" y="1652"/>
                  </a:lnTo>
                  <a:lnTo>
                    <a:pt x="574" y="1652"/>
                  </a:lnTo>
                  <a:lnTo>
                    <a:pt x="577" y="1652"/>
                  </a:lnTo>
                  <a:lnTo>
                    <a:pt x="578" y="1651"/>
                  </a:lnTo>
                  <a:lnTo>
                    <a:pt x="584" y="1650"/>
                  </a:lnTo>
                  <a:lnTo>
                    <a:pt x="591" y="1648"/>
                  </a:lnTo>
                  <a:lnTo>
                    <a:pt x="597" y="1647"/>
                  </a:lnTo>
                  <a:lnTo>
                    <a:pt x="603" y="1645"/>
                  </a:lnTo>
                  <a:lnTo>
                    <a:pt x="608" y="1642"/>
                  </a:lnTo>
                  <a:lnTo>
                    <a:pt x="615" y="1640"/>
                  </a:lnTo>
                  <a:lnTo>
                    <a:pt x="621" y="1637"/>
                  </a:lnTo>
                  <a:lnTo>
                    <a:pt x="627" y="1634"/>
                  </a:lnTo>
                  <a:lnTo>
                    <a:pt x="651" y="1621"/>
                  </a:lnTo>
                  <a:lnTo>
                    <a:pt x="673" y="1604"/>
                  </a:lnTo>
                  <a:lnTo>
                    <a:pt x="695" y="1584"/>
                  </a:lnTo>
                  <a:lnTo>
                    <a:pt x="715" y="1561"/>
                  </a:lnTo>
                  <a:lnTo>
                    <a:pt x="733" y="1534"/>
                  </a:lnTo>
                  <a:lnTo>
                    <a:pt x="750" y="1505"/>
                  </a:lnTo>
                  <a:lnTo>
                    <a:pt x="766" y="1472"/>
                  </a:lnTo>
                  <a:lnTo>
                    <a:pt x="781" y="1437"/>
                  </a:lnTo>
                  <a:lnTo>
                    <a:pt x="793" y="1400"/>
                  </a:lnTo>
                  <a:lnTo>
                    <a:pt x="805" y="1359"/>
                  </a:lnTo>
                  <a:lnTo>
                    <a:pt x="814" y="1318"/>
                  </a:lnTo>
                  <a:lnTo>
                    <a:pt x="823" y="1273"/>
                  </a:lnTo>
                  <a:lnTo>
                    <a:pt x="829" y="1226"/>
                  </a:lnTo>
                  <a:lnTo>
                    <a:pt x="833" y="1178"/>
                  </a:lnTo>
                  <a:lnTo>
                    <a:pt x="835" y="1129"/>
                  </a:lnTo>
                  <a:lnTo>
                    <a:pt x="837" y="1077"/>
                  </a:lnTo>
                  <a:lnTo>
                    <a:pt x="835" y="1015"/>
                  </a:lnTo>
                  <a:lnTo>
                    <a:pt x="831" y="951"/>
                  </a:lnTo>
                  <a:lnTo>
                    <a:pt x="825" y="885"/>
                  </a:lnTo>
                  <a:lnTo>
                    <a:pt x="815" y="818"/>
                  </a:lnTo>
                  <a:lnTo>
                    <a:pt x="801" y="740"/>
                  </a:lnTo>
                  <a:lnTo>
                    <a:pt x="783" y="662"/>
                  </a:lnTo>
                  <a:lnTo>
                    <a:pt x="763" y="589"/>
                  </a:lnTo>
                  <a:lnTo>
                    <a:pt x="740" y="517"/>
                  </a:lnTo>
                  <a:lnTo>
                    <a:pt x="715" y="448"/>
                  </a:lnTo>
                  <a:lnTo>
                    <a:pt x="687" y="384"/>
                  </a:lnTo>
                  <a:lnTo>
                    <a:pt x="658" y="323"/>
                  </a:lnTo>
                  <a:lnTo>
                    <a:pt x="626" y="266"/>
                  </a:lnTo>
                  <a:lnTo>
                    <a:pt x="592" y="214"/>
                  </a:lnTo>
                  <a:lnTo>
                    <a:pt x="558" y="166"/>
                  </a:lnTo>
                  <a:lnTo>
                    <a:pt x="521" y="124"/>
                  </a:lnTo>
                  <a:lnTo>
                    <a:pt x="484" y="87"/>
                  </a:lnTo>
                  <a:lnTo>
                    <a:pt x="446" y="57"/>
                  </a:lnTo>
                  <a:lnTo>
                    <a:pt x="408" y="32"/>
                  </a:lnTo>
                  <a:lnTo>
                    <a:pt x="369" y="13"/>
                  </a:lnTo>
                  <a:lnTo>
                    <a:pt x="329" y="3"/>
                  </a:lnTo>
                  <a:close/>
                </a:path>
              </a:pathLst>
            </a:custGeom>
            <a:solidFill>
              <a:srgbClr val="FFFFFF"/>
            </a:solidFill>
            <a:ln w="9525">
              <a:noFill/>
              <a:round/>
              <a:headEnd/>
              <a:tailEnd/>
            </a:ln>
          </p:spPr>
          <p:txBody>
            <a:bodyPr/>
            <a:lstStyle/>
            <a:p>
              <a:endParaRPr lang="ja-JP" altLang="en-US"/>
            </a:p>
          </p:txBody>
        </p:sp>
        <p:sp>
          <p:nvSpPr>
            <p:cNvPr id="51262" name="Freeform 140"/>
            <p:cNvSpPr>
              <a:spLocks/>
            </p:cNvSpPr>
            <p:nvPr/>
          </p:nvSpPr>
          <p:spPr bwMode="auto">
            <a:xfrm>
              <a:off x="4692" y="3432"/>
              <a:ext cx="24" cy="41"/>
            </a:xfrm>
            <a:custGeom>
              <a:avLst/>
              <a:gdLst>
                <a:gd name="T0" fmla="*/ 0 w 97"/>
                <a:gd name="T1" fmla="*/ 0 h 164"/>
                <a:gd name="T2" fmla="*/ 0 w 97"/>
                <a:gd name="T3" fmla="*/ 0 h 164"/>
                <a:gd name="T4" fmla="*/ 0 w 97"/>
                <a:gd name="T5" fmla="*/ 0 h 164"/>
                <a:gd name="T6" fmla="*/ 0 w 97"/>
                <a:gd name="T7" fmla="*/ 0 h 164"/>
                <a:gd name="T8" fmla="*/ 0 w 97"/>
                <a:gd name="T9" fmla="*/ 0 h 164"/>
                <a:gd name="T10" fmla="*/ 0 w 97"/>
                <a:gd name="T11" fmla="*/ 0 h 164"/>
                <a:gd name="T12" fmla="*/ 0 w 97"/>
                <a:gd name="T13" fmla="*/ 0 h 164"/>
                <a:gd name="T14" fmla="*/ 0 w 97"/>
                <a:gd name="T15" fmla="*/ 0 h 164"/>
                <a:gd name="T16" fmla="*/ 0 w 97"/>
                <a:gd name="T17" fmla="*/ 0 h 164"/>
                <a:gd name="T18" fmla="*/ 0 w 97"/>
                <a:gd name="T19" fmla="*/ 0 h 164"/>
                <a:gd name="T20" fmla="*/ 0 w 97"/>
                <a:gd name="T21" fmla="*/ 0 h 164"/>
                <a:gd name="T22" fmla="*/ 0 w 97"/>
                <a:gd name="T23" fmla="*/ 0 h 164"/>
                <a:gd name="T24" fmla="*/ 0 w 97"/>
                <a:gd name="T25" fmla="*/ 0 h 164"/>
                <a:gd name="T26" fmla="*/ 0 w 97"/>
                <a:gd name="T27" fmla="*/ 0 h 164"/>
                <a:gd name="T28" fmla="*/ 0 w 97"/>
                <a:gd name="T29" fmla="*/ 0 h 164"/>
                <a:gd name="T30" fmla="*/ 0 w 97"/>
                <a:gd name="T31" fmla="*/ 0 h 164"/>
                <a:gd name="T32" fmla="*/ 0 w 97"/>
                <a:gd name="T33" fmla="*/ 0 h 164"/>
                <a:gd name="T34" fmla="*/ 0 w 97"/>
                <a:gd name="T35" fmla="*/ 0 h 164"/>
                <a:gd name="T36" fmla="*/ 0 w 97"/>
                <a:gd name="T37" fmla="*/ 0 h 164"/>
                <a:gd name="T38" fmla="*/ 0 w 97"/>
                <a:gd name="T39" fmla="*/ 0 h 164"/>
                <a:gd name="T40" fmla="*/ 0 w 97"/>
                <a:gd name="T41" fmla="*/ 0 h 164"/>
                <a:gd name="T42" fmla="*/ 0 w 97"/>
                <a:gd name="T43" fmla="*/ 0 h 164"/>
                <a:gd name="T44" fmla="*/ 0 w 97"/>
                <a:gd name="T45" fmla="*/ 0 h 164"/>
                <a:gd name="T46" fmla="*/ 0 w 97"/>
                <a:gd name="T47" fmla="*/ 0 h 164"/>
                <a:gd name="T48" fmla="*/ 0 w 97"/>
                <a:gd name="T49" fmla="*/ 0 h 164"/>
                <a:gd name="T50" fmla="*/ 0 w 97"/>
                <a:gd name="T51" fmla="*/ 0 h 164"/>
                <a:gd name="T52" fmla="*/ 0 w 97"/>
                <a:gd name="T53" fmla="*/ 0 h 164"/>
                <a:gd name="T54" fmla="*/ 0 w 97"/>
                <a:gd name="T55" fmla="*/ 0 h 164"/>
                <a:gd name="T56" fmla="*/ 0 w 97"/>
                <a:gd name="T57" fmla="*/ 0 h 164"/>
                <a:gd name="T58" fmla="*/ 0 w 97"/>
                <a:gd name="T59" fmla="*/ 0 h 1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7"/>
                <a:gd name="T91" fmla="*/ 0 h 164"/>
                <a:gd name="T92" fmla="*/ 97 w 97"/>
                <a:gd name="T93" fmla="*/ 164 h 1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7" h="164">
                  <a:moveTo>
                    <a:pt x="81" y="0"/>
                  </a:moveTo>
                  <a:lnTo>
                    <a:pt x="75" y="4"/>
                  </a:lnTo>
                  <a:lnTo>
                    <a:pt x="67" y="10"/>
                  </a:lnTo>
                  <a:lnTo>
                    <a:pt x="56" y="18"/>
                  </a:lnTo>
                  <a:lnTo>
                    <a:pt x="45" y="27"/>
                  </a:lnTo>
                  <a:lnTo>
                    <a:pt x="32" y="36"/>
                  </a:lnTo>
                  <a:lnTo>
                    <a:pt x="20" y="45"/>
                  </a:lnTo>
                  <a:lnTo>
                    <a:pt x="9" y="54"/>
                  </a:lnTo>
                  <a:lnTo>
                    <a:pt x="0" y="60"/>
                  </a:lnTo>
                  <a:lnTo>
                    <a:pt x="3" y="81"/>
                  </a:lnTo>
                  <a:lnTo>
                    <a:pt x="5" y="103"/>
                  </a:lnTo>
                  <a:lnTo>
                    <a:pt x="8" y="125"/>
                  </a:lnTo>
                  <a:lnTo>
                    <a:pt x="10" y="146"/>
                  </a:lnTo>
                  <a:lnTo>
                    <a:pt x="10" y="149"/>
                  </a:lnTo>
                  <a:lnTo>
                    <a:pt x="12" y="152"/>
                  </a:lnTo>
                  <a:lnTo>
                    <a:pt x="12" y="157"/>
                  </a:lnTo>
                  <a:lnTo>
                    <a:pt x="13" y="164"/>
                  </a:lnTo>
                  <a:lnTo>
                    <a:pt x="23" y="159"/>
                  </a:lnTo>
                  <a:lnTo>
                    <a:pt x="34" y="154"/>
                  </a:lnTo>
                  <a:lnTo>
                    <a:pt x="48" y="147"/>
                  </a:lnTo>
                  <a:lnTo>
                    <a:pt x="62" y="141"/>
                  </a:lnTo>
                  <a:lnTo>
                    <a:pt x="75" y="135"/>
                  </a:lnTo>
                  <a:lnTo>
                    <a:pt x="85" y="131"/>
                  </a:lnTo>
                  <a:lnTo>
                    <a:pt x="93" y="127"/>
                  </a:lnTo>
                  <a:lnTo>
                    <a:pt x="95" y="126"/>
                  </a:lnTo>
                  <a:lnTo>
                    <a:pt x="97" y="126"/>
                  </a:lnTo>
                  <a:lnTo>
                    <a:pt x="93" y="93"/>
                  </a:lnTo>
                  <a:lnTo>
                    <a:pt x="89" y="61"/>
                  </a:lnTo>
                  <a:lnTo>
                    <a:pt x="85" y="31"/>
                  </a:lnTo>
                  <a:lnTo>
                    <a:pt x="81" y="0"/>
                  </a:lnTo>
                  <a:close/>
                </a:path>
              </a:pathLst>
            </a:custGeom>
            <a:solidFill>
              <a:srgbClr val="FFFFFF"/>
            </a:solidFill>
            <a:ln w="9525">
              <a:noFill/>
              <a:round/>
              <a:headEnd/>
              <a:tailEnd/>
            </a:ln>
          </p:spPr>
          <p:txBody>
            <a:bodyPr/>
            <a:lstStyle/>
            <a:p>
              <a:endParaRPr lang="ja-JP" altLang="en-US"/>
            </a:p>
          </p:txBody>
        </p:sp>
        <p:sp>
          <p:nvSpPr>
            <p:cNvPr id="51263" name="Freeform 141"/>
            <p:cNvSpPr>
              <a:spLocks/>
            </p:cNvSpPr>
            <p:nvPr/>
          </p:nvSpPr>
          <p:spPr bwMode="auto">
            <a:xfrm>
              <a:off x="4624" y="3266"/>
              <a:ext cx="39" cy="35"/>
            </a:xfrm>
            <a:custGeom>
              <a:avLst/>
              <a:gdLst>
                <a:gd name="T0" fmla="*/ 0 w 156"/>
                <a:gd name="T1" fmla="*/ 0 h 139"/>
                <a:gd name="T2" fmla="*/ 0 w 156"/>
                <a:gd name="T3" fmla="*/ 0 h 139"/>
                <a:gd name="T4" fmla="*/ 0 w 156"/>
                <a:gd name="T5" fmla="*/ 0 h 139"/>
                <a:gd name="T6" fmla="*/ 0 w 156"/>
                <a:gd name="T7" fmla="*/ 0 h 139"/>
                <a:gd name="T8" fmla="*/ 0 w 156"/>
                <a:gd name="T9" fmla="*/ 0 h 139"/>
                <a:gd name="T10" fmla="*/ 0 w 156"/>
                <a:gd name="T11" fmla="*/ 0 h 139"/>
                <a:gd name="T12" fmla="*/ 0 w 156"/>
                <a:gd name="T13" fmla="*/ 0 h 139"/>
                <a:gd name="T14" fmla="*/ 0 w 156"/>
                <a:gd name="T15" fmla="*/ 0 h 139"/>
                <a:gd name="T16" fmla="*/ 0 w 156"/>
                <a:gd name="T17" fmla="*/ 0 h 139"/>
                <a:gd name="T18" fmla="*/ 0 w 156"/>
                <a:gd name="T19" fmla="*/ 0 h 139"/>
                <a:gd name="T20" fmla="*/ 0 w 156"/>
                <a:gd name="T21" fmla="*/ 0 h 139"/>
                <a:gd name="T22" fmla="*/ 0 w 156"/>
                <a:gd name="T23" fmla="*/ 0 h 139"/>
                <a:gd name="T24" fmla="*/ 0 w 156"/>
                <a:gd name="T25" fmla="*/ 0 h 139"/>
                <a:gd name="T26" fmla="*/ 0 w 156"/>
                <a:gd name="T27" fmla="*/ 0 h 139"/>
                <a:gd name="T28" fmla="*/ 0 w 156"/>
                <a:gd name="T29" fmla="*/ 0 h 139"/>
                <a:gd name="T30" fmla="*/ 0 w 156"/>
                <a:gd name="T31" fmla="*/ 0 h 139"/>
                <a:gd name="T32" fmla="*/ 0 w 156"/>
                <a:gd name="T33" fmla="*/ 0 h 139"/>
                <a:gd name="T34" fmla="*/ 0 w 156"/>
                <a:gd name="T35" fmla="*/ 0 h 139"/>
                <a:gd name="T36" fmla="*/ 0 w 156"/>
                <a:gd name="T37" fmla="*/ 0 h 139"/>
                <a:gd name="T38" fmla="*/ 0 w 156"/>
                <a:gd name="T39" fmla="*/ 0 h 139"/>
                <a:gd name="T40" fmla="*/ 0 w 156"/>
                <a:gd name="T41" fmla="*/ 0 h 139"/>
                <a:gd name="T42" fmla="*/ 0 w 156"/>
                <a:gd name="T43" fmla="*/ 0 h 139"/>
                <a:gd name="T44" fmla="*/ 0 w 156"/>
                <a:gd name="T45" fmla="*/ 0 h 139"/>
                <a:gd name="T46" fmla="*/ 0 w 156"/>
                <a:gd name="T47" fmla="*/ 0 h 139"/>
                <a:gd name="T48" fmla="*/ 0 w 156"/>
                <a:gd name="T49" fmla="*/ 0 h 139"/>
                <a:gd name="T50" fmla="*/ 0 w 156"/>
                <a:gd name="T51" fmla="*/ 0 h 139"/>
                <a:gd name="T52" fmla="*/ 0 w 156"/>
                <a:gd name="T53" fmla="*/ 0 h 139"/>
                <a:gd name="T54" fmla="*/ 0 w 156"/>
                <a:gd name="T55" fmla="*/ 0 h 139"/>
                <a:gd name="T56" fmla="*/ 0 w 156"/>
                <a:gd name="T57" fmla="*/ 0 h 139"/>
                <a:gd name="T58" fmla="*/ 0 w 156"/>
                <a:gd name="T59" fmla="*/ 0 h 139"/>
                <a:gd name="T60" fmla="*/ 0 w 156"/>
                <a:gd name="T61" fmla="*/ 0 h 139"/>
                <a:gd name="T62" fmla="*/ 0 w 156"/>
                <a:gd name="T63" fmla="*/ 0 h 139"/>
                <a:gd name="T64" fmla="*/ 0 w 156"/>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139"/>
                <a:gd name="T101" fmla="*/ 156 w 156"/>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139">
                  <a:moveTo>
                    <a:pt x="156" y="110"/>
                  </a:moveTo>
                  <a:lnTo>
                    <a:pt x="146" y="94"/>
                  </a:lnTo>
                  <a:lnTo>
                    <a:pt x="136" y="79"/>
                  </a:lnTo>
                  <a:lnTo>
                    <a:pt x="124" y="65"/>
                  </a:lnTo>
                  <a:lnTo>
                    <a:pt x="114" y="51"/>
                  </a:lnTo>
                  <a:lnTo>
                    <a:pt x="104" y="37"/>
                  </a:lnTo>
                  <a:lnTo>
                    <a:pt x="94" y="24"/>
                  </a:lnTo>
                  <a:lnTo>
                    <a:pt x="85" y="11"/>
                  </a:lnTo>
                  <a:lnTo>
                    <a:pt x="75" y="0"/>
                  </a:lnTo>
                  <a:lnTo>
                    <a:pt x="67" y="2"/>
                  </a:lnTo>
                  <a:lnTo>
                    <a:pt x="58" y="6"/>
                  </a:lnTo>
                  <a:lnTo>
                    <a:pt x="48" y="10"/>
                  </a:lnTo>
                  <a:lnTo>
                    <a:pt x="38" y="14"/>
                  </a:lnTo>
                  <a:lnTo>
                    <a:pt x="28" y="18"/>
                  </a:lnTo>
                  <a:lnTo>
                    <a:pt x="18" y="21"/>
                  </a:lnTo>
                  <a:lnTo>
                    <a:pt x="9" y="25"/>
                  </a:lnTo>
                  <a:lnTo>
                    <a:pt x="0" y="28"/>
                  </a:lnTo>
                  <a:lnTo>
                    <a:pt x="10" y="40"/>
                  </a:lnTo>
                  <a:lnTo>
                    <a:pt x="19" y="53"/>
                  </a:lnTo>
                  <a:lnTo>
                    <a:pt x="29" y="66"/>
                  </a:lnTo>
                  <a:lnTo>
                    <a:pt x="39" y="80"/>
                  </a:lnTo>
                  <a:lnTo>
                    <a:pt x="48" y="94"/>
                  </a:lnTo>
                  <a:lnTo>
                    <a:pt x="58" y="108"/>
                  </a:lnTo>
                  <a:lnTo>
                    <a:pt x="67" y="123"/>
                  </a:lnTo>
                  <a:lnTo>
                    <a:pt x="77" y="139"/>
                  </a:lnTo>
                  <a:lnTo>
                    <a:pt x="84" y="137"/>
                  </a:lnTo>
                  <a:lnTo>
                    <a:pt x="91" y="134"/>
                  </a:lnTo>
                  <a:lnTo>
                    <a:pt x="102" y="130"/>
                  </a:lnTo>
                  <a:lnTo>
                    <a:pt x="113" y="127"/>
                  </a:lnTo>
                  <a:lnTo>
                    <a:pt x="124" y="123"/>
                  </a:lnTo>
                  <a:lnTo>
                    <a:pt x="136" y="118"/>
                  </a:lnTo>
                  <a:lnTo>
                    <a:pt x="147" y="114"/>
                  </a:lnTo>
                  <a:lnTo>
                    <a:pt x="156" y="110"/>
                  </a:lnTo>
                  <a:close/>
                </a:path>
              </a:pathLst>
            </a:custGeom>
            <a:solidFill>
              <a:srgbClr val="FFFFFF"/>
            </a:solidFill>
            <a:ln w="9525">
              <a:noFill/>
              <a:round/>
              <a:headEnd/>
              <a:tailEnd/>
            </a:ln>
          </p:spPr>
          <p:txBody>
            <a:bodyPr/>
            <a:lstStyle/>
            <a:p>
              <a:endParaRPr lang="ja-JP" altLang="en-US"/>
            </a:p>
          </p:txBody>
        </p:sp>
        <p:sp>
          <p:nvSpPr>
            <p:cNvPr id="51264" name="Freeform 142"/>
            <p:cNvSpPr>
              <a:spLocks/>
            </p:cNvSpPr>
            <p:nvPr/>
          </p:nvSpPr>
          <p:spPr bwMode="auto">
            <a:xfrm>
              <a:off x="4621" y="3238"/>
              <a:ext cx="33" cy="7"/>
            </a:xfrm>
            <a:custGeom>
              <a:avLst/>
              <a:gdLst>
                <a:gd name="T0" fmla="*/ 0 w 132"/>
                <a:gd name="T1" fmla="*/ 0 h 30"/>
                <a:gd name="T2" fmla="*/ 0 w 132"/>
                <a:gd name="T3" fmla="*/ 0 h 30"/>
                <a:gd name="T4" fmla="*/ 0 w 132"/>
                <a:gd name="T5" fmla="*/ 0 h 30"/>
                <a:gd name="T6" fmla="*/ 0 w 132"/>
                <a:gd name="T7" fmla="*/ 0 h 30"/>
                <a:gd name="T8" fmla="*/ 0 w 132"/>
                <a:gd name="T9" fmla="*/ 0 h 30"/>
                <a:gd name="T10" fmla="*/ 0 w 132"/>
                <a:gd name="T11" fmla="*/ 0 h 30"/>
                <a:gd name="T12" fmla="*/ 0 w 132"/>
                <a:gd name="T13" fmla="*/ 0 h 30"/>
                <a:gd name="T14" fmla="*/ 0 w 132"/>
                <a:gd name="T15" fmla="*/ 0 h 30"/>
                <a:gd name="T16" fmla="*/ 0 w 132"/>
                <a:gd name="T17" fmla="*/ 0 h 30"/>
                <a:gd name="T18" fmla="*/ 0 w 132"/>
                <a:gd name="T19" fmla="*/ 0 h 30"/>
                <a:gd name="T20" fmla="*/ 0 w 132"/>
                <a:gd name="T21" fmla="*/ 0 h 30"/>
                <a:gd name="T22" fmla="*/ 0 w 132"/>
                <a:gd name="T23" fmla="*/ 0 h 30"/>
                <a:gd name="T24" fmla="*/ 0 w 132"/>
                <a:gd name="T25" fmla="*/ 0 h 30"/>
                <a:gd name="T26" fmla="*/ 0 w 132"/>
                <a:gd name="T27" fmla="*/ 0 h 30"/>
                <a:gd name="T28" fmla="*/ 0 w 132"/>
                <a:gd name="T29" fmla="*/ 0 h 30"/>
                <a:gd name="T30" fmla="*/ 0 w 132"/>
                <a:gd name="T31" fmla="*/ 0 h 30"/>
                <a:gd name="T32" fmla="*/ 0 w 132"/>
                <a:gd name="T33" fmla="*/ 0 h 30"/>
                <a:gd name="T34" fmla="*/ 0 w 132"/>
                <a:gd name="T35" fmla="*/ 0 h 30"/>
                <a:gd name="T36" fmla="*/ 0 w 132"/>
                <a:gd name="T37" fmla="*/ 0 h 30"/>
                <a:gd name="T38" fmla="*/ 0 w 132"/>
                <a:gd name="T39" fmla="*/ 0 h 30"/>
                <a:gd name="T40" fmla="*/ 0 w 132"/>
                <a:gd name="T41" fmla="*/ 0 h 30"/>
                <a:gd name="T42" fmla="*/ 0 w 132"/>
                <a:gd name="T43" fmla="*/ 0 h 30"/>
                <a:gd name="T44" fmla="*/ 0 w 132"/>
                <a:gd name="T45" fmla="*/ 0 h 30"/>
                <a:gd name="T46" fmla="*/ 0 w 132"/>
                <a:gd name="T47" fmla="*/ 0 h 30"/>
                <a:gd name="T48" fmla="*/ 0 w 132"/>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2"/>
                <a:gd name="T76" fmla="*/ 0 h 30"/>
                <a:gd name="T77" fmla="*/ 132 w 132"/>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2" h="30">
                  <a:moveTo>
                    <a:pt x="21" y="16"/>
                  </a:moveTo>
                  <a:lnTo>
                    <a:pt x="31" y="17"/>
                  </a:lnTo>
                  <a:lnTo>
                    <a:pt x="42" y="19"/>
                  </a:lnTo>
                  <a:lnTo>
                    <a:pt x="56" y="21"/>
                  </a:lnTo>
                  <a:lnTo>
                    <a:pt x="71" y="22"/>
                  </a:lnTo>
                  <a:lnTo>
                    <a:pt x="87" y="24"/>
                  </a:lnTo>
                  <a:lnTo>
                    <a:pt x="103" y="26"/>
                  </a:lnTo>
                  <a:lnTo>
                    <a:pt x="118" y="28"/>
                  </a:lnTo>
                  <a:lnTo>
                    <a:pt x="132" y="30"/>
                  </a:lnTo>
                  <a:lnTo>
                    <a:pt x="128" y="26"/>
                  </a:lnTo>
                  <a:lnTo>
                    <a:pt x="125" y="22"/>
                  </a:lnTo>
                  <a:lnTo>
                    <a:pt x="121" y="18"/>
                  </a:lnTo>
                  <a:lnTo>
                    <a:pt x="117" y="16"/>
                  </a:lnTo>
                  <a:lnTo>
                    <a:pt x="102" y="13"/>
                  </a:lnTo>
                  <a:lnTo>
                    <a:pt x="87" y="11"/>
                  </a:lnTo>
                  <a:lnTo>
                    <a:pt x="73" y="8"/>
                  </a:lnTo>
                  <a:lnTo>
                    <a:pt x="57" y="7"/>
                  </a:lnTo>
                  <a:lnTo>
                    <a:pt x="43" y="5"/>
                  </a:lnTo>
                  <a:lnTo>
                    <a:pt x="30" y="3"/>
                  </a:lnTo>
                  <a:lnTo>
                    <a:pt x="14" y="2"/>
                  </a:lnTo>
                  <a:lnTo>
                    <a:pt x="0" y="0"/>
                  </a:lnTo>
                  <a:lnTo>
                    <a:pt x="5" y="4"/>
                  </a:lnTo>
                  <a:lnTo>
                    <a:pt x="11" y="8"/>
                  </a:lnTo>
                  <a:lnTo>
                    <a:pt x="16" y="12"/>
                  </a:lnTo>
                  <a:lnTo>
                    <a:pt x="21" y="16"/>
                  </a:lnTo>
                  <a:close/>
                </a:path>
              </a:pathLst>
            </a:custGeom>
            <a:solidFill>
              <a:srgbClr val="FFFFFF"/>
            </a:solidFill>
            <a:ln w="9525">
              <a:noFill/>
              <a:round/>
              <a:headEnd/>
              <a:tailEnd/>
            </a:ln>
          </p:spPr>
          <p:txBody>
            <a:bodyPr/>
            <a:lstStyle/>
            <a:p>
              <a:endParaRPr lang="ja-JP" altLang="en-US"/>
            </a:p>
          </p:txBody>
        </p:sp>
        <p:sp>
          <p:nvSpPr>
            <p:cNvPr id="51265" name="Freeform 143"/>
            <p:cNvSpPr>
              <a:spLocks/>
            </p:cNvSpPr>
            <p:nvPr/>
          </p:nvSpPr>
          <p:spPr bwMode="auto">
            <a:xfrm>
              <a:off x="4631" y="3246"/>
              <a:ext cx="40" cy="17"/>
            </a:xfrm>
            <a:custGeom>
              <a:avLst/>
              <a:gdLst>
                <a:gd name="T0" fmla="*/ 0 w 160"/>
                <a:gd name="T1" fmla="*/ 0 h 64"/>
                <a:gd name="T2" fmla="*/ 0 w 160"/>
                <a:gd name="T3" fmla="*/ 0 h 64"/>
                <a:gd name="T4" fmla="*/ 0 w 160"/>
                <a:gd name="T5" fmla="*/ 0 h 64"/>
                <a:gd name="T6" fmla="*/ 0 w 160"/>
                <a:gd name="T7" fmla="*/ 0 h 64"/>
                <a:gd name="T8" fmla="*/ 0 w 160"/>
                <a:gd name="T9" fmla="*/ 0 h 64"/>
                <a:gd name="T10" fmla="*/ 0 w 160"/>
                <a:gd name="T11" fmla="*/ 0 h 64"/>
                <a:gd name="T12" fmla="*/ 0 w 160"/>
                <a:gd name="T13" fmla="*/ 0 h 64"/>
                <a:gd name="T14" fmla="*/ 0 w 160"/>
                <a:gd name="T15" fmla="*/ 0 h 64"/>
                <a:gd name="T16" fmla="*/ 0 w 160"/>
                <a:gd name="T17" fmla="*/ 0 h 64"/>
                <a:gd name="T18" fmla="*/ 0 w 160"/>
                <a:gd name="T19" fmla="*/ 0 h 64"/>
                <a:gd name="T20" fmla="*/ 0 w 160"/>
                <a:gd name="T21" fmla="*/ 0 h 64"/>
                <a:gd name="T22" fmla="*/ 0 w 160"/>
                <a:gd name="T23" fmla="*/ 0 h 64"/>
                <a:gd name="T24" fmla="*/ 0 w 160"/>
                <a:gd name="T25" fmla="*/ 0 h 64"/>
                <a:gd name="T26" fmla="*/ 0 w 160"/>
                <a:gd name="T27" fmla="*/ 0 h 64"/>
                <a:gd name="T28" fmla="*/ 0 w 160"/>
                <a:gd name="T29" fmla="*/ 0 h 64"/>
                <a:gd name="T30" fmla="*/ 0 w 160"/>
                <a:gd name="T31" fmla="*/ 0 h 64"/>
                <a:gd name="T32" fmla="*/ 0 w 160"/>
                <a:gd name="T33" fmla="*/ 0 h 64"/>
                <a:gd name="T34" fmla="*/ 0 w 160"/>
                <a:gd name="T35" fmla="*/ 0 h 64"/>
                <a:gd name="T36" fmla="*/ 0 w 160"/>
                <a:gd name="T37" fmla="*/ 0 h 64"/>
                <a:gd name="T38" fmla="*/ 0 w 160"/>
                <a:gd name="T39" fmla="*/ 0 h 64"/>
                <a:gd name="T40" fmla="*/ 0 w 160"/>
                <a:gd name="T41" fmla="*/ 0 h 64"/>
                <a:gd name="T42" fmla="*/ 0 w 160"/>
                <a:gd name="T43" fmla="*/ 0 h 64"/>
                <a:gd name="T44" fmla="*/ 0 w 160"/>
                <a:gd name="T45" fmla="*/ 0 h 64"/>
                <a:gd name="T46" fmla="*/ 0 w 160"/>
                <a:gd name="T47" fmla="*/ 0 h 64"/>
                <a:gd name="T48" fmla="*/ 0 w 160"/>
                <a:gd name="T49" fmla="*/ 0 h 64"/>
                <a:gd name="T50" fmla="*/ 0 w 160"/>
                <a:gd name="T51" fmla="*/ 0 h 64"/>
                <a:gd name="T52" fmla="*/ 0 w 160"/>
                <a:gd name="T53" fmla="*/ 0 h 64"/>
                <a:gd name="T54" fmla="*/ 0 w 160"/>
                <a:gd name="T55" fmla="*/ 0 h 64"/>
                <a:gd name="T56" fmla="*/ 0 w 160"/>
                <a:gd name="T57" fmla="*/ 0 h 64"/>
                <a:gd name="T58" fmla="*/ 0 w 160"/>
                <a:gd name="T59" fmla="*/ 0 h 64"/>
                <a:gd name="T60" fmla="*/ 0 w 160"/>
                <a:gd name="T61" fmla="*/ 0 h 64"/>
                <a:gd name="T62" fmla="*/ 0 w 160"/>
                <a:gd name="T63" fmla="*/ 0 h 64"/>
                <a:gd name="T64" fmla="*/ 0 w 160"/>
                <a:gd name="T65" fmla="*/ 0 h 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0"/>
                <a:gd name="T100" fmla="*/ 0 h 64"/>
                <a:gd name="T101" fmla="*/ 160 w 160"/>
                <a:gd name="T102" fmla="*/ 64 h 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0" h="64">
                  <a:moveTo>
                    <a:pt x="0" y="0"/>
                  </a:moveTo>
                  <a:lnTo>
                    <a:pt x="6" y="6"/>
                  </a:lnTo>
                  <a:lnTo>
                    <a:pt x="14" y="12"/>
                  </a:lnTo>
                  <a:lnTo>
                    <a:pt x="20" y="20"/>
                  </a:lnTo>
                  <a:lnTo>
                    <a:pt x="28" y="26"/>
                  </a:lnTo>
                  <a:lnTo>
                    <a:pt x="34" y="34"/>
                  </a:lnTo>
                  <a:lnTo>
                    <a:pt x="42" y="41"/>
                  </a:lnTo>
                  <a:lnTo>
                    <a:pt x="48" y="49"/>
                  </a:lnTo>
                  <a:lnTo>
                    <a:pt x="56" y="58"/>
                  </a:lnTo>
                  <a:lnTo>
                    <a:pt x="63" y="58"/>
                  </a:lnTo>
                  <a:lnTo>
                    <a:pt x="74" y="59"/>
                  </a:lnTo>
                  <a:lnTo>
                    <a:pt x="86" y="60"/>
                  </a:lnTo>
                  <a:lnTo>
                    <a:pt x="100" y="60"/>
                  </a:lnTo>
                  <a:lnTo>
                    <a:pt x="115" y="62"/>
                  </a:lnTo>
                  <a:lnTo>
                    <a:pt x="131" y="63"/>
                  </a:lnTo>
                  <a:lnTo>
                    <a:pt x="146" y="64"/>
                  </a:lnTo>
                  <a:lnTo>
                    <a:pt x="160" y="64"/>
                  </a:lnTo>
                  <a:lnTo>
                    <a:pt x="153" y="57"/>
                  </a:lnTo>
                  <a:lnTo>
                    <a:pt x="147" y="50"/>
                  </a:lnTo>
                  <a:lnTo>
                    <a:pt x="141" y="44"/>
                  </a:lnTo>
                  <a:lnTo>
                    <a:pt x="134" y="36"/>
                  </a:lnTo>
                  <a:lnTo>
                    <a:pt x="128" y="30"/>
                  </a:lnTo>
                  <a:lnTo>
                    <a:pt x="122" y="24"/>
                  </a:lnTo>
                  <a:lnTo>
                    <a:pt x="117" y="19"/>
                  </a:lnTo>
                  <a:lnTo>
                    <a:pt x="110" y="12"/>
                  </a:lnTo>
                  <a:lnTo>
                    <a:pt x="99" y="11"/>
                  </a:lnTo>
                  <a:lnTo>
                    <a:pt x="86" y="10"/>
                  </a:lnTo>
                  <a:lnTo>
                    <a:pt x="71" y="9"/>
                  </a:lnTo>
                  <a:lnTo>
                    <a:pt x="57" y="6"/>
                  </a:lnTo>
                  <a:lnTo>
                    <a:pt x="42" y="5"/>
                  </a:lnTo>
                  <a:lnTo>
                    <a:pt x="27" y="3"/>
                  </a:lnTo>
                  <a:lnTo>
                    <a:pt x="13" y="1"/>
                  </a:lnTo>
                  <a:lnTo>
                    <a:pt x="0" y="0"/>
                  </a:lnTo>
                  <a:close/>
                </a:path>
              </a:pathLst>
            </a:custGeom>
            <a:solidFill>
              <a:srgbClr val="FFFFFF"/>
            </a:solidFill>
            <a:ln w="9525">
              <a:noFill/>
              <a:round/>
              <a:headEnd/>
              <a:tailEnd/>
            </a:ln>
          </p:spPr>
          <p:txBody>
            <a:bodyPr/>
            <a:lstStyle/>
            <a:p>
              <a:endParaRPr lang="ja-JP" altLang="en-US"/>
            </a:p>
          </p:txBody>
        </p:sp>
        <p:sp>
          <p:nvSpPr>
            <p:cNvPr id="51266" name="Freeform 144"/>
            <p:cNvSpPr>
              <a:spLocks/>
            </p:cNvSpPr>
            <p:nvPr/>
          </p:nvSpPr>
          <p:spPr bwMode="auto">
            <a:xfrm>
              <a:off x="4646" y="3296"/>
              <a:ext cx="33" cy="34"/>
            </a:xfrm>
            <a:custGeom>
              <a:avLst/>
              <a:gdLst>
                <a:gd name="T0" fmla="*/ 0 w 132"/>
                <a:gd name="T1" fmla="*/ 0 h 134"/>
                <a:gd name="T2" fmla="*/ 0 w 132"/>
                <a:gd name="T3" fmla="*/ 0 h 134"/>
                <a:gd name="T4" fmla="*/ 0 w 132"/>
                <a:gd name="T5" fmla="*/ 0 h 134"/>
                <a:gd name="T6" fmla="*/ 0 w 132"/>
                <a:gd name="T7" fmla="*/ 0 h 134"/>
                <a:gd name="T8" fmla="*/ 0 w 132"/>
                <a:gd name="T9" fmla="*/ 0 h 134"/>
                <a:gd name="T10" fmla="*/ 0 w 132"/>
                <a:gd name="T11" fmla="*/ 0 h 134"/>
                <a:gd name="T12" fmla="*/ 0 w 132"/>
                <a:gd name="T13" fmla="*/ 0 h 134"/>
                <a:gd name="T14" fmla="*/ 0 w 132"/>
                <a:gd name="T15" fmla="*/ 0 h 134"/>
                <a:gd name="T16" fmla="*/ 0 w 132"/>
                <a:gd name="T17" fmla="*/ 0 h 134"/>
                <a:gd name="T18" fmla="*/ 0 w 132"/>
                <a:gd name="T19" fmla="*/ 0 h 134"/>
                <a:gd name="T20" fmla="*/ 0 w 132"/>
                <a:gd name="T21" fmla="*/ 0 h 134"/>
                <a:gd name="T22" fmla="*/ 0 w 132"/>
                <a:gd name="T23" fmla="*/ 0 h 134"/>
                <a:gd name="T24" fmla="*/ 0 w 132"/>
                <a:gd name="T25" fmla="*/ 0 h 134"/>
                <a:gd name="T26" fmla="*/ 0 w 132"/>
                <a:gd name="T27" fmla="*/ 0 h 134"/>
                <a:gd name="T28" fmla="*/ 0 w 132"/>
                <a:gd name="T29" fmla="*/ 0 h 134"/>
                <a:gd name="T30" fmla="*/ 0 w 132"/>
                <a:gd name="T31" fmla="*/ 0 h 134"/>
                <a:gd name="T32" fmla="*/ 0 w 132"/>
                <a:gd name="T33" fmla="*/ 0 h 134"/>
                <a:gd name="T34" fmla="*/ 0 w 132"/>
                <a:gd name="T35" fmla="*/ 0 h 134"/>
                <a:gd name="T36" fmla="*/ 0 w 132"/>
                <a:gd name="T37" fmla="*/ 0 h 134"/>
                <a:gd name="T38" fmla="*/ 0 w 132"/>
                <a:gd name="T39" fmla="*/ 0 h 134"/>
                <a:gd name="T40" fmla="*/ 0 w 132"/>
                <a:gd name="T41" fmla="*/ 0 h 134"/>
                <a:gd name="T42" fmla="*/ 0 w 132"/>
                <a:gd name="T43" fmla="*/ 0 h 134"/>
                <a:gd name="T44" fmla="*/ 0 w 132"/>
                <a:gd name="T45" fmla="*/ 0 h 134"/>
                <a:gd name="T46" fmla="*/ 0 w 132"/>
                <a:gd name="T47" fmla="*/ 0 h 134"/>
                <a:gd name="T48" fmla="*/ 0 w 132"/>
                <a:gd name="T49" fmla="*/ 0 h 134"/>
                <a:gd name="T50" fmla="*/ 0 w 132"/>
                <a:gd name="T51" fmla="*/ 0 h 134"/>
                <a:gd name="T52" fmla="*/ 0 w 132"/>
                <a:gd name="T53" fmla="*/ 0 h 134"/>
                <a:gd name="T54" fmla="*/ 0 w 132"/>
                <a:gd name="T55" fmla="*/ 0 h 134"/>
                <a:gd name="T56" fmla="*/ 0 w 132"/>
                <a:gd name="T57" fmla="*/ 0 h 134"/>
                <a:gd name="T58" fmla="*/ 0 w 132"/>
                <a:gd name="T59" fmla="*/ 0 h 134"/>
                <a:gd name="T60" fmla="*/ 0 w 132"/>
                <a:gd name="T61" fmla="*/ 0 h 134"/>
                <a:gd name="T62" fmla="*/ 0 w 132"/>
                <a:gd name="T63" fmla="*/ 0 h 134"/>
                <a:gd name="T64" fmla="*/ 0 w 132"/>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4"/>
                <a:gd name="T101" fmla="*/ 132 w 132"/>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4">
                  <a:moveTo>
                    <a:pt x="132" y="97"/>
                  </a:moveTo>
                  <a:lnTo>
                    <a:pt x="126" y="85"/>
                  </a:lnTo>
                  <a:lnTo>
                    <a:pt x="119" y="72"/>
                  </a:lnTo>
                  <a:lnTo>
                    <a:pt x="112" y="59"/>
                  </a:lnTo>
                  <a:lnTo>
                    <a:pt x="106" y="47"/>
                  </a:lnTo>
                  <a:lnTo>
                    <a:pt x="99" y="35"/>
                  </a:lnTo>
                  <a:lnTo>
                    <a:pt x="93" y="23"/>
                  </a:lnTo>
                  <a:lnTo>
                    <a:pt x="85" y="11"/>
                  </a:lnTo>
                  <a:lnTo>
                    <a:pt x="79" y="0"/>
                  </a:lnTo>
                  <a:lnTo>
                    <a:pt x="71" y="4"/>
                  </a:lnTo>
                  <a:lnTo>
                    <a:pt x="61" y="6"/>
                  </a:lnTo>
                  <a:lnTo>
                    <a:pt x="50" y="11"/>
                  </a:lnTo>
                  <a:lnTo>
                    <a:pt x="40" y="15"/>
                  </a:lnTo>
                  <a:lnTo>
                    <a:pt x="28" y="19"/>
                  </a:lnTo>
                  <a:lnTo>
                    <a:pt x="17" y="24"/>
                  </a:lnTo>
                  <a:lnTo>
                    <a:pt x="8" y="26"/>
                  </a:lnTo>
                  <a:lnTo>
                    <a:pt x="0" y="30"/>
                  </a:lnTo>
                  <a:lnTo>
                    <a:pt x="7" y="42"/>
                  </a:lnTo>
                  <a:lnTo>
                    <a:pt x="14" y="54"/>
                  </a:lnTo>
                  <a:lnTo>
                    <a:pt x="21" y="67"/>
                  </a:lnTo>
                  <a:lnTo>
                    <a:pt x="27" y="80"/>
                  </a:lnTo>
                  <a:lnTo>
                    <a:pt x="35" y="92"/>
                  </a:lnTo>
                  <a:lnTo>
                    <a:pt x="41" y="106"/>
                  </a:lnTo>
                  <a:lnTo>
                    <a:pt x="47" y="120"/>
                  </a:lnTo>
                  <a:lnTo>
                    <a:pt x="54" y="134"/>
                  </a:lnTo>
                  <a:lnTo>
                    <a:pt x="61" y="130"/>
                  </a:lnTo>
                  <a:lnTo>
                    <a:pt x="70" y="127"/>
                  </a:lnTo>
                  <a:lnTo>
                    <a:pt x="79" y="123"/>
                  </a:lnTo>
                  <a:lnTo>
                    <a:pt x="90" y="118"/>
                  </a:lnTo>
                  <a:lnTo>
                    <a:pt x="100" y="113"/>
                  </a:lnTo>
                  <a:lnTo>
                    <a:pt x="112" y="106"/>
                  </a:lnTo>
                  <a:lnTo>
                    <a:pt x="122" y="103"/>
                  </a:lnTo>
                  <a:lnTo>
                    <a:pt x="132" y="97"/>
                  </a:lnTo>
                  <a:close/>
                </a:path>
              </a:pathLst>
            </a:custGeom>
            <a:solidFill>
              <a:srgbClr val="FFFFFF"/>
            </a:solidFill>
            <a:ln w="9525">
              <a:noFill/>
              <a:round/>
              <a:headEnd/>
              <a:tailEnd/>
            </a:ln>
          </p:spPr>
          <p:txBody>
            <a:bodyPr/>
            <a:lstStyle/>
            <a:p>
              <a:endParaRPr lang="ja-JP" altLang="en-US"/>
            </a:p>
          </p:txBody>
        </p:sp>
        <p:sp>
          <p:nvSpPr>
            <p:cNvPr id="51267" name="Freeform 145"/>
            <p:cNvSpPr>
              <a:spLocks/>
            </p:cNvSpPr>
            <p:nvPr/>
          </p:nvSpPr>
          <p:spPr bwMode="auto">
            <a:xfrm>
              <a:off x="4686" y="3399"/>
              <a:ext cx="25" cy="44"/>
            </a:xfrm>
            <a:custGeom>
              <a:avLst/>
              <a:gdLst>
                <a:gd name="T0" fmla="*/ 0 w 102"/>
                <a:gd name="T1" fmla="*/ 0 h 178"/>
                <a:gd name="T2" fmla="*/ 0 w 102"/>
                <a:gd name="T3" fmla="*/ 0 h 178"/>
                <a:gd name="T4" fmla="*/ 0 w 102"/>
                <a:gd name="T5" fmla="*/ 0 h 178"/>
                <a:gd name="T6" fmla="*/ 0 w 102"/>
                <a:gd name="T7" fmla="*/ 0 h 178"/>
                <a:gd name="T8" fmla="*/ 0 w 102"/>
                <a:gd name="T9" fmla="*/ 0 h 178"/>
                <a:gd name="T10" fmla="*/ 0 w 102"/>
                <a:gd name="T11" fmla="*/ 0 h 178"/>
                <a:gd name="T12" fmla="*/ 0 w 102"/>
                <a:gd name="T13" fmla="*/ 0 h 178"/>
                <a:gd name="T14" fmla="*/ 0 w 102"/>
                <a:gd name="T15" fmla="*/ 0 h 178"/>
                <a:gd name="T16" fmla="*/ 0 w 102"/>
                <a:gd name="T17" fmla="*/ 0 h 178"/>
                <a:gd name="T18" fmla="*/ 0 w 102"/>
                <a:gd name="T19" fmla="*/ 0 h 178"/>
                <a:gd name="T20" fmla="*/ 0 w 102"/>
                <a:gd name="T21" fmla="*/ 0 h 178"/>
                <a:gd name="T22" fmla="*/ 0 w 102"/>
                <a:gd name="T23" fmla="*/ 0 h 178"/>
                <a:gd name="T24" fmla="*/ 0 w 102"/>
                <a:gd name="T25" fmla="*/ 0 h 178"/>
                <a:gd name="T26" fmla="*/ 0 w 102"/>
                <a:gd name="T27" fmla="*/ 0 h 178"/>
                <a:gd name="T28" fmla="*/ 0 w 102"/>
                <a:gd name="T29" fmla="*/ 0 h 178"/>
                <a:gd name="T30" fmla="*/ 0 w 102"/>
                <a:gd name="T31" fmla="*/ 0 h 178"/>
                <a:gd name="T32" fmla="*/ 0 w 102"/>
                <a:gd name="T33" fmla="*/ 0 h 178"/>
                <a:gd name="T34" fmla="*/ 0 w 102"/>
                <a:gd name="T35" fmla="*/ 0 h 178"/>
                <a:gd name="T36" fmla="*/ 0 w 102"/>
                <a:gd name="T37" fmla="*/ 0 h 178"/>
                <a:gd name="T38" fmla="*/ 0 w 102"/>
                <a:gd name="T39" fmla="*/ 0 h 178"/>
                <a:gd name="T40" fmla="*/ 0 w 102"/>
                <a:gd name="T41" fmla="*/ 0 h 178"/>
                <a:gd name="T42" fmla="*/ 0 w 102"/>
                <a:gd name="T43" fmla="*/ 0 h 178"/>
                <a:gd name="T44" fmla="*/ 0 w 102"/>
                <a:gd name="T45" fmla="*/ 0 h 178"/>
                <a:gd name="T46" fmla="*/ 0 w 102"/>
                <a:gd name="T47" fmla="*/ 0 h 178"/>
                <a:gd name="T48" fmla="*/ 0 w 102"/>
                <a:gd name="T49" fmla="*/ 0 h 1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78"/>
                <a:gd name="T77" fmla="*/ 102 w 102"/>
                <a:gd name="T78" fmla="*/ 178 h 1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78">
                  <a:moveTo>
                    <a:pt x="23" y="178"/>
                  </a:moveTo>
                  <a:lnTo>
                    <a:pt x="32" y="170"/>
                  </a:lnTo>
                  <a:lnTo>
                    <a:pt x="43" y="162"/>
                  </a:lnTo>
                  <a:lnTo>
                    <a:pt x="55" y="154"/>
                  </a:lnTo>
                  <a:lnTo>
                    <a:pt x="67" y="143"/>
                  </a:lnTo>
                  <a:lnTo>
                    <a:pt x="79" y="135"/>
                  </a:lnTo>
                  <a:lnTo>
                    <a:pt x="89" y="127"/>
                  </a:lnTo>
                  <a:lnTo>
                    <a:pt x="96" y="121"/>
                  </a:lnTo>
                  <a:lnTo>
                    <a:pt x="102" y="117"/>
                  </a:lnTo>
                  <a:lnTo>
                    <a:pt x="96" y="86"/>
                  </a:lnTo>
                  <a:lnTo>
                    <a:pt x="91" y="57"/>
                  </a:lnTo>
                  <a:lnTo>
                    <a:pt x="85" y="29"/>
                  </a:lnTo>
                  <a:lnTo>
                    <a:pt x="80" y="0"/>
                  </a:lnTo>
                  <a:lnTo>
                    <a:pt x="74" y="4"/>
                  </a:lnTo>
                  <a:lnTo>
                    <a:pt x="63" y="10"/>
                  </a:lnTo>
                  <a:lnTo>
                    <a:pt x="53" y="18"/>
                  </a:lnTo>
                  <a:lnTo>
                    <a:pt x="42" y="26"/>
                  </a:lnTo>
                  <a:lnTo>
                    <a:pt x="29" y="33"/>
                  </a:lnTo>
                  <a:lnTo>
                    <a:pt x="18" y="41"/>
                  </a:lnTo>
                  <a:lnTo>
                    <a:pt x="8" y="47"/>
                  </a:lnTo>
                  <a:lnTo>
                    <a:pt x="0" y="52"/>
                  </a:lnTo>
                  <a:lnTo>
                    <a:pt x="6" y="83"/>
                  </a:lnTo>
                  <a:lnTo>
                    <a:pt x="13" y="113"/>
                  </a:lnTo>
                  <a:lnTo>
                    <a:pt x="18" y="145"/>
                  </a:lnTo>
                  <a:lnTo>
                    <a:pt x="23" y="178"/>
                  </a:lnTo>
                  <a:close/>
                </a:path>
              </a:pathLst>
            </a:custGeom>
            <a:solidFill>
              <a:srgbClr val="FFFFFF"/>
            </a:solidFill>
            <a:ln w="9525">
              <a:noFill/>
              <a:round/>
              <a:headEnd/>
              <a:tailEnd/>
            </a:ln>
          </p:spPr>
          <p:txBody>
            <a:bodyPr/>
            <a:lstStyle/>
            <a:p>
              <a:endParaRPr lang="ja-JP" altLang="en-US"/>
            </a:p>
          </p:txBody>
        </p:sp>
        <p:sp>
          <p:nvSpPr>
            <p:cNvPr id="51268" name="Freeform 146"/>
            <p:cNvSpPr>
              <a:spLocks/>
            </p:cNvSpPr>
            <p:nvPr/>
          </p:nvSpPr>
          <p:spPr bwMode="auto">
            <a:xfrm>
              <a:off x="4700" y="3362"/>
              <a:ext cx="33" cy="38"/>
            </a:xfrm>
            <a:custGeom>
              <a:avLst/>
              <a:gdLst>
                <a:gd name="T0" fmla="*/ 0 w 131"/>
                <a:gd name="T1" fmla="*/ 0 h 150"/>
                <a:gd name="T2" fmla="*/ 0 w 131"/>
                <a:gd name="T3" fmla="*/ 0 h 150"/>
                <a:gd name="T4" fmla="*/ 0 w 131"/>
                <a:gd name="T5" fmla="*/ 0 h 150"/>
                <a:gd name="T6" fmla="*/ 0 w 131"/>
                <a:gd name="T7" fmla="*/ 0 h 150"/>
                <a:gd name="T8" fmla="*/ 0 w 131"/>
                <a:gd name="T9" fmla="*/ 0 h 150"/>
                <a:gd name="T10" fmla="*/ 0 w 131"/>
                <a:gd name="T11" fmla="*/ 0 h 150"/>
                <a:gd name="T12" fmla="*/ 0 w 131"/>
                <a:gd name="T13" fmla="*/ 0 h 150"/>
                <a:gd name="T14" fmla="*/ 0 w 131"/>
                <a:gd name="T15" fmla="*/ 0 h 150"/>
                <a:gd name="T16" fmla="*/ 0 w 131"/>
                <a:gd name="T17" fmla="*/ 0 h 150"/>
                <a:gd name="T18" fmla="*/ 0 w 131"/>
                <a:gd name="T19" fmla="*/ 0 h 150"/>
                <a:gd name="T20" fmla="*/ 0 w 131"/>
                <a:gd name="T21" fmla="*/ 0 h 150"/>
                <a:gd name="T22" fmla="*/ 0 w 131"/>
                <a:gd name="T23" fmla="*/ 0 h 150"/>
                <a:gd name="T24" fmla="*/ 0 w 131"/>
                <a:gd name="T25" fmla="*/ 0 h 150"/>
                <a:gd name="T26" fmla="*/ 0 w 131"/>
                <a:gd name="T27" fmla="*/ 0 h 150"/>
                <a:gd name="T28" fmla="*/ 0 w 131"/>
                <a:gd name="T29" fmla="*/ 0 h 150"/>
                <a:gd name="T30" fmla="*/ 0 w 131"/>
                <a:gd name="T31" fmla="*/ 0 h 150"/>
                <a:gd name="T32" fmla="*/ 0 w 131"/>
                <a:gd name="T33" fmla="*/ 0 h 150"/>
                <a:gd name="T34" fmla="*/ 0 w 131"/>
                <a:gd name="T35" fmla="*/ 0 h 150"/>
                <a:gd name="T36" fmla="*/ 0 w 131"/>
                <a:gd name="T37" fmla="*/ 0 h 150"/>
                <a:gd name="T38" fmla="*/ 0 w 131"/>
                <a:gd name="T39" fmla="*/ 0 h 150"/>
                <a:gd name="T40" fmla="*/ 0 w 131"/>
                <a:gd name="T41" fmla="*/ 0 h 150"/>
                <a:gd name="T42" fmla="*/ 0 w 131"/>
                <a:gd name="T43" fmla="*/ 0 h 150"/>
                <a:gd name="T44" fmla="*/ 0 w 131"/>
                <a:gd name="T45" fmla="*/ 0 h 150"/>
                <a:gd name="T46" fmla="*/ 0 w 131"/>
                <a:gd name="T47" fmla="*/ 0 h 150"/>
                <a:gd name="T48" fmla="*/ 0 w 131"/>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0"/>
                <a:gd name="T77" fmla="*/ 131 w 131"/>
                <a:gd name="T78" fmla="*/ 150 h 1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0">
                  <a:moveTo>
                    <a:pt x="0" y="0"/>
                  </a:moveTo>
                  <a:lnTo>
                    <a:pt x="11" y="32"/>
                  </a:lnTo>
                  <a:lnTo>
                    <a:pt x="21" y="64"/>
                  </a:lnTo>
                  <a:lnTo>
                    <a:pt x="30" y="98"/>
                  </a:lnTo>
                  <a:lnTo>
                    <a:pt x="37" y="132"/>
                  </a:lnTo>
                  <a:lnTo>
                    <a:pt x="47" y="134"/>
                  </a:lnTo>
                  <a:lnTo>
                    <a:pt x="60" y="136"/>
                  </a:lnTo>
                  <a:lnTo>
                    <a:pt x="73" y="139"/>
                  </a:lnTo>
                  <a:lnTo>
                    <a:pt x="85" y="141"/>
                  </a:lnTo>
                  <a:lnTo>
                    <a:pt x="98" y="144"/>
                  </a:lnTo>
                  <a:lnTo>
                    <a:pt x="111" y="146"/>
                  </a:lnTo>
                  <a:lnTo>
                    <a:pt x="122" y="148"/>
                  </a:lnTo>
                  <a:lnTo>
                    <a:pt x="131" y="150"/>
                  </a:lnTo>
                  <a:lnTo>
                    <a:pt x="123" y="113"/>
                  </a:lnTo>
                  <a:lnTo>
                    <a:pt x="115" y="79"/>
                  </a:lnTo>
                  <a:lnTo>
                    <a:pt x="106" y="45"/>
                  </a:lnTo>
                  <a:lnTo>
                    <a:pt x="96" y="12"/>
                  </a:lnTo>
                  <a:lnTo>
                    <a:pt x="87" y="11"/>
                  </a:lnTo>
                  <a:lnTo>
                    <a:pt x="75" y="9"/>
                  </a:lnTo>
                  <a:lnTo>
                    <a:pt x="63" y="8"/>
                  </a:lnTo>
                  <a:lnTo>
                    <a:pt x="50" y="6"/>
                  </a:lnTo>
                  <a:lnTo>
                    <a:pt x="36" y="4"/>
                  </a:lnTo>
                  <a:lnTo>
                    <a:pt x="22" y="3"/>
                  </a:lnTo>
                  <a:lnTo>
                    <a:pt x="11" y="2"/>
                  </a:lnTo>
                  <a:lnTo>
                    <a:pt x="0" y="0"/>
                  </a:lnTo>
                  <a:close/>
                </a:path>
              </a:pathLst>
            </a:custGeom>
            <a:solidFill>
              <a:srgbClr val="FFFFFF"/>
            </a:solidFill>
            <a:ln w="9525">
              <a:noFill/>
              <a:round/>
              <a:headEnd/>
              <a:tailEnd/>
            </a:ln>
          </p:spPr>
          <p:txBody>
            <a:bodyPr/>
            <a:lstStyle/>
            <a:p>
              <a:endParaRPr lang="ja-JP" altLang="en-US"/>
            </a:p>
          </p:txBody>
        </p:sp>
        <p:sp>
          <p:nvSpPr>
            <p:cNvPr id="51269" name="Freeform 147"/>
            <p:cNvSpPr>
              <a:spLocks/>
            </p:cNvSpPr>
            <p:nvPr/>
          </p:nvSpPr>
          <p:spPr bwMode="auto">
            <a:xfrm>
              <a:off x="4607" y="3246"/>
              <a:ext cx="33" cy="24"/>
            </a:xfrm>
            <a:custGeom>
              <a:avLst/>
              <a:gdLst>
                <a:gd name="T0" fmla="*/ 0 w 133"/>
                <a:gd name="T1" fmla="*/ 0 h 94"/>
                <a:gd name="T2" fmla="*/ 0 w 133"/>
                <a:gd name="T3" fmla="*/ 0 h 94"/>
                <a:gd name="T4" fmla="*/ 0 w 133"/>
                <a:gd name="T5" fmla="*/ 0 h 94"/>
                <a:gd name="T6" fmla="*/ 0 w 133"/>
                <a:gd name="T7" fmla="*/ 0 h 94"/>
                <a:gd name="T8" fmla="*/ 0 w 133"/>
                <a:gd name="T9" fmla="*/ 0 h 94"/>
                <a:gd name="T10" fmla="*/ 0 w 133"/>
                <a:gd name="T11" fmla="*/ 0 h 94"/>
                <a:gd name="T12" fmla="*/ 0 w 133"/>
                <a:gd name="T13" fmla="*/ 0 h 94"/>
                <a:gd name="T14" fmla="*/ 0 w 133"/>
                <a:gd name="T15" fmla="*/ 0 h 94"/>
                <a:gd name="T16" fmla="*/ 0 w 133"/>
                <a:gd name="T17" fmla="*/ 0 h 94"/>
                <a:gd name="T18" fmla="*/ 0 w 133"/>
                <a:gd name="T19" fmla="*/ 0 h 94"/>
                <a:gd name="T20" fmla="*/ 0 w 133"/>
                <a:gd name="T21" fmla="*/ 0 h 94"/>
                <a:gd name="T22" fmla="*/ 0 w 133"/>
                <a:gd name="T23" fmla="*/ 0 h 94"/>
                <a:gd name="T24" fmla="*/ 0 w 133"/>
                <a:gd name="T25" fmla="*/ 0 h 94"/>
                <a:gd name="T26" fmla="*/ 0 w 133"/>
                <a:gd name="T27" fmla="*/ 0 h 94"/>
                <a:gd name="T28" fmla="*/ 0 w 133"/>
                <a:gd name="T29" fmla="*/ 0 h 94"/>
                <a:gd name="T30" fmla="*/ 0 w 133"/>
                <a:gd name="T31" fmla="*/ 0 h 94"/>
                <a:gd name="T32" fmla="*/ 0 w 133"/>
                <a:gd name="T33" fmla="*/ 0 h 94"/>
                <a:gd name="T34" fmla="*/ 0 w 133"/>
                <a:gd name="T35" fmla="*/ 0 h 94"/>
                <a:gd name="T36" fmla="*/ 0 w 133"/>
                <a:gd name="T37" fmla="*/ 0 h 94"/>
                <a:gd name="T38" fmla="*/ 0 w 133"/>
                <a:gd name="T39" fmla="*/ 0 h 94"/>
                <a:gd name="T40" fmla="*/ 0 w 133"/>
                <a:gd name="T41" fmla="*/ 0 h 94"/>
                <a:gd name="T42" fmla="*/ 0 w 133"/>
                <a:gd name="T43" fmla="*/ 0 h 94"/>
                <a:gd name="T44" fmla="*/ 0 w 133"/>
                <a:gd name="T45" fmla="*/ 0 h 94"/>
                <a:gd name="T46" fmla="*/ 0 w 133"/>
                <a:gd name="T47" fmla="*/ 0 h 94"/>
                <a:gd name="T48" fmla="*/ 0 w 133"/>
                <a:gd name="T49" fmla="*/ 0 h 94"/>
                <a:gd name="T50" fmla="*/ 0 w 133"/>
                <a:gd name="T51" fmla="*/ 0 h 94"/>
                <a:gd name="T52" fmla="*/ 0 w 133"/>
                <a:gd name="T53" fmla="*/ 0 h 94"/>
                <a:gd name="T54" fmla="*/ 0 w 133"/>
                <a:gd name="T55" fmla="*/ 0 h 94"/>
                <a:gd name="T56" fmla="*/ 0 w 133"/>
                <a:gd name="T57" fmla="*/ 0 h 94"/>
                <a:gd name="T58" fmla="*/ 0 w 133"/>
                <a:gd name="T59" fmla="*/ 0 h 94"/>
                <a:gd name="T60" fmla="*/ 0 w 133"/>
                <a:gd name="T61" fmla="*/ 0 h 94"/>
                <a:gd name="T62" fmla="*/ 0 w 133"/>
                <a:gd name="T63" fmla="*/ 0 h 94"/>
                <a:gd name="T64" fmla="*/ 0 w 133"/>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94"/>
                <a:gd name="T101" fmla="*/ 133 w 133"/>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94">
                  <a:moveTo>
                    <a:pt x="133" y="66"/>
                  </a:moveTo>
                  <a:lnTo>
                    <a:pt x="125" y="56"/>
                  </a:lnTo>
                  <a:lnTo>
                    <a:pt x="116" y="46"/>
                  </a:lnTo>
                  <a:lnTo>
                    <a:pt x="107" y="37"/>
                  </a:lnTo>
                  <a:lnTo>
                    <a:pt x="98" y="30"/>
                  </a:lnTo>
                  <a:lnTo>
                    <a:pt x="90" y="21"/>
                  </a:lnTo>
                  <a:lnTo>
                    <a:pt x="81" y="14"/>
                  </a:lnTo>
                  <a:lnTo>
                    <a:pt x="74" y="7"/>
                  </a:lnTo>
                  <a:lnTo>
                    <a:pt x="66" y="0"/>
                  </a:lnTo>
                  <a:lnTo>
                    <a:pt x="60" y="3"/>
                  </a:lnTo>
                  <a:lnTo>
                    <a:pt x="52" y="7"/>
                  </a:lnTo>
                  <a:lnTo>
                    <a:pt x="42" y="11"/>
                  </a:lnTo>
                  <a:lnTo>
                    <a:pt x="33" y="14"/>
                  </a:lnTo>
                  <a:lnTo>
                    <a:pt x="23" y="19"/>
                  </a:lnTo>
                  <a:lnTo>
                    <a:pt x="14" y="23"/>
                  </a:lnTo>
                  <a:lnTo>
                    <a:pt x="7" y="27"/>
                  </a:lnTo>
                  <a:lnTo>
                    <a:pt x="0" y="30"/>
                  </a:lnTo>
                  <a:lnTo>
                    <a:pt x="8" y="36"/>
                  </a:lnTo>
                  <a:lnTo>
                    <a:pt x="14" y="43"/>
                  </a:lnTo>
                  <a:lnTo>
                    <a:pt x="22" y="51"/>
                  </a:lnTo>
                  <a:lnTo>
                    <a:pt x="29" y="59"/>
                  </a:lnTo>
                  <a:lnTo>
                    <a:pt x="37" y="68"/>
                  </a:lnTo>
                  <a:lnTo>
                    <a:pt x="45" y="76"/>
                  </a:lnTo>
                  <a:lnTo>
                    <a:pt x="52" y="85"/>
                  </a:lnTo>
                  <a:lnTo>
                    <a:pt x="60" y="94"/>
                  </a:lnTo>
                  <a:lnTo>
                    <a:pt x="66" y="92"/>
                  </a:lnTo>
                  <a:lnTo>
                    <a:pt x="74" y="88"/>
                  </a:lnTo>
                  <a:lnTo>
                    <a:pt x="83" y="84"/>
                  </a:lnTo>
                  <a:lnTo>
                    <a:pt x="93" y="80"/>
                  </a:lnTo>
                  <a:lnTo>
                    <a:pt x="104" y="76"/>
                  </a:lnTo>
                  <a:lnTo>
                    <a:pt x="114" y="73"/>
                  </a:lnTo>
                  <a:lnTo>
                    <a:pt x="125" y="69"/>
                  </a:lnTo>
                  <a:lnTo>
                    <a:pt x="133" y="66"/>
                  </a:lnTo>
                  <a:close/>
                </a:path>
              </a:pathLst>
            </a:custGeom>
            <a:solidFill>
              <a:srgbClr val="FFFFFF"/>
            </a:solidFill>
            <a:ln w="9525">
              <a:noFill/>
              <a:round/>
              <a:headEnd/>
              <a:tailEnd/>
            </a:ln>
          </p:spPr>
          <p:txBody>
            <a:bodyPr/>
            <a:lstStyle/>
            <a:p>
              <a:endParaRPr lang="ja-JP" altLang="en-US"/>
            </a:p>
          </p:txBody>
        </p:sp>
        <p:sp>
          <p:nvSpPr>
            <p:cNvPr id="51270" name="Freeform 148"/>
            <p:cNvSpPr>
              <a:spLocks/>
            </p:cNvSpPr>
            <p:nvPr/>
          </p:nvSpPr>
          <p:spPr bwMode="auto">
            <a:xfrm>
              <a:off x="4661" y="3324"/>
              <a:ext cx="33" cy="45"/>
            </a:xfrm>
            <a:custGeom>
              <a:avLst/>
              <a:gdLst>
                <a:gd name="T0" fmla="*/ 0 w 134"/>
                <a:gd name="T1" fmla="*/ 0 h 180"/>
                <a:gd name="T2" fmla="*/ 0 w 134"/>
                <a:gd name="T3" fmla="*/ 0 h 180"/>
                <a:gd name="T4" fmla="*/ 0 w 134"/>
                <a:gd name="T5" fmla="*/ 0 h 180"/>
                <a:gd name="T6" fmla="*/ 0 w 134"/>
                <a:gd name="T7" fmla="*/ 0 h 180"/>
                <a:gd name="T8" fmla="*/ 0 w 134"/>
                <a:gd name="T9" fmla="*/ 0 h 180"/>
                <a:gd name="T10" fmla="*/ 0 w 134"/>
                <a:gd name="T11" fmla="*/ 0 h 180"/>
                <a:gd name="T12" fmla="*/ 0 w 134"/>
                <a:gd name="T13" fmla="*/ 0 h 180"/>
                <a:gd name="T14" fmla="*/ 0 w 134"/>
                <a:gd name="T15" fmla="*/ 0 h 180"/>
                <a:gd name="T16" fmla="*/ 0 w 134"/>
                <a:gd name="T17" fmla="*/ 0 h 180"/>
                <a:gd name="T18" fmla="*/ 0 w 134"/>
                <a:gd name="T19" fmla="*/ 0 h 180"/>
                <a:gd name="T20" fmla="*/ 0 w 134"/>
                <a:gd name="T21" fmla="*/ 0 h 180"/>
                <a:gd name="T22" fmla="*/ 0 w 134"/>
                <a:gd name="T23" fmla="*/ 0 h 180"/>
                <a:gd name="T24" fmla="*/ 0 w 134"/>
                <a:gd name="T25" fmla="*/ 0 h 180"/>
                <a:gd name="T26" fmla="*/ 0 w 134"/>
                <a:gd name="T27" fmla="*/ 0 h 180"/>
                <a:gd name="T28" fmla="*/ 0 w 134"/>
                <a:gd name="T29" fmla="*/ 0 h 180"/>
                <a:gd name="T30" fmla="*/ 0 w 134"/>
                <a:gd name="T31" fmla="*/ 0 h 180"/>
                <a:gd name="T32" fmla="*/ 0 w 134"/>
                <a:gd name="T33" fmla="*/ 0 h 180"/>
                <a:gd name="T34" fmla="*/ 0 w 134"/>
                <a:gd name="T35" fmla="*/ 0 h 180"/>
                <a:gd name="T36" fmla="*/ 0 w 134"/>
                <a:gd name="T37" fmla="*/ 0 h 180"/>
                <a:gd name="T38" fmla="*/ 0 w 134"/>
                <a:gd name="T39" fmla="*/ 0 h 180"/>
                <a:gd name="T40" fmla="*/ 0 w 134"/>
                <a:gd name="T41" fmla="*/ 0 h 180"/>
                <a:gd name="T42" fmla="*/ 0 w 134"/>
                <a:gd name="T43" fmla="*/ 0 h 180"/>
                <a:gd name="T44" fmla="*/ 0 w 134"/>
                <a:gd name="T45" fmla="*/ 0 h 180"/>
                <a:gd name="T46" fmla="*/ 0 w 134"/>
                <a:gd name="T47" fmla="*/ 0 h 180"/>
                <a:gd name="T48" fmla="*/ 0 w 134"/>
                <a:gd name="T49" fmla="*/ 0 h 180"/>
                <a:gd name="T50" fmla="*/ 0 w 134"/>
                <a:gd name="T51" fmla="*/ 0 h 180"/>
                <a:gd name="T52" fmla="*/ 0 w 134"/>
                <a:gd name="T53" fmla="*/ 0 h 180"/>
                <a:gd name="T54" fmla="*/ 0 w 134"/>
                <a:gd name="T55" fmla="*/ 0 h 180"/>
                <a:gd name="T56" fmla="*/ 0 w 134"/>
                <a:gd name="T57" fmla="*/ 0 h 180"/>
                <a:gd name="T58" fmla="*/ 0 w 134"/>
                <a:gd name="T59" fmla="*/ 0 h 180"/>
                <a:gd name="T60" fmla="*/ 0 w 134"/>
                <a:gd name="T61" fmla="*/ 0 h 180"/>
                <a:gd name="T62" fmla="*/ 0 w 134"/>
                <a:gd name="T63" fmla="*/ 0 h 180"/>
                <a:gd name="T64" fmla="*/ 0 w 134"/>
                <a:gd name="T65" fmla="*/ 0 h 1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80"/>
                <a:gd name="T101" fmla="*/ 134 w 134"/>
                <a:gd name="T102" fmla="*/ 180 h 1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80">
                  <a:moveTo>
                    <a:pt x="134" y="140"/>
                  </a:moveTo>
                  <a:lnTo>
                    <a:pt x="128" y="121"/>
                  </a:lnTo>
                  <a:lnTo>
                    <a:pt x="120" y="103"/>
                  </a:lnTo>
                  <a:lnTo>
                    <a:pt x="114" y="84"/>
                  </a:lnTo>
                  <a:lnTo>
                    <a:pt x="106" y="66"/>
                  </a:lnTo>
                  <a:lnTo>
                    <a:pt x="100" y="50"/>
                  </a:lnTo>
                  <a:lnTo>
                    <a:pt x="92" y="32"/>
                  </a:lnTo>
                  <a:lnTo>
                    <a:pt x="86" y="17"/>
                  </a:lnTo>
                  <a:lnTo>
                    <a:pt x="79" y="0"/>
                  </a:lnTo>
                  <a:lnTo>
                    <a:pt x="70" y="4"/>
                  </a:lnTo>
                  <a:lnTo>
                    <a:pt x="59" y="9"/>
                  </a:lnTo>
                  <a:lnTo>
                    <a:pt x="48" y="14"/>
                  </a:lnTo>
                  <a:lnTo>
                    <a:pt x="38" y="19"/>
                  </a:lnTo>
                  <a:lnTo>
                    <a:pt x="27" y="24"/>
                  </a:lnTo>
                  <a:lnTo>
                    <a:pt x="16" y="28"/>
                  </a:lnTo>
                  <a:lnTo>
                    <a:pt x="8" y="32"/>
                  </a:lnTo>
                  <a:lnTo>
                    <a:pt x="0" y="36"/>
                  </a:lnTo>
                  <a:lnTo>
                    <a:pt x="8" y="52"/>
                  </a:lnTo>
                  <a:lnTo>
                    <a:pt x="15" y="70"/>
                  </a:lnTo>
                  <a:lnTo>
                    <a:pt x="23" y="88"/>
                  </a:lnTo>
                  <a:lnTo>
                    <a:pt x="29" y="106"/>
                  </a:lnTo>
                  <a:lnTo>
                    <a:pt x="37" y="123"/>
                  </a:lnTo>
                  <a:lnTo>
                    <a:pt x="43" y="142"/>
                  </a:lnTo>
                  <a:lnTo>
                    <a:pt x="49" y="161"/>
                  </a:lnTo>
                  <a:lnTo>
                    <a:pt x="56" y="180"/>
                  </a:lnTo>
                  <a:lnTo>
                    <a:pt x="62" y="178"/>
                  </a:lnTo>
                  <a:lnTo>
                    <a:pt x="71" y="173"/>
                  </a:lnTo>
                  <a:lnTo>
                    <a:pt x="81" y="168"/>
                  </a:lnTo>
                  <a:lnTo>
                    <a:pt x="94" y="161"/>
                  </a:lnTo>
                  <a:lnTo>
                    <a:pt x="105" y="155"/>
                  </a:lnTo>
                  <a:lnTo>
                    <a:pt x="117" y="150"/>
                  </a:lnTo>
                  <a:lnTo>
                    <a:pt x="125" y="144"/>
                  </a:lnTo>
                  <a:lnTo>
                    <a:pt x="134" y="140"/>
                  </a:lnTo>
                  <a:close/>
                </a:path>
              </a:pathLst>
            </a:custGeom>
            <a:solidFill>
              <a:srgbClr val="FFFFFF"/>
            </a:solidFill>
            <a:ln w="9525">
              <a:noFill/>
              <a:round/>
              <a:headEnd/>
              <a:tailEnd/>
            </a:ln>
          </p:spPr>
          <p:txBody>
            <a:bodyPr/>
            <a:lstStyle/>
            <a:p>
              <a:endParaRPr lang="ja-JP" altLang="en-US"/>
            </a:p>
          </p:txBody>
        </p:sp>
        <p:sp>
          <p:nvSpPr>
            <p:cNvPr id="51271" name="Freeform 149"/>
            <p:cNvSpPr>
              <a:spLocks/>
            </p:cNvSpPr>
            <p:nvPr/>
          </p:nvSpPr>
          <p:spPr bwMode="auto">
            <a:xfrm>
              <a:off x="4690" y="3564"/>
              <a:ext cx="25" cy="28"/>
            </a:xfrm>
            <a:custGeom>
              <a:avLst/>
              <a:gdLst>
                <a:gd name="T0" fmla="*/ 0 w 97"/>
                <a:gd name="T1" fmla="*/ 0 h 111"/>
                <a:gd name="T2" fmla="*/ 0 w 97"/>
                <a:gd name="T3" fmla="*/ 0 h 111"/>
                <a:gd name="T4" fmla="*/ 0 w 97"/>
                <a:gd name="T5" fmla="*/ 0 h 111"/>
                <a:gd name="T6" fmla="*/ 0 w 97"/>
                <a:gd name="T7" fmla="*/ 0 h 111"/>
                <a:gd name="T8" fmla="*/ 0 w 97"/>
                <a:gd name="T9" fmla="*/ 0 h 111"/>
                <a:gd name="T10" fmla="*/ 0 w 97"/>
                <a:gd name="T11" fmla="*/ 0 h 111"/>
                <a:gd name="T12" fmla="*/ 0 w 97"/>
                <a:gd name="T13" fmla="*/ 0 h 111"/>
                <a:gd name="T14" fmla="*/ 0 w 97"/>
                <a:gd name="T15" fmla="*/ 0 h 111"/>
                <a:gd name="T16" fmla="*/ 0 w 97"/>
                <a:gd name="T17" fmla="*/ 0 h 111"/>
                <a:gd name="T18" fmla="*/ 0 w 97"/>
                <a:gd name="T19" fmla="*/ 0 h 111"/>
                <a:gd name="T20" fmla="*/ 0 w 97"/>
                <a:gd name="T21" fmla="*/ 0 h 111"/>
                <a:gd name="T22" fmla="*/ 0 w 97"/>
                <a:gd name="T23" fmla="*/ 0 h 111"/>
                <a:gd name="T24" fmla="*/ 0 w 97"/>
                <a:gd name="T25" fmla="*/ 0 h 111"/>
                <a:gd name="T26" fmla="*/ 0 w 97"/>
                <a:gd name="T27" fmla="*/ 0 h 111"/>
                <a:gd name="T28" fmla="*/ 0 w 97"/>
                <a:gd name="T29" fmla="*/ 0 h 111"/>
                <a:gd name="T30" fmla="*/ 0 w 97"/>
                <a:gd name="T31" fmla="*/ 0 h 111"/>
                <a:gd name="T32" fmla="*/ 0 w 97"/>
                <a:gd name="T33" fmla="*/ 0 h 111"/>
                <a:gd name="T34" fmla="*/ 0 w 97"/>
                <a:gd name="T35" fmla="*/ 0 h 111"/>
                <a:gd name="T36" fmla="*/ 0 w 97"/>
                <a:gd name="T37" fmla="*/ 0 h 111"/>
                <a:gd name="T38" fmla="*/ 0 w 97"/>
                <a:gd name="T39" fmla="*/ 0 h 111"/>
                <a:gd name="T40" fmla="*/ 0 w 97"/>
                <a:gd name="T41" fmla="*/ 0 h 111"/>
                <a:gd name="T42" fmla="*/ 0 w 97"/>
                <a:gd name="T43" fmla="*/ 0 h 111"/>
                <a:gd name="T44" fmla="*/ 0 w 97"/>
                <a:gd name="T45" fmla="*/ 0 h 111"/>
                <a:gd name="T46" fmla="*/ 0 w 97"/>
                <a:gd name="T47" fmla="*/ 0 h 111"/>
                <a:gd name="T48" fmla="*/ 0 w 97"/>
                <a:gd name="T49" fmla="*/ 0 h 111"/>
                <a:gd name="T50" fmla="*/ 0 w 97"/>
                <a:gd name="T51" fmla="*/ 0 h 111"/>
                <a:gd name="T52" fmla="*/ 0 w 97"/>
                <a:gd name="T53" fmla="*/ 0 h 111"/>
                <a:gd name="T54" fmla="*/ 0 w 97"/>
                <a:gd name="T55" fmla="*/ 0 h 111"/>
                <a:gd name="T56" fmla="*/ 0 w 97"/>
                <a:gd name="T57" fmla="*/ 0 h 1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7"/>
                <a:gd name="T88" fmla="*/ 0 h 111"/>
                <a:gd name="T89" fmla="*/ 97 w 97"/>
                <a:gd name="T90" fmla="*/ 111 h 1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7" h="111">
                  <a:moveTo>
                    <a:pt x="81" y="93"/>
                  </a:moveTo>
                  <a:lnTo>
                    <a:pt x="81" y="93"/>
                  </a:lnTo>
                  <a:lnTo>
                    <a:pt x="82" y="93"/>
                  </a:lnTo>
                  <a:lnTo>
                    <a:pt x="87" y="71"/>
                  </a:lnTo>
                  <a:lnTo>
                    <a:pt x="91" y="46"/>
                  </a:lnTo>
                  <a:lnTo>
                    <a:pt x="95" y="24"/>
                  </a:lnTo>
                  <a:lnTo>
                    <a:pt x="97" y="0"/>
                  </a:lnTo>
                  <a:lnTo>
                    <a:pt x="90" y="1"/>
                  </a:lnTo>
                  <a:lnTo>
                    <a:pt x="81" y="3"/>
                  </a:lnTo>
                  <a:lnTo>
                    <a:pt x="70" y="6"/>
                  </a:lnTo>
                  <a:lnTo>
                    <a:pt x="58" y="8"/>
                  </a:lnTo>
                  <a:lnTo>
                    <a:pt x="47" y="11"/>
                  </a:lnTo>
                  <a:lnTo>
                    <a:pt x="35" y="13"/>
                  </a:lnTo>
                  <a:lnTo>
                    <a:pt x="24" y="16"/>
                  </a:lnTo>
                  <a:lnTo>
                    <a:pt x="15" y="17"/>
                  </a:lnTo>
                  <a:lnTo>
                    <a:pt x="13" y="41"/>
                  </a:lnTo>
                  <a:lnTo>
                    <a:pt x="9" y="64"/>
                  </a:lnTo>
                  <a:lnTo>
                    <a:pt x="5" y="88"/>
                  </a:lnTo>
                  <a:lnTo>
                    <a:pt x="0" y="111"/>
                  </a:lnTo>
                  <a:lnTo>
                    <a:pt x="13" y="109"/>
                  </a:lnTo>
                  <a:lnTo>
                    <a:pt x="25" y="106"/>
                  </a:lnTo>
                  <a:lnTo>
                    <a:pt x="39" y="102"/>
                  </a:lnTo>
                  <a:lnTo>
                    <a:pt x="52" y="100"/>
                  </a:lnTo>
                  <a:lnTo>
                    <a:pt x="63" y="97"/>
                  </a:lnTo>
                  <a:lnTo>
                    <a:pt x="72" y="95"/>
                  </a:lnTo>
                  <a:lnTo>
                    <a:pt x="78" y="93"/>
                  </a:lnTo>
                  <a:lnTo>
                    <a:pt x="81" y="93"/>
                  </a:lnTo>
                  <a:close/>
                </a:path>
              </a:pathLst>
            </a:custGeom>
            <a:solidFill>
              <a:srgbClr val="FFFFFF"/>
            </a:solidFill>
            <a:ln w="9525">
              <a:noFill/>
              <a:round/>
              <a:headEnd/>
              <a:tailEnd/>
            </a:ln>
          </p:spPr>
          <p:txBody>
            <a:bodyPr/>
            <a:lstStyle/>
            <a:p>
              <a:endParaRPr lang="ja-JP" altLang="en-US"/>
            </a:p>
          </p:txBody>
        </p:sp>
        <p:sp>
          <p:nvSpPr>
            <p:cNvPr id="51272" name="Freeform 150"/>
            <p:cNvSpPr>
              <a:spLocks/>
            </p:cNvSpPr>
            <p:nvPr/>
          </p:nvSpPr>
          <p:spPr bwMode="auto">
            <a:xfrm>
              <a:off x="4676" y="3363"/>
              <a:ext cx="29" cy="45"/>
            </a:xfrm>
            <a:custGeom>
              <a:avLst/>
              <a:gdLst>
                <a:gd name="T0" fmla="*/ 0 w 117"/>
                <a:gd name="T1" fmla="*/ 0 h 181"/>
                <a:gd name="T2" fmla="*/ 0 w 117"/>
                <a:gd name="T3" fmla="*/ 0 h 181"/>
                <a:gd name="T4" fmla="*/ 0 w 117"/>
                <a:gd name="T5" fmla="*/ 0 h 181"/>
                <a:gd name="T6" fmla="*/ 0 w 117"/>
                <a:gd name="T7" fmla="*/ 0 h 181"/>
                <a:gd name="T8" fmla="*/ 0 w 117"/>
                <a:gd name="T9" fmla="*/ 0 h 181"/>
                <a:gd name="T10" fmla="*/ 0 w 117"/>
                <a:gd name="T11" fmla="*/ 0 h 181"/>
                <a:gd name="T12" fmla="*/ 0 w 117"/>
                <a:gd name="T13" fmla="*/ 0 h 181"/>
                <a:gd name="T14" fmla="*/ 0 w 117"/>
                <a:gd name="T15" fmla="*/ 0 h 181"/>
                <a:gd name="T16" fmla="*/ 0 w 117"/>
                <a:gd name="T17" fmla="*/ 0 h 181"/>
                <a:gd name="T18" fmla="*/ 0 w 117"/>
                <a:gd name="T19" fmla="*/ 0 h 181"/>
                <a:gd name="T20" fmla="*/ 0 w 117"/>
                <a:gd name="T21" fmla="*/ 0 h 181"/>
                <a:gd name="T22" fmla="*/ 0 w 117"/>
                <a:gd name="T23" fmla="*/ 0 h 181"/>
                <a:gd name="T24" fmla="*/ 0 w 117"/>
                <a:gd name="T25" fmla="*/ 0 h 181"/>
                <a:gd name="T26" fmla="*/ 0 w 117"/>
                <a:gd name="T27" fmla="*/ 0 h 181"/>
                <a:gd name="T28" fmla="*/ 0 w 117"/>
                <a:gd name="T29" fmla="*/ 0 h 181"/>
                <a:gd name="T30" fmla="*/ 0 w 117"/>
                <a:gd name="T31" fmla="*/ 0 h 181"/>
                <a:gd name="T32" fmla="*/ 0 w 117"/>
                <a:gd name="T33" fmla="*/ 0 h 181"/>
                <a:gd name="T34" fmla="*/ 0 w 117"/>
                <a:gd name="T35" fmla="*/ 0 h 181"/>
                <a:gd name="T36" fmla="*/ 0 w 117"/>
                <a:gd name="T37" fmla="*/ 0 h 181"/>
                <a:gd name="T38" fmla="*/ 0 w 117"/>
                <a:gd name="T39" fmla="*/ 0 h 181"/>
                <a:gd name="T40" fmla="*/ 0 w 117"/>
                <a:gd name="T41" fmla="*/ 0 h 181"/>
                <a:gd name="T42" fmla="*/ 0 w 117"/>
                <a:gd name="T43" fmla="*/ 0 h 181"/>
                <a:gd name="T44" fmla="*/ 0 w 117"/>
                <a:gd name="T45" fmla="*/ 0 h 181"/>
                <a:gd name="T46" fmla="*/ 0 w 117"/>
                <a:gd name="T47" fmla="*/ 0 h 181"/>
                <a:gd name="T48" fmla="*/ 0 w 117"/>
                <a:gd name="T49" fmla="*/ 0 h 181"/>
                <a:gd name="T50" fmla="*/ 0 w 117"/>
                <a:gd name="T51" fmla="*/ 0 h 181"/>
                <a:gd name="T52" fmla="*/ 0 w 117"/>
                <a:gd name="T53" fmla="*/ 0 h 181"/>
                <a:gd name="T54" fmla="*/ 0 w 117"/>
                <a:gd name="T55" fmla="*/ 0 h 181"/>
                <a:gd name="T56" fmla="*/ 0 w 117"/>
                <a:gd name="T57" fmla="*/ 0 h 1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7"/>
                <a:gd name="T88" fmla="*/ 0 h 181"/>
                <a:gd name="T89" fmla="*/ 117 w 117"/>
                <a:gd name="T90" fmla="*/ 181 h 1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7" h="181">
                  <a:moveTo>
                    <a:pt x="117" y="130"/>
                  </a:moveTo>
                  <a:lnTo>
                    <a:pt x="108" y="96"/>
                  </a:lnTo>
                  <a:lnTo>
                    <a:pt x="99" y="63"/>
                  </a:lnTo>
                  <a:lnTo>
                    <a:pt x="91" y="30"/>
                  </a:lnTo>
                  <a:lnTo>
                    <a:pt x="80" y="0"/>
                  </a:lnTo>
                  <a:lnTo>
                    <a:pt x="73" y="4"/>
                  </a:lnTo>
                  <a:lnTo>
                    <a:pt x="63" y="9"/>
                  </a:lnTo>
                  <a:lnTo>
                    <a:pt x="51" y="15"/>
                  </a:lnTo>
                  <a:lnTo>
                    <a:pt x="40" y="20"/>
                  </a:lnTo>
                  <a:lnTo>
                    <a:pt x="28" y="26"/>
                  </a:lnTo>
                  <a:lnTo>
                    <a:pt x="17" y="31"/>
                  </a:lnTo>
                  <a:lnTo>
                    <a:pt x="8" y="37"/>
                  </a:lnTo>
                  <a:lnTo>
                    <a:pt x="0" y="40"/>
                  </a:lnTo>
                  <a:lnTo>
                    <a:pt x="6" y="57"/>
                  </a:lnTo>
                  <a:lnTo>
                    <a:pt x="11" y="75"/>
                  </a:lnTo>
                  <a:lnTo>
                    <a:pt x="16" y="91"/>
                  </a:lnTo>
                  <a:lnTo>
                    <a:pt x="21" y="109"/>
                  </a:lnTo>
                  <a:lnTo>
                    <a:pt x="25" y="127"/>
                  </a:lnTo>
                  <a:lnTo>
                    <a:pt x="30" y="144"/>
                  </a:lnTo>
                  <a:lnTo>
                    <a:pt x="35" y="162"/>
                  </a:lnTo>
                  <a:lnTo>
                    <a:pt x="39" y="181"/>
                  </a:lnTo>
                  <a:lnTo>
                    <a:pt x="46" y="176"/>
                  </a:lnTo>
                  <a:lnTo>
                    <a:pt x="56" y="170"/>
                  </a:lnTo>
                  <a:lnTo>
                    <a:pt x="66" y="162"/>
                  </a:lnTo>
                  <a:lnTo>
                    <a:pt x="79" y="154"/>
                  </a:lnTo>
                  <a:lnTo>
                    <a:pt x="91" y="147"/>
                  </a:lnTo>
                  <a:lnTo>
                    <a:pt x="102" y="140"/>
                  </a:lnTo>
                  <a:lnTo>
                    <a:pt x="111" y="134"/>
                  </a:lnTo>
                  <a:lnTo>
                    <a:pt x="117" y="130"/>
                  </a:lnTo>
                  <a:close/>
                </a:path>
              </a:pathLst>
            </a:custGeom>
            <a:solidFill>
              <a:srgbClr val="FFFFFF"/>
            </a:solidFill>
            <a:ln w="9525">
              <a:noFill/>
              <a:round/>
              <a:headEnd/>
              <a:tailEnd/>
            </a:ln>
          </p:spPr>
          <p:txBody>
            <a:bodyPr/>
            <a:lstStyle/>
            <a:p>
              <a:endParaRPr lang="ja-JP" altLang="en-US"/>
            </a:p>
          </p:txBody>
        </p:sp>
        <p:sp>
          <p:nvSpPr>
            <p:cNvPr id="51273" name="Freeform 151"/>
            <p:cNvSpPr>
              <a:spLocks/>
            </p:cNvSpPr>
            <p:nvPr/>
          </p:nvSpPr>
          <p:spPr bwMode="auto">
            <a:xfrm>
              <a:off x="4694" y="3533"/>
              <a:ext cx="23" cy="32"/>
            </a:xfrm>
            <a:custGeom>
              <a:avLst/>
              <a:gdLst>
                <a:gd name="T0" fmla="*/ 0 w 92"/>
                <a:gd name="T1" fmla="*/ 0 h 125"/>
                <a:gd name="T2" fmla="*/ 0 w 92"/>
                <a:gd name="T3" fmla="*/ 0 h 125"/>
                <a:gd name="T4" fmla="*/ 0 w 92"/>
                <a:gd name="T5" fmla="*/ 0 h 125"/>
                <a:gd name="T6" fmla="*/ 0 w 92"/>
                <a:gd name="T7" fmla="*/ 0 h 125"/>
                <a:gd name="T8" fmla="*/ 0 w 92"/>
                <a:gd name="T9" fmla="*/ 0 h 125"/>
                <a:gd name="T10" fmla="*/ 0 w 92"/>
                <a:gd name="T11" fmla="*/ 0 h 125"/>
                <a:gd name="T12" fmla="*/ 0 w 92"/>
                <a:gd name="T13" fmla="*/ 0 h 125"/>
                <a:gd name="T14" fmla="*/ 0 w 92"/>
                <a:gd name="T15" fmla="*/ 0 h 125"/>
                <a:gd name="T16" fmla="*/ 0 w 92"/>
                <a:gd name="T17" fmla="*/ 0 h 125"/>
                <a:gd name="T18" fmla="*/ 0 w 92"/>
                <a:gd name="T19" fmla="*/ 0 h 125"/>
                <a:gd name="T20" fmla="*/ 0 w 92"/>
                <a:gd name="T21" fmla="*/ 0 h 125"/>
                <a:gd name="T22" fmla="*/ 0 w 92"/>
                <a:gd name="T23" fmla="*/ 0 h 125"/>
                <a:gd name="T24" fmla="*/ 0 w 92"/>
                <a:gd name="T25" fmla="*/ 0 h 125"/>
                <a:gd name="T26" fmla="*/ 0 w 92"/>
                <a:gd name="T27" fmla="*/ 0 h 125"/>
                <a:gd name="T28" fmla="*/ 0 w 92"/>
                <a:gd name="T29" fmla="*/ 0 h 125"/>
                <a:gd name="T30" fmla="*/ 0 w 92"/>
                <a:gd name="T31" fmla="*/ 0 h 125"/>
                <a:gd name="T32" fmla="*/ 0 w 92"/>
                <a:gd name="T33" fmla="*/ 0 h 125"/>
                <a:gd name="T34" fmla="*/ 0 w 92"/>
                <a:gd name="T35" fmla="*/ 0 h 125"/>
                <a:gd name="T36" fmla="*/ 0 w 92"/>
                <a:gd name="T37" fmla="*/ 0 h 125"/>
                <a:gd name="T38" fmla="*/ 0 w 92"/>
                <a:gd name="T39" fmla="*/ 0 h 125"/>
                <a:gd name="T40" fmla="*/ 0 w 92"/>
                <a:gd name="T41" fmla="*/ 0 h 125"/>
                <a:gd name="T42" fmla="*/ 0 w 92"/>
                <a:gd name="T43" fmla="*/ 0 h 125"/>
                <a:gd name="T44" fmla="*/ 0 w 92"/>
                <a:gd name="T45" fmla="*/ 0 h 125"/>
                <a:gd name="T46" fmla="*/ 0 w 92"/>
                <a:gd name="T47" fmla="*/ 0 h 125"/>
                <a:gd name="T48" fmla="*/ 0 w 92"/>
                <a:gd name="T49" fmla="*/ 0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
                <a:gd name="T76" fmla="*/ 0 h 125"/>
                <a:gd name="T77" fmla="*/ 92 w 92"/>
                <a:gd name="T78" fmla="*/ 125 h 1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 h="125">
                  <a:moveTo>
                    <a:pt x="84" y="109"/>
                  </a:moveTo>
                  <a:lnTo>
                    <a:pt x="87" y="81"/>
                  </a:lnTo>
                  <a:lnTo>
                    <a:pt x="89" y="53"/>
                  </a:lnTo>
                  <a:lnTo>
                    <a:pt x="90" y="27"/>
                  </a:lnTo>
                  <a:lnTo>
                    <a:pt x="92" y="0"/>
                  </a:lnTo>
                  <a:lnTo>
                    <a:pt x="83" y="1"/>
                  </a:lnTo>
                  <a:lnTo>
                    <a:pt x="71" y="4"/>
                  </a:lnTo>
                  <a:lnTo>
                    <a:pt x="60" y="6"/>
                  </a:lnTo>
                  <a:lnTo>
                    <a:pt x="48" y="7"/>
                  </a:lnTo>
                  <a:lnTo>
                    <a:pt x="37" y="10"/>
                  </a:lnTo>
                  <a:lnTo>
                    <a:pt x="27" y="13"/>
                  </a:lnTo>
                  <a:lnTo>
                    <a:pt x="17" y="15"/>
                  </a:lnTo>
                  <a:lnTo>
                    <a:pt x="8" y="16"/>
                  </a:lnTo>
                  <a:lnTo>
                    <a:pt x="7" y="43"/>
                  </a:lnTo>
                  <a:lnTo>
                    <a:pt x="5" y="71"/>
                  </a:lnTo>
                  <a:lnTo>
                    <a:pt x="3" y="97"/>
                  </a:lnTo>
                  <a:lnTo>
                    <a:pt x="0" y="125"/>
                  </a:lnTo>
                  <a:lnTo>
                    <a:pt x="10" y="124"/>
                  </a:lnTo>
                  <a:lnTo>
                    <a:pt x="21" y="122"/>
                  </a:lnTo>
                  <a:lnTo>
                    <a:pt x="33" y="119"/>
                  </a:lnTo>
                  <a:lnTo>
                    <a:pt x="45" y="116"/>
                  </a:lnTo>
                  <a:lnTo>
                    <a:pt x="57" y="114"/>
                  </a:lnTo>
                  <a:lnTo>
                    <a:pt x="68" y="111"/>
                  </a:lnTo>
                  <a:lnTo>
                    <a:pt x="76" y="110"/>
                  </a:lnTo>
                  <a:lnTo>
                    <a:pt x="84" y="109"/>
                  </a:lnTo>
                  <a:close/>
                </a:path>
              </a:pathLst>
            </a:custGeom>
            <a:solidFill>
              <a:srgbClr val="FFFFFF"/>
            </a:solidFill>
            <a:ln w="9525">
              <a:noFill/>
              <a:round/>
              <a:headEnd/>
              <a:tailEnd/>
            </a:ln>
          </p:spPr>
          <p:txBody>
            <a:bodyPr/>
            <a:lstStyle/>
            <a:p>
              <a:endParaRPr lang="ja-JP" altLang="en-US"/>
            </a:p>
          </p:txBody>
        </p:sp>
        <p:sp>
          <p:nvSpPr>
            <p:cNvPr id="51274" name="Freeform 152"/>
            <p:cNvSpPr>
              <a:spLocks/>
            </p:cNvSpPr>
            <p:nvPr/>
          </p:nvSpPr>
          <p:spPr bwMode="auto">
            <a:xfrm>
              <a:off x="4697" y="3499"/>
              <a:ext cx="21" cy="35"/>
            </a:xfrm>
            <a:custGeom>
              <a:avLst/>
              <a:gdLst>
                <a:gd name="T0" fmla="*/ 0 w 85"/>
                <a:gd name="T1" fmla="*/ 0 h 139"/>
                <a:gd name="T2" fmla="*/ 0 w 85"/>
                <a:gd name="T3" fmla="*/ 0 h 139"/>
                <a:gd name="T4" fmla="*/ 0 w 85"/>
                <a:gd name="T5" fmla="*/ 0 h 139"/>
                <a:gd name="T6" fmla="*/ 0 w 85"/>
                <a:gd name="T7" fmla="*/ 0 h 139"/>
                <a:gd name="T8" fmla="*/ 0 w 85"/>
                <a:gd name="T9" fmla="*/ 0 h 139"/>
                <a:gd name="T10" fmla="*/ 0 w 85"/>
                <a:gd name="T11" fmla="*/ 0 h 139"/>
                <a:gd name="T12" fmla="*/ 0 w 85"/>
                <a:gd name="T13" fmla="*/ 0 h 139"/>
                <a:gd name="T14" fmla="*/ 0 w 85"/>
                <a:gd name="T15" fmla="*/ 0 h 139"/>
                <a:gd name="T16" fmla="*/ 0 w 85"/>
                <a:gd name="T17" fmla="*/ 0 h 139"/>
                <a:gd name="T18" fmla="*/ 0 w 85"/>
                <a:gd name="T19" fmla="*/ 0 h 139"/>
                <a:gd name="T20" fmla="*/ 0 w 85"/>
                <a:gd name="T21" fmla="*/ 0 h 139"/>
                <a:gd name="T22" fmla="*/ 0 w 85"/>
                <a:gd name="T23" fmla="*/ 0 h 139"/>
                <a:gd name="T24" fmla="*/ 0 w 85"/>
                <a:gd name="T25" fmla="*/ 0 h 139"/>
                <a:gd name="T26" fmla="*/ 0 w 85"/>
                <a:gd name="T27" fmla="*/ 0 h 139"/>
                <a:gd name="T28" fmla="*/ 0 w 85"/>
                <a:gd name="T29" fmla="*/ 0 h 139"/>
                <a:gd name="T30" fmla="*/ 0 w 85"/>
                <a:gd name="T31" fmla="*/ 0 h 139"/>
                <a:gd name="T32" fmla="*/ 0 w 85"/>
                <a:gd name="T33" fmla="*/ 0 h 139"/>
                <a:gd name="T34" fmla="*/ 0 w 85"/>
                <a:gd name="T35" fmla="*/ 0 h 139"/>
                <a:gd name="T36" fmla="*/ 0 w 85"/>
                <a:gd name="T37" fmla="*/ 0 h 139"/>
                <a:gd name="T38" fmla="*/ 0 w 85"/>
                <a:gd name="T39" fmla="*/ 0 h 139"/>
                <a:gd name="T40" fmla="*/ 0 w 85"/>
                <a:gd name="T41" fmla="*/ 0 h 139"/>
                <a:gd name="T42" fmla="*/ 0 w 85"/>
                <a:gd name="T43" fmla="*/ 0 h 139"/>
                <a:gd name="T44" fmla="*/ 0 w 85"/>
                <a:gd name="T45" fmla="*/ 0 h 139"/>
                <a:gd name="T46" fmla="*/ 0 w 85"/>
                <a:gd name="T47" fmla="*/ 0 h 139"/>
                <a:gd name="T48" fmla="*/ 0 w 85"/>
                <a:gd name="T49" fmla="*/ 0 h 1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
                <a:gd name="T76" fmla="*/ 0 h 139"/>
                <a:gd name="T77" fmla="*/ 85 w 85"/>
                <a:gd name="T78" fmla="*/ 139 h 1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 h="139">
                  <a:moveTo>
                    <a:pt x="84" y="123"/>
                  </a:moveTo>
                  <a:lnTo>
                    <a:pt x="85" y="90"/>
                  </a:lnTo>
                  <a:lnTo>
                    <a:pt x="85" y="58"/>
                  </a:lnTo>
                  <a:lnTo>
                    <a:pt x="85" y="28"/>
                  </a:lnTo>
                  <a:lnTo>
                    <a:pt x="85" y="0"/>
                  </a:lnTo>
                  <a:lnTo>
                    <a:pt x="75" y="4"/>
                  </a:lnTo>
                  <a:lnTo>
                    <a:pt x="64" y="8"/>
                  </a:lnTo>
                  <a:lnTo>
                    <a:pt x="52" y="11"/>
                  </a:lnTo>
                  <a:lnTo>
                    <a:pt x="39" y="16"/>
                  </a:lnTo>
                  <a:lnTo>
                    <a:pt x="28" y="20"/>
                  </a:lnTo>
                  <a:lnTo>
                    <a:pt x="18" y="24"/>
                  </a:lnTo>
                  <a:lnTo>
                    <a:pt x="8" y="27"/>
                  </a:lnTo>
                  <a:lnTo>
                    <a:pt x="0" y="29"/>
                  </a:lnTo>
                  <a:lnTo>
                    <a:pt x="1" y="55"/>
                  </a:lnTo>
                  <a:lnTo>
                    <a:pt x="1" y="82"/>
                  </a:lnTo>
                  <a:lnTo>
                    <a:pt x="1" y="110"/>
                  </a:lnTo>
                  <a:lnTo>
                    <a:pt x="0" y="139"/>
                  </a:lnTo>
                  <a:lnTo>
                    <a:pt x="9" y="138"/>
                  </a:lnTo>
                  <a:lnTo>
                    <a:pt x="18" y="136"/>
                  </a:lnTo>
                  <a:lnTo>
                    <a:pt x="29" y="133"/>
                  </a:lnTo>
                  <a:lnTo>
                    <a:pt x="41" y="131"/>
                  </a:lnTo>
                  <a:lnTo>
                    <a:pt x="52" y="129"/>
                  </a:lnTo>
                  <a:lnTo>
                    <a:pt x="64" y="127"/>
                  </a:lnTo>
                  <a:lnTo>
                    <a:pt x="74" y="124"/>
                  </a:lnTo>
                  <a:lnTo>
                    <a:pt x="84" y="123"/>
                  </a:lnTo>
                  <a:close/>
                </a:path>
              </a:pathLst>
            </a:custGeom>
            <a:solidFill>
              <a:srgbClr val="FFFFFF"/>
            </a:solidFill>
            <a:ln w="9525">
              <a:noFill/>
              <a:round/>
              <a:headEnd/>
              <a:tailEnd/>
            </a:ln>
          </p:spPr>
          <p:txBody>
            <a:bodyPr/>
            <a:lstStyle/>
            <a:p>
              <a:endParaRPr lang="ja-JP" altLang="en-US"/>
            </a:p>
          </p:txBody>
        </p:sp>
        <p:sp>
          <p:nvSpPr>
            <p:cNvPr id="51275" name="Freeform 153"/>
            <p:cNvSpPr>
              <a:spLocks/>
            </p:cNvSpPr>
            <p:nvPr/>
          </p:nvSpPr>
          <p:spPr bwMode="auto">
            <a:xfrm>
              <a:off x="4575" y="3253"/>
              <a:ext cx="41" cy="19"/>
            </a:xfrm>
            <a:custGeom>
              <a:avLst/>
              <a:gdLst>
                <a:gd name="T0" fmla="*/ 0 w 164"/>
                <a:gd name="T1" fmla="*/ 0 h 74"/>
                <a:gd name="T2" fmla="*/ 0 w 164"/>
                <a:gd name="T3" fmla="*/ 0 h 74"/>
                <a:gd name="T4" fmla="*/ 0 w 164"/>
                <a:gd name="T5" fmla="*/ 0 h 74"/>
                <a:gd name="T6" fmla="*/ 0 w 164"/>
                <a:gd name="T7" fmla="*/ 0 h 74"/>
                <a:gd name="T8" fmla="*/ 0 w 164"/>
                <a:gd name="T9" fmla="*/ 0 h 74"/>
                <a:gd name="T10" fmla="*/ 0 w 164"/>
                <a:gd name="T11" fmla="*/ 0 h 74"/>
                <a:gd name="T12" fmla="*/ 0 w 164"/>
                <a:gd name="T13" fmla="*/ 0 h 74"/>
                <a:gd name="T14" fmla="*/ 0 w 164"/>
                <a:gd name="T15" fmla="*/ 0 h 74"/>
                <a:gd name="T16" fmla="*/ 0 w 164"/>
                <a:gd name="T17" fmla="*/ 0 h 74"/>
                <a:gd name="T18" fmla="*/ 0 w 164"/>
                <a:gd name="T19" fmla="*/ 0 h 74"/>
                <a:gd name="T20" fmla="*/ 0 w 164"/>
                <a:gd name="T21" fmla="*/ 0 h 74"/>
                <a:gd name="T22" fmla="*/ 0 w 164"/>
                <a:gd name="T23" fmla="*/ 0 h 74"/>
                <a:gd name="T24" fmla="*/ 0 w 164"/>
                <a:gd name="T25" fmla="*/ 0 h 74"/>
                <a:gd name="T26" fmla="*/ 0 w 164"/>
                <a:gd name="T27" fmla="*/ 0 h 74"/>
                <a:gd name="T28" fmla="*/ 0 w 164"/>
                <a:gd name="T29" fmla="*/ 0 h 74"/>
                <a:gd name="T30" fmla="*/ 0 w 164"/>
                <a:gd name="T31" fmla="*/ 0 h 74"/>
                <a:gd name="T32" fmla="*/ 0 w 164"/>
                <a:gd name="T33" fmla="*/ 0 h 74"/>
                <a:gd name="T34" fmla="*/ 0 w 164"/>
                <a:gd name="T35" fmla="*/ 0 h 74"/>
                <a:gd name="T36" fmla="*/ 0 w 164"/>
                <a:gd name="T37" fmla="*/ 0 h 74"/>
                <a:gd name="T38" fmla="*/ 0 w 164"/>
                <a:gd name="T39" fmla="*/ 0 h 74"/>
                <a:gd name="T40" fmla="*/ 0 w 164"/>
                <a:gd name="T41" fmla="*/ 0 h 74"/>
                <a:gd name="T42" fmla="*/ 0 w 164"/>
                <a:gd name="T43" fmla="*/ 0 h 74"/>
                <a:gd name="T44" fmla="*/ 0 w 164"/>
                <a:gd name="T45" fmla="*/ 0 h 74"/>
                <a:gd name="T46" fmla="*/ 0 w 164"/>
                <a:gd name="T47" fmla="*/ 0 h 74"/>
                <a:gd name="T48" fmla="*/ 0 w 164"/>
                <a:gd name="T49" fmla="*/ 0 h 74"/>
                <a:gd name="T50" fmla="*/ 0 w 164"/>
                <a:gd name="T51" fmla="*/ 0 h 74"/>
                <a:gd name="T52" fmla="*/ 0 w 164"/>
                <a:gd name="T53" fmla="*/ 0 h 74"/>
                <a:gd name="T54" fmla="*/ 0 w 164"/>
                <a:gd name="T55" fmla="*/ 0 h 74"/>
                <a:gd name="T56" fmla="*/ 0 w 164"/>
                <a:gd name="T57" fmla="*/ 0 h 74"/>
                <a:gd name="T58" fmla="*/ 0 w 164"/>
                <a:gd name="T59" fmla="*/ 0 h 74"/>
                <a:gd name="T60" fmla="*/ 0 w 164"/>
                <a:gd name="T61" fmla="*/ 0 h 74"/>
                <a:gd name="T62" fmla="*/ 0 w 164"/>
                <a:gd name="T63" fmla="*/ 0 h 74"/>
                <a:gd name="T64" fmla="*/ 0 w 164"/>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4"/>
                <a:gd name="T101" fmla="*/ 164 w 164"/>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4">
                  <a:moveTo>
                    <a:pt x="102" y="1"/>
                  </a:moveTo>
                  <a:lnTo>
                    <a:pt x="90" y="1"/>
                  </a:lnTo>
                  <a:lnTo>
                    <a:pt x="78" y="1"/>
                  </a:lnTo>
                  <a:lnTo>
                    <a:pt x="64" y="1"/>
                  </a:lnTo>
                  <a:lnTo>
                    <a:pt x="50" y="0"/>
                  </a:lnTo>
                  <a:lnTo>
                    <a:pt x="36" y="0"/>
                  </a:lnTo>
                  <a:lnTo>
                    <a:pt x="23" y="0"/>
                  </a:lnTo>
                  <a:lnTo>
                    <a:pt x="10" y="0"/>
                  </a:lnTo>
                  <a:lnTo>
                    <a:pt x="0" y="0"/>
                  </a:lnTo>
                  <a:lnTo>
                    <a:pt x="9" y="7"/>
                  </a:lnTo>
                  <a:lnTo>
                    <a:pt x="18" y="16"/>
                  </a:lnTo>
                  <a:lnTo>
                    <a:pt x="27" y="24"/>
                  </a:lnTo>
                  <a:lnTo>
                    <a:pt x="36" y="32"/>
                  </a:lnTo>
                  <a:lnTo>
                    <a:pt x="45" y="43"/>
                  </a:lnTo>
                  <a:lnTo>
                    <a:pt x="53" y="53"/>
                  </a:lnTo>
                  <a:lnTo>
                    <a:pt x="64" y="63"/>
                  </a:lnTo>
                  <a:lnTo>
                    <a:pt x="73" y="74"/>
                  </a:lnTo>
                  <a:lnTo>
                    <a:pt x="83" y="73"/>
                  </a:lnTo>
                  <a:lnTo>
                    <a:pt x="95" y="73"/>
                  </a:lnTo>
                  <a:lnTo>
                    <a:pt x="107" y="72"/>
                  </a:lnTo>
                  <a:lnTo>
                    <a:pt x="119" y="70"/>
                  </a:lnTo>
                  <a:lnTo>
                    <a:pt x="132" y="69"/>
                  </a:lnTo>
                  <a:lnTo>
                    <a:pt x="144" y="69"/>
                  </a:lnTo>
                  <a:lnTo>
                    <a:pt x="155" y="68"/>
                  </a:lnTo>
                  <a:lnTo>
                    <a:pt x="164" y="68"/>
                  </a:lnTo>
                  <a:lnTo>
                    <a:pt x="156" y="58"/>
                  </a:lnTo>
                  <a:lnTo>
                    <a:pt x="147" y="49"/>
                  </a:lnTo>
                  <a:lnTo>
                    <a:pt x="140" y="40"/>
                  </a:lnTo>
                  <a:lnTo>
                    <a:pt x="132" y="31"/>
                  </a:lnTo>
                  <a:lnTo>
                    <a:pt x="125" y="22"/>
                  </a:lnTo>
                  <a:lnTo>
                    <a:pt x="117" y="15"/>
                  </a:lnTo>
                  <a:lnTo>
                    <a:pt x="109" y="7"/>
                  </a:lnTo>
                  <a:lnTo>
                    <a:pt x="102" y="1"/>
                  </a:lnTo>
                  <a:close/>
                </a:path>
              </a:pathLst>
            </a:custGeom>
            <a:solidFill>
              <a:srgbClr val="FFFFFF"/>
            </a:solidFill>
            <a:ln w="9525">
              <a:noFill/>
              <a:round/>
              <a:headEnd/>
              <a:tailEnd/>
            </a:ln>
          </p:spPr>
          <p:txBody>
            <a:bodyPr/>
            <a:lstStyle/>
            <a:p>
              <a:endParaRPr lang="ja-JP" altLang="en-US"/>
            </a:p>
          </p:txBody>
        </p:sp>
        <p:sp>
          <p:nvSpPr>
            <p:cNvPr id="51276" name="Freeform 154"/>
            <p:cNvSpPr>
              <a:spLocks/>
            </p:cNvSpPr>
            <p:nvPr/>
          </p:nvSpPr>
          <p:spPr bwMode="auto">
            <a:xfrm>
              <a:off x="4684" y="3591"/>
              <a:ext cx="26" cy="25"/>
            </a:xfrm>
            <a:custGeom>
              <a:avLst/>
              <a:gdLst>
                <a:gd name="T0" fmla="*/ 0 w 104"/>
                <a:gd name="T1" fmla="*/ 0 h 102"/>
                <a:gd name="T2" fmla="*/ 0 w 104"/>
                <a:gd name="T3" fmla="*/ 0 h 102"/>
                <a:gd name="T4" fmla="*/ 0 w 104"/>
                <a:gd name="T5" fmla="*/ 0 h 102"/>
                <a:gd name="T6" fmla="*/ 0 w 104"/>
                <a:gd name="T7" fmla="*/ 0 h 102"/>
                <a:gd name="T8" fmla="*/ 0 w 104"/>
                <a:gd name="T9" fmla="*/ 0 h 102"/>
                <a:gd name="T10" fmla="*/ 0 w 104"/>
                <a:gd name="T11" fmla="*/ 0 h 102"/>
                <a:gd name="T12" fmla="*/ 0 w 104"/>
                <a:gd name="T13" fmla="*/ 0 h 102"/>
                <a:gd name="T14" fmla="*/ 0 w 104"/>
                <a:gd name="T15" fmla="*/ 0 h 102"/>
                <a:gd name="T16" fmla="*/ 0 w 104"/>
                <a:gd name="T17" fmla="*/ 0 h 102"/>
                <a:gd name="T18" fmla="*/ 0 w 104"/>
                <a:gd name="T19" fmla="*/ 0 h 102"/>
                <a:gd name="T20" fmla="*/ 0 w 104"/>
                <a:gd name="T21" fmla="*/ 0 h 102"/>
                <a:gd name="T22" fmla="*/ 0 w 104"/>
                <a:gd name="T23" fmla="*/ 0 h 102"/>
                <a:gd name="T24" fmla="*/ 0 w 104"/>
                <a:gd name="T25" fmla="*/ 0 h 102"/>
                <a:gd name="T26" fmla="*/ 0 w 104"/>
                <a:gd name="T27" fmla="*/ 0 h 102"/>
                <a:gd name="T28" fmla="*/ 0 w 104"/>
                <a:gd name="T29" fmla="*/ 0 h 102"/>
                <a:gd name="T30" fmla="*/ 0 w 104"/>
                <a:gd name="T31" fmla="*/ 0 h 102"/>
                <a:gd name="T32" fmla="*/ 0 w 104"/>
                <a:gd name="T33" fmla="*/ 0 h 102"/>
                <a:gd name="T34" fmla="*/ 0 w 104"/>
                <a:gd name="T35" fmla="*/ 0 h 102"/>
                <a:gd name="T36" fmla="*/ 0 w 104"/>
                <a:gd name="T37" fmla="*/ 0 h 102"/>
                <a:gd name="T38" fmla="*/ 0 w 104"/>
                <a:gd name="T39" fmla="*/ 0 h 102"/>
                <a:gd name="T40" fmla="*/ 0 w 104"/>
                <a:gd name="T41" fmla="*/ 0 h 102"/>
                <a:gd name="T42" fmla="*/ 0 w 104"/>
                <a:gd name="T43" fmla="*/ 0 h 102"/>
                <a:gd name="T44" fmla="*/ 0 w 104"/>
                <a:gd name="T45" fmla="*/ 0 h 102"/>
                <a:gd name="T46" fmla="*/ 0 w 104"/>
                <a:gd name="T47" fmla="*/ 0 h 102"/>
                <a:gd name="T48" fmla="*/ 0 w 104"/>
                <a:gd name="T49" fmla="*/ 0 h 102"/>
                <a:gd name="T50" fmla="*/ 0 w 104"/>
                <a:gd name="T51" fmla="*/ 0 h 102"/>
                <a:gd name="T52" fmla="*/ 0 w 104"/>
                <a:gd name="T53" fmla="*/ 0 h 102"/>
                <a:gd name="T54" fmla="*/ 0 w 104"/>
                <a:gd name="T55" fmla="*/ 0 h 102"/>
                <a:gd name="T56" fmla="*/ 0 w 104"/>
                <a:gd name="T57" fmla="*/ 0 h 1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102"/>
                <a:gd name="T89" fmla="*/ 104 w 104"/>
                <a:gd name="T90" fmla="*/ 102 h 10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102">
                  <a:moveTo>
                    <a:pt x="75" y="83"/>
                  </a:moveTo>
                  <a:lnTo>
                    <a:pt x="75" y="83"/>
                  </a:lnTo>
                  <a:lnTo>
                    <a:pt x="77" y="83"/>
                  </a:lnTo>
                  <a:lnTo>
                    <a:pt x="78" y="83"/>
                  </a:lnTo>
                  <a:lnTo>
                    <a:pt x="82" y="84"/>
                  </a:lnTo>
                  <a:lnTo>
                    <a:pt x="87" y="64"/>
                  </a:lnTo>
                  <a:lnTo>
                    <a:pt x="94" y="43"/>
                  </a:lnTo>
                  <a:lnTo>
                    <a:pt x="99" y="22"/>
                  </a:lnTo>
                  <a:lnTo>
                    <a:pt x="104" y="0"/>
                  </a:lnTo>
                  <a:lnTo>
                    <a:pt x="100" y="2"/>
                  </a:lnTo>
                  <a:lnTo>
                    <a:pt x="92" y="3"/>
                  </a:lnTo>
                  <a:lnTo>
                    <a:pt x="82" y="5"/>
                  </a:lnTo>
                  <a:lnTo>
                    <a:pt x="71" y="7"/>
                  </a:lnTo>
                  <a:lnTo>
                    <a:pt x="57" y="10"/>
                  </a:lnTo>
                  <a:lnTo>
                    <a:pt x="44" y="13"/>
                  </a:lnTo>
                  <a:lnTo>
                    <a:pt x="33" y="15"/>
                  </a:lnTo>
                  <a:lnTo>
                    <a:pt x="21" y="18"/>
                  </a:lnTo>
                  <a:lnTo>
                    <a:pt x="16" y="40"/>
                  </a:lnTo>
                  <a:lnTo>
                    <a:pt x="11" y="60"/>
                  </a:lnTo>
                  <a:lnTo>
                    <a:pt x="6" y="81"/>
                  </a:lnTo>
                  <a:lnTo>
                    <a:pt x="0" y="102"/>
                  </a:lnTo>
                  <a:lnTo>
                    <a:pt x="11" y="99"/>
                  </a:lnTo>
                  <a:lnTo>
                    <a:pt x="24" y="95"/>
                  </a:lnTo>
                  <a:lnTo>
                    <a:pt x="37" y="93"/>
                  </a:lnTo>
                  <a:lnTo>
                    <a:pt x="48" y="89"/>
                  </a:lnTo>
                  <a:lnTo>
                    <a:pt x="58" y="86"/>
                  </a:lnTo>
                  <a:lnTo>
                    <a:pt x="67" y="84"/>
                  </a:lnTo>
                  <a:lnTo>
                    <a:pt x="72" y="83"/>
                  </a:lnTo>
                  <a:lnTo>
                    <a:pt x="75" y="83"/>
                  </a:lnTo>
                  <a:close/>
                </a:path>
              </a:pathLst>
            </a:custGeom>
            <a:solidFill>
              <a:srgbClr val="FFFFFF"/>
            </a:solidFill>
            <a:ln w="9525">
              <a:noFill/>
              <a:round/>
              <a:headEnd/>
              <a:tailEnd/>
            </a:ln>
          </p:spPr>
          <p:txBody>
            <a:bodyPr/>
            <a:lstStyle/>
            <a:p>
              <a:endParaRPr lang="ja-JP" altLang="en-US"/>
            </a:p>
          </p:txBody>
        </p:sp>
        <p:sp>
          <p:nvSpPr>
            <p:cNvPr id="51277" name="Freeform 155"/>
            <p:cNvSpPr>
              <a:spLocks/>
            </p:cNvSpPr>
            <p:nvPr/>
          </p:nvSpPr>
          <p:spPr bwMode="auto">
            <a:xfrm>
              <a:off x="4695" y="3467"/>
              <a:ext cx="22" cy="36"/>
            </a:xfrm>
            <a:custGeom>
              <a:avLst/>
              <a:gdLst>
                <a:gd name="T0" fmla="*/ 0 w 90"/>
                <a:gd name="T1" fmla="*/ 0 h 144"/>
                <a:gd name="T2" fmla="*/ 0 w 90"/>
                <a:gd name="T3" fmla="*/ 0 h 144"/>
                <a:gd name="T4" fmla="*/ 0 w 90"/>
                <a:gd name="T5" fmla="*/ 0 h 144"/>
                <a:gd name="T6" fmla="*/ 0 w 90"/>
                <a:gd name="T7" fmla="*/ 0 h 144"/>
                <a:gd name="T8" fmla="*/ 0 w 90"/>
                <a:gd name="T9" fmla="*/ 0 h 144"/>
                <a:gd name="T10" fmla="*/ 0 w 90"/>
                <a:gd name="T11" fmla="*/ 0 h 144"/>
                <a:gd name="T12" fmla="*/ 0 w 90"/>
                <a:gd name="T13" fmla="*/ 0 h 144"/>
                <a:gd name="T14" fmla="*/ 0 w 90"/>
                <a:gd name="T15" fmla="*/ 0 h 144"/>
                <a:gd name="T16" fmla="*/ 0 w 90"/>
                <a:gd name="T17" fmla="*/ 0 h 144"/>
                <a:gd name="T18" fmla="*/ 0 w 90"/>
                <a:gd name="T19" fmla="*/ 0 h 144"/>
                <a:gd name="T20" fmla="*/ 0 w 90"/>
                <a:gd name="T21" fmla="*/ 0 h 144"/>
                <a:gd name="T22" fmla="*/ 0 w 90"/>
                <a:gd name="T23" fmla="*/ 0 h 144"/>
                <a:gd name="T24" fmla="*/ 0 w 90"/>
                <a:gd name="T25" fmla="*/ 0 h 144"/>
                <a:gd name="T26" fmla="*/ 0 w 90"/>
                <a:gd name="T27" fmla="*/ 0 h 144"/>
                <a:gd name="T28" fmla="*/ 0 w 90"/>
                <a:gd name="T29" fmla="*/ 0 h 144"/>
                <a:gd name="T30" fmla="*/ 0 w 90"/>
                <a:gd name="T31" fmla="*/ 0 h 144"/>
                <a:gd name="T32" fmla="*/ 0 w 90"/>
                <a:gd name="T33" fmla="*/ 0 h 144"/>
                <a:gd name="T34" fmla="*/ 0 w 90"/>
                <a:gd name="T35" fmla="*/ 0 h 144"/>
                <a:gd name="T36" fmla="*/ 0 w 90"/>
                <a:gd name="T37" fmla="*/ 0 h 144"/>
                <a:gd name="T38" fmla="*/ 0 w 90"/>
                <a:gd name="T39" fmla="*/ 0 h 144"/>
                <a:gd name="T40" fmla="*/ 0 w 90"/>
                <a:gd name="T41" fmla="*/ 0 h 144"/>
                <a:gd name="T42" fmla="*/ 0 w 90"/>
                <a:gd name="T43" fmla="*/ 0 h 144"/>
                <a:gd name="T44" fmla="*/ 0 w 90"/>
                <a:gd name="T45" fmla="*/ 0 h 144"/>
                <a:gd name="T46" fmla="*/ 0 w 90"/>
                <a:gd name="T47" fmla="*/ 0 h 144"/>
                <a:gd name="T48" fmla="*/ 0 w 90"/>
                <a:gd name="T49" fmla="*/ 0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0"/>
                <a:gd name="T76" fmla="*/ 0 h 144"/>
                <a:gd name="T77" fmla="*/ 90 w 90"/>
                <a:gd name="T78" fmla="*/ 144 h 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0" h="144">
                  <a:moveTo>
                    <a:pt x="6" y="144"/>
                  </a:moveTo>
                  <a:lnTo>
                    <a:pt x="14" y="142"/>
                  </a:lnTo>
                  <a:lnTo>
                    <a:pt x="24" y="138"/>
                  </a:lnTo>
                  <a:lnTo>
                    <a:pt x="34" y="134"/>
                  </a:lnTo>
                  <a:lnTo>
                    <a:pt x="45" y="130"/>
                  </a:lnTo>
                  <a:lnTo>
                    <a:pt x="57" y="126"/>
                  </a:lnTo>
                  <a:lnTo>
                    <a:pt x="70" y="123"/>
                  </a:lnTo>
                  <a:lnTo>
                    <a:pt x="80" y="119"/>
                  </a:lnTo>
                  <a:lnTo>
                    <a:pt x="90" y="115"/>
                  </a:lnTo>
                  <a:lnTo>
                    <a:pt x="89" y="76"/>
                  </a:lnTo>
                  <a:lnTo>
                    <a:pt x="87" y="42"/>
                  </a:lnTo>
                  <a:lnTo>
                    <a:pt x="86" y="16"/>
                  </a:lnTo>
                  <a:lnTo>
                    <a:pt x="85" y="0"/>
                  </a:lnTo>
                  <a:lnTo>
                    <a:pt x="81" y="2"/>
                  </a:lnTo>
                  <a:lnTo>
                    <a:pt x="72" y="6"/>
                  </a:lnTo>
                  <a:lnTo>
                    <a:pt x="62" y="11"/>
                  </a:lnTo>
                  <a:lnTo>
                    <a:pt x="48" y="16"/>
                  </a:lnTo>
                  <a:lnTo>
                    <a:pt x="35" y="23"/>
                  </a:lnTo>
                  <a:lnTo>
                    <a:pt x="21" y="29"/>
                  </a:lnTo>
                  <a:lnTo>
                    <a:pt x="10" y="34"/>
                  </a:lnTo>
                  <a:lnTo>
                    <a:pt x="0" y="38"/>
                  </a:lnTo>
                  <a:lnTo>
                    <a:pt x="1" y="59"/>
                  </a:lnTo>
                  <a:lnTo>
                    <a:pt x="4" y="83"/>
                  </a:lnTo>
                  <a:lnTo>
                    <a:pt x="5" y="113"/>
                  </a:lnTo>
                  <a:lnTo>
                    <a:pt x="6" y="144"/>
                  </a:lnTo>
                  <a:close/>
                </a:path>
              </a:pathLst>
            </a:custGeom>
            <a:solidFill>
              <a:srgbClr val="FFFFFF"/>
            </a:solidFill>
            <a:ln w="9525">
              <a:noFill/>
              <a:round/>
              <a:headEnd/>
              <a:tailEnd/>
            </a:ln>
          </p:spPr>
          <p:txBody>
            <a:bodyPr/>
            <a:lstStyle/>
            <a:p>
              <a:endParaRPr lang="ja-JP" altLang="en-US"/>
            </a:p>
          </p:txBody>
        </p:sp>
        <p:sp>
          <p:nvSpPr>
            <p:cNvPr id="51278" name="Freeform 156"/>
            <p:cNvSpPr>
              <a:spLocks/>
            </p:cNvSpPr>
            <p:nvPr/>
          </p:nvSpPr>
          <p:spPr bwMode="auto">
            <a:xfrm>
              <a:off x="4664" y="3441"/>
              <a:ext cx="26" cy="32"/>
            </a:xfrm>
            <a:custGeom>
              <a:avLst/>
              <a:gdLst>
                <a:gd name="T0" fmla="*/ 0 w 105"/>
                <a:gd name="T1" fmla="*/ 0 h 128"/>
                <a:gd name="T2" fmla="*/ 0 w 105"/>
                <a:gd name="T3" fmla="*/ 0 h 128"/>
                <a:gd name="T4" fmla="*/ 0 w 105"/>
                <a:gd name="T5" fmla="*/ 0 h 128"/>
                <a:gd name="T6" fmla="*/ 0 w 105"/>
                <a:gd name="T7" fmla="*/ 0 h 128"/>
                <a:gd name="T8" fmla="*/ 0 w 105"/>
                <a:gd name="T9" fmla="*/ 0 h 128"/>
                <a:gd name="T10" fmla="*/ 0 w 105"/>
                <a:gd name="T11" fmla="*/ 0 h 128"/>
                <a:gd name="T12" fmla="*/ 0 w 105"/>
                <a:gd name="T13" fmla="*/ 0 h 128"/>
                <a:gd name="T14" fmla="*/ 0 w 105"/>
                <a:gd name="T15" fmla="*/ 0 h 128"/>
                <a:gd name="T16" fmla="*/ 0 w 105"/>
                <a:gd name="T17" fmla="*/ 0 h 128"/>
                <a:gd name="T18" fmla="*/ 0 w 105"/>
                <a:gd name="T19" fmla="*/ 0 h 128"/>
                <a:gd name="T20" fmla="*/ 0 w 105"/>
                <a:gd name="T21" fmla="*/ 0 h 128"/>
                <a:gd name="T22" fmla="*/ 0 w 105"/>
                <a:gd name="T23" fmla="*/ 0 h 128"/>
                <a:gd name="T24" fmla="*/ 0 w 105"/>
                <a:gd name="T25" fmla="*/ 0 h 128"/>
                <a:gd name="T26" fmla="*/ 0 w 105"/>
                <a:gd name="T27" fmla="*/ 0 h 128"/>
                <a:gd name="T28" fmla="*/ 0 w 105"/>
                <a:gd name="T29" fmla="*/ 0 h 128"/>
                <a:gd name="T30" fmla="*/ 0 w 105"/>
                <a:gd name="T31" fmla="*/ 0 h 128"/>
                <a:gd name="T32" fmla="*/ 0 w 105"/>
                <a:gd name="T33" fmla="*/ 0 h 128"/>
                <a:gd name="T34" fmla="*/ 0 w 105"/>
                <a:gd name="T35" fmla="*/ 0 h 128"/>
                <a:gd name="T36" fmla="*/ 0 w 105"/>
                <a:gd name="T37" fmla="*/ 0 h 128"/>
                <a:gd name="T38" fmla="*/ 0 w 105"/>
                <a:gd name="T39" fmla="*/ 0 h 128"/>
                <a:gd name="T40" fmla="*/ 0 w 105"/>
                <a:gd name="T41" fmla="*/ 0 h 128"/>
                <a:gd name="T42" fmla="*/ 0 w 105"/>
                <a:gd name="T43" fmla="*/ 0 h 128"/>
                <a:gd name="T44" fmla="*/ 0 w 105"/>
                <a:gd name="T45" fmla="*/ 0 h 128"/>
                <a:gd name="T46" fmla="*/ 0 w 105"/>
                <a:gd name="T47" fmla="*/ 0 h 128"/>
                <a:gd name="T48" fmla="*/ 0 w 105"/>
                <a:gd name="T49" fmla="*/ 0 h 128"/>
                <a:gd name="T50" fmla="*/ 0 w 105"/>
                <a:gd name="T51" fmla="*/ 0 h 128"/>
                <a:gd name="T52" fmla="*/ 0 w 105"/>
                <a:gd name="T53" fmla="*/ 0 h 128"/>
                <a:gd name="T54" fmla="*/ 0 w 105"/>
                <a:gd name="T55" fmla="*/ 0 h 128"/>
                <a:gd name="T56" fmla="*/ 0 w 105"/>
                <a:gd name="T57" fmla="*/ 0 h 1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5"/>
                <a:gd name="T88" fmla="*/ 0 h 128"/>
                <a:gd name="T89" fmla="*/ 105 w 105"/>
                <a:gd name="T90" fmla="*/ 128 h 1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5" h="128">
                  <a:moveTo>
                    <a:pt x="102" y="112"/>
                  </a:moveTo>
                  <a:lnTo>
                    <a:pt x="100" y="90"/>
                  </a:lnTo>
                  <a:lnTo>
                    <a:pt x="98" y="70"/>
                  </a:lnTo>
                  <a:lnTo>
                    <a:pt x="96" y="48"/>
                  </a:lnTo>
                  <a:lnTo>
                    <a:pt x="93" y="28"/>
                  </a:lnTo>
                  <a:lnTo>
                    <a:pt x="85" y="25"/>
                  </a:lnTo>
                  <a:lnTo>
                    <a:pt x="74" y="23"/>
                  </a:lnTo>
                  <a:lnTo>
                    <a:pt x="62" y="19"/>
                  </a:lnTo>
                  <a:lnTo>
                    <a:pt x="49" y="15"/>
                  </a:lnTo>
                  <a:lnTo>
                    <a:pt x="35" y="11"/>
                  </a:lnTo>
                  <a:lnTo>
                    <a:pt x="21" y="6"/>
                  </a:lnTo>
                  <a:lnTo>
                    <a:pt x="10" y="4"/>
                  </a:lnTo>
                  <a:lnTo>
                    <a:pt x="0" y="0"/>
                  </a:lnTo>
                  <a:lnTo>
                    <a:pt x="3" y="25"/>
                  </a:lnTo>
                  <a:lnTo>
                    <a:pt x="7" y="51"/>
                  </a:lnTo>
                  <a:lnTo>
                    <a:pt x="11" y="77"/>
                  </a:lnTo>
                  <a:lnTo>
                    <a:pt x="14" y="105"/>
                  </a:lnTo>
                  <a:lnTo>
                    <a:pt x="22" y="108"/>
                  </a:lnTo>
                  <a:lnTo>
                    <a:pt x="34" y="110"/>
                  </a:lnTo>
                  <a:lnTo>
                    <a:pt x="46" y="113"/>
                  </a:lnTo>
                  <a:lnTo>
                    <a:pt x="59" y="117"/>
                  </a:lnTo>
                  <a:lnTo>
                    <a:pt x="72" y="119"/>
                  </a:lnTo>
                  <a:lnTo>
                    <a:pt x="85" y="123"/>
                  </a:lnTo>
                  <a:lnTo>
                    <a:pt x="95" y="126"/>
                  </a:lnTo>
                  <a:lnTo>
                    <a:pt x="105" y="128"/>
                  </a:lnTo>
                  <a:lnTo>
                    <a:pt x="104" y="122"/>
                  </a:lnTo>
                  <a:lnTo>
                    <a:pt x="104" y="115"/>
                  </a:lnTo>
                  <a:lnTo>
                    <a:pt x="104" y="113"/>
                  </a:lnTo>
                  <a:lnTo>
                    <a:pt x="102" y="112"/>
                  </a:lnTo>
                  <a:close/>
                </a:path>
              </a:pathLst>
            </a:custGeom>
            <a:solidFill>
              <a:srgbClr val="FFFFFF"/>
            </a:solidFill>
            <a:ln w="9525">
              <a:noFill/>
              <a:round/>
              <a:headEnd/>
              <a:tailEnd/>
            </a:ln>
          </p:spPr>
          <p:txBody>
            <a:bodyPr/>
            <a:lstStyle/>
            <a:p>
              <a:endParaRPr lang="ja-JP" altLang="en-US"/>
            </a:p>
          </p:txBody>
        </p:sp>
        <p:sp>
          <p:nvSpPr>
            <p:cNvPr id="51279" name="Freeform 157"/>
            <p:cNvSpPr>
              <a:spLocks/>
            </p:cNvSpPr>
            <p:nvPr/>
          </p:nvSpPr>
          <p:spPr bwMode="auto">
            <a:xfrm>
              <a:off x="4589" y="3237"/>
              <a:ext cx="31" cy="13"/>
            </a:xfrm>
            <a:custGeom>
              <a:avLst/>
              <a:gdLst>
                <a:gd name="T0" fmla="*/ 0 w 124"/>
                <a:gd name="T1" fmla="*/ 0 h 54"/>
                <a:gd name="T2" fmla="*/ 0 w 124"/>
                <a:gd name="T3" fmla="*/ 0 h 54"/>
                <a:gd name="T4" fmla="*/ 0 w 124"/>
                <a:gd name="T5" fmla="*/ 0 h 54"/>
                <a:gd name="T6" fmla="*/ 0 w 124"/>
                <a:gd name="T7" fmla="*/ 0 h 54"/>
                <a:gd name="T8" fmla="*/ 0 w 124"/>
                <a:gd name="T9" fmla="*/ 0 h 54"/>
                <a:gd name="T10" fmla="*/ 0 w 124"/>
                <a:gd name="T11" fmla="*/ 0 h 54"/>
                <a:gd name="T12" fmla="*/ 0 w 124"/>
                <a:gd name="T13" fmla="*/ 0 h 54"/>
                <a:gd name="T14" fmla="*/ 0 w 124"/>
                <a:gd name="T15" fmla="*/ 0 h 54"/>
                <a:gd name="T16" fmla="*/ 0 w 124"/>
                <a:gd name="T17" fmla="*/ 0 h 54"/>
                <a:gd name="T18" fmla="*/ 0 w 124"/>
                <a:gd name="T19" fmla="*/ 0 h 54"/>
                <a:gd name="T20" fmla="*/ 0 w 124"/>
                <a:gd name="T21" fmla="*/ 0 h 54"/>
                <a:gd name="T22" fmla="*/ 0 w 124"/>
                <a:gd name="T23" fmla="*/ 0 h 54"/>
                <a:gd name="T24" fmla="*/ 0 w 124"/>
                <a:gd name="T25" fmla="*/ 0 h 54"/>
                <a:gd name="T26" fmla="*/ 0 w 124"/>
                <a:gd name="T27" fmla="*/ 0 h 54"/>
                <a:gd name="T28" fmla="*/ 0 w 124"/>
                <a:gd name="T29" fmla="*/ 0 h 54"/>
                <a:gd name="T30" fmla="*/ 0 w 124"/>
                <a:gd name="T31" fmla="*/ 0 h 54"/>
                <a:gd name="T32" fmla="*/ 0 w 124"/>
                <a:gd name="T33" fmla="*/ 0 h 54"/>
                <a:gd name="T34" fmla="*/ 0 w 124"/>
                <a:gd name="T35" fmla="*/ 0 h 54"/>
                <a:gd name="T36" fmla="*/ 0 w 124"/>
                <a:gd name="T37" fmla="*/ 0 h 54"/>
                <a:gd name="T38" fmla="*/ 0 w 124"/>
                <a:gd name="T39" fmla="*/ 0 h 54"/>
                <a:gd name="T40" fmla="*/ 0 w 124"/>
                <a:gd name="T41" fmla="*/ 0 h 54"/>
                <a:gd name="T42" fmla="*/ 0 w 124"/>
                <a:gd name="T43" fmla="*/ 0 h 54"/>
                <a:gd name="T44" fmla="*/ 0 w 124"/>
                <a:gd name="T45" fmla="*/ 0 h 54"/>
                <a:gd name="T46" fmla="*/ 0 w 124"/>
                <a:gd name="T47" fmla="*/ 0 h 54"/>
                <a:gd name="T48" fmla="*/ 0 w 124"/>
                <a:gd name="T49" fmla="*/ 0 h 54"/>
                <a:gd name="T50" fmla="*/ 0 w 124"/>
                <a:gd name="T51" fmla="*/ 0 h 54"/>
                <a:gd name="T52" fmla="*/ 0 w 124"/>
                <a:gd name="T53" fmla="*/ 0 h 54"/>
                <a:gd name="T54" fmla="*/ 0 w 124"/>
                <a:gd name="T55" fmla="*/ 0 h 54"/>
                <a:gd name="T56" fmla="*/ 0 w 124"/>
                <a:gd name="T57" fmla="*/ 0 h 54"/>
                <a:gd name="T58" fmla="*/ 0 w 124"/>
                <a:gd name="T59" fmla="*/ 0 h 54"/>
                <a:gd name="T60" fmla="*/ 0 w 124"/>
                <a:gd name="T61" fmla="*/ 0 h 54"/>
                <a:gd name="T62" fmla="*/ 0 w 124"/>
                <a:gd name="T63" fmla="*/ 0 h 54"/>
                <a:gd name="T64" fmla="*/ 0 w 124"/>
                <a:gd name="T65" fmla="*/ 0 h 54"/>
                <a:gd name="T66" fmla="*/ 0 w 124"/>
                <a:gd name="T67" fmla="*/ 0 h 54"/>
                <a:gd name="T68" fmla="*/ 0 w 124"/>
                <a:gd name="T69" fmla="*/ 0 h 54"/>
                <a:gd name="T70" fmla="*/ 0 w 124"/>
                <a:gd name="T71" fmla="*/ 0 h 54"/>
                <a:gd name="T72" fmla="*/ 0 w 124"/>
                <a:gd name="T73" fmla="*/ 0 h 5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
                <a:gd name="T112" fmla="*/ 0 h 54"/>
                <a:gd name="T113" fmla="*/ 124 w 124"/>
                <a:gd name="T114" fmla="*/ 54 h 5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 h="54">
                  <a:moveTo>
                    <a:pt x="57" y="54"/>
                  </a:moveTo>
                  <a:lnTo>
                    <a:pt x="60" y="54"/>
                  </a:lnTo>
                  <a:lnTo>
                    <a:pt x="62" y="54"/>
                  </a:lnTo>
                  <a:lnTo>
                    <a:pt x="63" y="54"/>
                  </a:lnTo>
                  <a:lnTo>
                    <a:pt x="65" y="54"/>
                  </a:lnTo>
                  <a:lnTo>
                    <a:pt x="67" y="52"/>
                  </a:lnTo>
                  <a:lnTo>
                    <a:pt x="72" y="50"/>
                  </a:lnTo>
                  <a:lnTo>
                    <a:pt x="80" y="47"/>
                  </a:lnTo>
                  <a:lnTo>
                    <a:pt x="88" y="43"/>
                  </a:lnTo>
                  <a:lnTo>
                    <a:pt x="98" y="38"/>
                  </a:lnTo>
                  <a:lnTo>
                    <a:pt x="107" y="35"/>
                  </a:lnTo>
                  <a:lnTo>
                    <a:pt x="115" y="31"/>
                  </a:lnTo>
                  <a:lnTo>
                    <a:pt x="124" y="27"/>
                  </a:lnTo>
                  <a:lnTo>
                    <a:pt x="115" y="19"/>
                  </a:lnTo>
                  <a:lnTo>
                    <a:pt x="107" y="12"/>
                  </a:lnTo>
                  <a:lnTo>
                    <a:pt x="99" y="7"/>
                  </a:lnTo>
                  <a:lnTo>
                    <a:pt x="91" y="2"/>
                  </a:lnTo>
                  <a:lnTo>
                    <a:pt x="86" y="0"/>
                  </a:lnTo>
                  <a:lnTo>
                    <a:pt x="82" y="0"/>
                  </a:lnTo>
                  <a:lnTo>
                    <a:pt x="79" y="0"/>
                  </a:lnTo>
                  <a:lnTo>
                    <a:pt x="74" y="0"/>
                  </a:lnTo>
                  <a:lnTo>
                    <a:pt x="65" y="0"/>
                  </a:lnTo>
                  <a:lnTo>
                    <a:pt x="56" y="2"/>
                  </a:lnTo>
                  <a:lnTo>
                    <a:pt x="47" y="2"/>
                  </a:lnTo>
                  <a:lnTo>
                    <a:pt x="37" y="3"/>
                  </a:lnTo>
                  <a:lnTo>
                    <a:pt x="28" y="3"/>
                  </a:lnTo>
                  <a:lnTo>
                    <a:pt x="19" y="4"/>
                  </a:lnTo>
                  <a:lnTo>
                    <a:pt x="9" y="4"/>
                  </a:lnTo>
                  <a:lnTo>
                    <a:pt x="0" y="5"/>
                  </a:lnTo>
                  <a:lnTo>
                    <a:pt x="6" y="10"/>
                  </a:lnTo>
                  <a:lnTo>
                    <a:pt x="13" y="14"/>
                  </a:lnTo>
                  <a:lnTo>
                    <a:pt x="19" y="21"/>
                  </a:lnTo>
                  <a:lnTo>
                    <a:pt x="27" y="26"/>
                  </a:lnTo>
                  <a:lnTo>
                    <a:pt x="34" y="32"/>
                  </a:lnTo>
                  <a:lnTo>
                    <a:pt x="42" y="40"/>
                  </a:lnTo>
                  <a:lnTo>
                    <a:pt x="49" y="46"/>
                  </a:lnTo>
                  <a:lnTo>
                    <a:pt x="57" y="54"/>
                  </a:lnTo>
                  <a:close/>
                </a:path>
              </a:pathLst>
            </a:custGeom>
            <a:solidFill>
              <a:srgbClr val="FFFFFF"/>
            </a:solidFill>
            <a:ln w="9525">
              <a:noFill/>
              <a:round/>
              <a:headEnd/>
              <a:tailEnd/>
            </a:ln>
          </p:spPr>
          <p:txBody>
            <a:bodyPr/>
            <a:lstStyle/>
            <a:p>
              <a:endParaRPr lang="ja-JP" altLang="en-US"/>
            </a:p>
          </p:txBody>
        </p:sp>
        <p:sp>
          <p:nvSpPr>
            <p:cNvPr id="51280" name="Freeform 158"/>
            <p:cNvSpPr>
              <a:spLocks/>
            </p:cNvSpPr>
            <p:nvPr/>
          </p:nvSpPr>
          <p:spPr bwMode="auto">
            <a:xfrm>
              <a:off x="4632" y="3658"/>
              <a:ext cx="24" cy="9"/>
            </a:xfrm>
            <a:custGeom>
              <a:avLst/>
              <a:gdLst>
                <a:gd name="T0" fmla="*/ 0 w 98"/>
                <a:gd name="T1" fmla="*/ 0 h 38"/>
                <a:gd name="T2" fmla="*/ 0 w 98"/>
                <a:gd name="T3" fmla="*/ 0 h 38"/>
                <a:gd name="T4" fmla="*/ 0 w 98"/>
                <a:gd name="T5" fmla="*/ 0 h 38"/>
                <a:gd name="T6" fmla="*/ 0 w 98"/>
                <a:gd name="T7" fmla="*/ 0 h 38"/>
                <a:gd name="T8" fmla="*/ 0 w 98"/>
                <a:gd name="T9" fmla="*/ 0 h 38"/>
                <a:gd name="T10" fmla="*/ 0 w 98"/>
                <a:gd name="T11" fmla="*/ 0 h 38"/>
                <a:gd name="T12" fmla="*/ 0 w 98"/>
                <a:gd name="T13" fmla="*/ 0 h 38"/>
                <a:gd name="T14" fmla="*/ 0 w 98"/>
                <a:gd name="T15" fmla="*/ 0 h 38"/>
                <a:gd name="T16" fmla="*/ 0 w 98"/>
                <a:gd name="T17" fmla="*/ 0 h 38"/>
                <a:gd name="T18" fmla="*/ 0 w 98"/>
                <a:gd name="T19" fmla="*/ 0 h 38"/>
                <a:gd name="T20" fmla="*/ 0 w 98"/>
                <a:gd name="T21" fmla="*/ 0 h 38"/>
                <a:gd name="T22" fmla="*/ 0 w 98"/>
                <a:gd name="T23" fmla="*/ 0 h 38"/>
                <a:gd name="T24" fmla="*/ 0 w 98"/>
                <a:gd name="T25" fmla="*/ 0 h 38"/>
                <a:gd name="T26" fmla="*/ 0 w 98"/>
                <a:gd name="T27" fmla="*/ 0 h 38"/>
                <a:gd name="T28" fmla="*/ 0 w 98"/>
                <a:gd name="T29" fmla="*/ 0 h 38"/>
                <a:gd name="T30" fmla="*/ 0 w 98"/>
                <a:gd name="T31" fmla="*/ 0 h 38"/>
                <a:gd name="T32" fmla="*/ 0 w 98"/>
                <a:gd name="T33" fmla="*/ 0 h 38"/>
                <a:gd name="T34" fmla="*/ 0 w 98"/>
                <a:gd name="T35" fmla="*/ 0 h 38"/>
                <a:gd name="T36" fmla="*/ 0 w 98"/>
                <a:gd name="T37" fmla="*/ 0 h 38"/>
                <a:gd name="T38" fmla="*/ 0 w 98"/>
                <a:gd name="T39" fmla="*/ 0 h 38"/>
                <a:gd name="T40" fmla="*/ 0 w 98"/>
                <a:gd name="T41" fmla="*/ 0 h 38"/>
                <a:gd name="T42" fmla="*/ 0 w 98"/>
                <a:gd name="T43" fmla="*/ 0 h 38"/>
                <a:gd name="T44" fmla="*/ 0 w 98"/>
                <a:gd name="T45" fmla="*/ 0 h 38"/>
                <a:gd name="T46" fmla="*/ 0 w 98"/>
                <a:gd name="T47" fmla="*/ 0 h 38"/>
                <a:gd name="T48" fmla="*/ 0 w 98"/>
                <a:gd name="T49" fmla="*/ 0 h 38"/>
                <a:gd name="T50" fmla="*/ 0 w 98"/>
                <a:gd name="T51" fmla="*/ 0 h 38"/>
                <a:gd name="T52" fmla="*/ 0 w 98"/>
                <a:gd name="T53" fmla="*/ 0 h 38"/>
                <a:gd name="T54" fmla="*/ 0 w 98"/>
                <a:gd name="T55" fmla="*/ 0 h 38"/>
                <a:gd name="T56" fmla="*/ 0 w 98"/>
                <a:gd name="T57" fmla="*/ 0 h 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8"/>
                <a:gd name="T88" fmla="*/ 0 h 38"/>
                <a:gd name="T89" fmla="*/ 98 w 98"/>
                <a:gd name="T90" fmla="*/ 38 h 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8" h="38">
                  <a:moveTo>
                    <a:pt x="84" y="2"/>
                  </a:moveTo>
                  <a:lnTo>
                    <a:pt x="83" y="2"/>
                  </a:lnTo>
                  <a:lnTo>
                    <a:pt x="80" y="2"/>
                  </a:lnTo>
                  <a:lnTo>
                    <a:pt x="75" y="2"/>
                  </a:lnTo>
                  <a:lnTo>
                    <a:pt x="69" y="2"/>
                  </a:lnTo>
                  <a:lnTo>
                    <a:pt x="61" y="2"/>
                  </a:lnTo>
                  <a:lnTo>
                    <a:pt x="52" y="2"/>
                  </a:lnTo>
                  <a:lnTo>
                    <a:pt x="43" y="1"/>
                  </a:lnTo>
                  <a:lnTo>
                    <a:pt x="33" y="1"/>
                  </a:lnTo>
                  <a:lnTo>
                    <a:pt x="26" y="10"/>
                  </a:lnTo>
                  <a:lnTo>
                    <a:pt x="17" y="20"/>
                  </a:lnTo>
                  <a:lnTo>
                    <a:pt x="9" y="29"/>
                  </a:lnTo>
                  <a:lnTo>
                    <a:pt x="0" y="38"/>
                  </a:lnTo>
                  <a:lnTo>
                    <a:pt x="9" y="36"/>
                  </a:lnTo>
                  <a:lnTo>
                    <a:pt x="17" y="35"/>
                  </a:lnTo>
                  <a:lnTo>
                    <a:pt x="26" y="34"/>
                  </a:lnTo>
                  <a:lnTo>
                    <a:pt x="34" y="31"/>
                  </a:lnTo>
                  <a:lnTo>
                    <a:pt x="42" y="30"/>
                  </a:lnTo>
                  <a:lnTo>
                    <a:pt x="51" y="29"/>
                  </a:lnTo>
                  <a:lnTo>
                    <a:pt x="59" y="28"/>
                  </a:lnTo>
                  <a:lnTo>
                    <a:pt x="66" y="26"/>
                  </a:lnTo>
                  <a:lnTo>
                    <a:pt x="75" y="20"/>
                  </a:lnTo>
                  <a:lnTo>
                    <a:pt x="83" y="14"/>
                  </a:lnTo>
                  <a:lnTo>
                    <a:pt x="90" y="7"/>
                  </a:lnTo>
                  <a:lnTo>
                    <a:pt x="98" y="0"/>
                  </a:lnTo>
                  <a:lnTo>
                    <a:pt x="92" y="1"/>
                  </a:lnTo>
                  <a:lnTo>
                    <a:pt x="88" y="1"/>
                  </a:lnTo>
                  <a:lnTo>
                    <a:pt x="85" y="2"/>
                  </a:lnTo>
                  <a:lnTo>
                    <a:pt x="84" y="2"/>
                  </a:lnTo>
                  <a:close/>
                </a:path>
              </a:pathLst>
            </a:custGeom>
            <a:solidFill>
              <a:srgbClr val="FFFFFF"/>
            </a:solidFill>
            <a:ln w="9525">
              <a:noFill/>
              <a:round/>
              <a:headEnd/>
              <a:tailEnd/>
            </a:ln>
          </p:spPr>
          <p:txBody>
            <a:bodyPr/>
            <a:lstStyle/>
            <a:p>
              <a:endParaRPr lang="ja-JP" altLang="en-US"/>
            </a:p>
          </p:txBody>
        </p:sp>
        <p:sp>
          <p:nvSpPr>
            <p:cNvPr id="51281" name="Freeform 159"/>
            <p:cNvSpPr>
              <a:spLocks/>
            </p:cNvSpPr>
            <p:nvPr/>
          </p:nvSpPr>
          <p:spPr bwMode="auto">
            <a:xfrm>
              <a:off x="4596" y="3274"/>
              <a:ext cx="42" cy="27"/>
            </a:xfrm>
            <a:custGeom>
              <a:avLst/>
              <a:gdLst>
                <a:gd name="T0" fmla="*/ 0 w 169"/>
                <a:gd name="T1" fmla="*/ 0 h 108"/>
                <a:gd name="T2" fmla="*/ 0 w 169"/>
                <a:gd name="T3" fmla="*/ 0 h 108"/>
                <a:gd name="T4" fmla="*/ 0 w 169"/>
                <a:gd name="T5" fmla="*/ 0 h 108"/>
                <a:gd name="T6" fmla="*/ 0 w 169"/>
                <a:gd name="T7" fmla="*/ 0 h 108"/>
                <a:gd name="T8" fmla="*/ 0 w 169"/>
                <a:gd name="T9" fmla="*/ 0 h 108"/>
                <a:gd name="T10" fmla="*/ 0 w 169"/>
                <a:gd name="T11" fmla="*/ 0 h 108"/>
                <a:gd name="T12" fmla="*/ 0 w 169"/>
                <a:gd name="T13" fmla="*/ 0 h 108"/>
                <a:gd name="T14" fmla="*/ 0 w 169"/>
                <a:gd name="T15" fmla="*/ 0 h 108"/>
                <a:gd name="T16" fmla="*/ 0 w 169"/>
                <a:gd name="T17" fmla="*/ 0 h 108"/>
                <a:gd name="T18" fmla="*/ 0 w 169"/>
                <a:gd name="T19" fmla="*/ 0 h 108"/>
                <a:gd name="T20" fmla="*/ 0 w 169"/>
                <a:gd name="T21" fmla="*/ 0 h 108"/>
                <a:gd name="T22" fmla="*/ 0 w 169"/>
                <a:gd name="T23" fmla="*/ 0 h 108"/>
                <a:gd name="T24" fmla="*/ 0 w 169"/>
                <a:gd name="T25" fmla="*/ 0 h 108"/>
                <a:gd name="T26" fmla="*/ 0 w 169"/>
                <a:gd name="T27" fmla="*/ 0 h 108"/>
                <a:gd name="T28" fmla="*/ 0 w 169"/>
                <a:gd name="T29" fmla="*/ 0 h 108"/>
                <a:gd name="T30" fmla="*/ 0 w 169"/>
                <a:gd name="T31" fmla="*/ 0 h 108"/>
                <a:gd name="T32" fmla="*/ 0 w 169"/>
                <a:gd name="T33" fmla="*/ 0 h 108"/>
                <a:gd name="T34" fmla="*/ 0 w 169"/>
                <a:gd name="T35" fmla="*/ 0 h 108"/>
                <a:gd name="T36" fmla="*/ 0 w 169"/>
                <a:gd name="T37" fmla="*/ 0 h 108"/>
                <a:gd name="T38" fmla="*/ 0 w 169"/>
                <a:gd name="T39" fmla="*/ 0 h 108"/>
                <a:gd name="T40" fmla="*/ 0 w 169"/>
                <a:gd name="T41" fmla="*/ 0 h 108"/>
                <a:gd name="T42" fmla="*/ 0 w 169"/>
                <a:gd name="T43" fmla="*/ 0 h 108"/>
                <a:gd name="T44" fmla="*/ 0 w 169"/>
                <a:gd name="T45" fmla="*/ 0 h 108"/>
                <a:gd name="T46" fmla="*/ 0 w 169"/>
                <a:gd name="T47" fmla="*/ 0 h 108"/>
                <a:gd name="T48" fmla="*/ 0 w 169"/>
                <a:gd name="T49" fmla="*/ 0 h 108"/>
                <a:gd name="T50" fmla="*/ 0 w 169"/>
                <a:gd name="T51" fmla="*/ 0 h 108"/>
                <a:gd name="T52" fmla="*/ 0 w 169"/>
                <a:gd name="T53" fmla="*/ 0 h 108"/>
                <a:gd name="T54" fmla="*/ 0 w 169"/>
                <a:gd name="T55" fmla="*/ 0 h 108"/>
                <a:gd name="T56" fmla="*/ 0 w 169"/>
                <a:gd name="T57" fmla="*/ 0 h 108"/>
                <a:gd name="T58" fmla="*/ 0 w 169"/>
                <a:gd name="T59" fmla="*/ 0 h 108"/>
                <a:gd name="T60" fmla="*/ 0 w 169"/>
                <a:gd name="T61" fmla="*/ 0 h 108"/>
                <a:gd name="T62" fmla="*/ 0 w 169"/>
                <a:gd name="T63" fmla="*/ 0 h 108"/>
                <a:gd name="T64" fmla="*/ 0 w 169"/>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
                <a:gd name="T100" fmla="*/ 0 h 108"/>
                <a:gd name="T101" fmla="*/ 169 w 169"/>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 h="108">
                  <a:moveTo>
                    <a:pt x="92" y="0"/>
                  </a:moveTo>
                  <a:lnTo>
                    <a:pt x="84" y="0"/>
                  </a:lnTo>
                  <a:lnTo>
                    <a:pt x="74" y="1"/>
                  </a:lnTo>
                  <a:lnTo>
                    <a:pt x="62" y="2"/>
                  </a:lnTo>
                  <a:lnTo>
                    <a:pt x="50" y="2"/>
                  </a:lnTo>
                  <a:lnTo>
                    <a:pt x="37" y="4"/>
                  </a:lnTo>
                  <a:lnTo>
                    <a:pt x="24" y="5"/>
                  </a:lnTo>
                  <a:lnTo>
                    <a:pt x="12" y="6"/>
                  </a:lnTo>
                  <a:lnTo>
                    <a:pt x="0" y="6"/>
                  </a:lnTo>
                  <a:lnTo>
                    <a:pt x="9" y="18"/>
                  </a:lnTo>
                  <a:lnTo>
                    <a:pt x="18" y="29"/>
                  </a:lnTo>
                  <a:lnTo>
                    <a:pt x="26" y="40"/>
                  </a:lnTo>
                  <a:lnTo>
                    <a:pt x="34" y="53"/>
                  </a:lnTo>
                  <a:lnTo>
                    <a:pt x="43" y="66"/>
                  </a:lnTo>
                  <a:lnTo>
                    <a:pt x="52" y="78"/>
                  </a:lnTo>
                  <a:lnTo>
                    <a:pt x="61" y="92"/>
                  </a:lnTo>
                  <a:lnTo>
                    <a:pt x="70" y="106"/>
                  </a:lnTo>
                  <a:lnTo>
                    <a:pt x="80" y="106"/>
                  </a:lnTo>
                  <a:lnTo>
                    <a:pt x="93" y="106"/>
                  </a:lnTo>
                  <a:lnTo>
                    <a:pt x="105" y="106"/>
                  </a:lnTo>
                  <a:lnTo>
                    <a:pt x="119" y="106"/>
                  </a:lnTo>
                  <a:lnTo>
                    <a:pt x="132" y="108"/>
                  </a:lnTo>
                  <a:lnTo>
                    <a:pt x="146" y="108"/>
                  </a:lnTo>
                  <a:lnTo>
                    <a:pt x="157" y="108"/>
                  </a:lnTo>
                  <a:lnTo>
                    <a:pt x="169" y="108"/>
                  </a:lnTo>
                  <a:lnTo>
                    <a:pt x="159" y="92"/>
                  </a:lnTo>
                  <a:lnTo>
                    <a:pt x="149" y="77"/>
                  </a:lnTo>
                  <a:lnTo>
                    <a:pt x="140" y="63"/>
                  </a:lnTo>
                  <a:lnTo>
                    <a:pt x="130" y="49"/>
                  </a:lnTo>
                  <a:lnTo>
                    <a:pt x="121" y="37"/>
                  </a:lnTo>
                  <a:lnTo>
                    <a:pt x="111" y="24"/>
                  </a:lnTo>
                  <a:lnTo>
                    <a:pt x="102" y="11"/>
                  </a:lnTo>
                  <a:lnTo>
                    <a:pt x="92" y="0"/>
                  </a:lnTo>
                  <a:close/>
                </a:path>
              </a:pathLst>
            </a:custGeom>
            <a:solidFill>
              <a:srgbClr val="FFFFFF"/>
            </a:solidFill>
            <a:ln w="9525">
              <a:noFill/>
              <a:round/>
              <a:headEnd/>
              <a:tailEnd/>
            </a:ln>
          </p:spPr>
          <p:txBody>
            <a:bodyPr/>
            <a:lstStyle/>
            <a:p>
              <a:endParaRPr lang="ja-JP" altLang="en-US"/>
            </a:p>
          </p:txBody>
        </p:sp>
        <p:sp>
          <p:nvSpPr>
            <p:cNvPr id="51282" name="Freeform 160"/>
            <p:cNvSpPr>
              <a:spLocks/>
            </p:cNvSpPr>
            <p:nvPr/>
          </p:nvSpPr>
          <p:spPr bwMode="auto">
            <a:xfrm>
              <a:off x="4665" y="3567"/>
              <a:ext cx="24" cy="26"/>
            </a:xfrm>
            <a:custGeom>
              <a:avLst/>
              <a:gdLst>
                <a:gd name="T0" fmla="*/ 0 w 94"/>
                <a:gd name="T1" fmla="*/ 0 h 103"/>
                <a:gd name="T2" fmla="*/ 0 w 94"/>
                <a:gd name="T3" fmla="*/ 0 h 103"/>
                <a:gd name="T4" fmla="*/ 0 w 94"/>
                <a:gd name="T5" fmla="*/ 0 h 103"/>
                <a:gd name="T6" fmla="*/ 0 w 94"/>
                <a:gd name="T7" fmla="*/ 0 h 103"/>
                <a:gd name="T8" fmla="*/ 0 w 94"/>
                <a:gd name="T9" fmla="*/ 0 h 103"/>
                <a:gd name="T10" fmla="*/ 0 w 94"/>
                <a:gd name="T11" fmla="*/ 0 h 103"/>
                <a:gd name="T12" fmla="*/ 0 w 94"/>
                <a:gd name="T13" fmla="*/ 0 h 103"/>
                <a:gd name="T14" fmla="*/ 0 w 94"/>
                <a:gd name="T15" fmla="*/ 0 h 103"/>
                <a:gd name="T16" fmla="*/ 0 w 94"/>
                <a:gd name="T17" fmla="*/ 0 h 103"/>
                <a:gd name="T18" fmla="*/ 0 w 94"/>
                <a:gd name="T19" fmla="*/ 0 h 103"/>
                <a:gd name="T20" fmla="*/ 0 w 94"/>
                <a:gd name="T21" fmla="*/ 0 h 103"/>
                <a:gd name="T22" fmla="*/ 0 w 94"/>
                <a:gd name="T23" fmla="*/ 0 h 103"/>
                <a:gd name="T24" fmla="*/ 0 w 94"/>
                <a:gd name="T25" fmla="*/ 0 h 103"/>
                <a:gd name="T26" fmla="*/ 0 w 94"/>
                <a:gd name="T27" fmla="*/ 0 h 103"/>
                <a:gd name="T28" fmla="*/ 0 w 94"/>
                <a:gd name="T29" fmla="*/ 0 h 103"/>
                <a:gd name="T30" fmla="*/ 0 w 94"/>
                <a:gd name="T31" fmla="*/ 0 h 103"/>
                <a:gd name="T32" fmla="*/ 0 w 94"/>
                <a:gd name="T33" fmla="*/ 0 h 103"/>
                <a:gd name="T34" fmla="*/ 0 w 94"/>
                <a:gd name="T35" fmla="*/ 0 h 103"/>
                <a:gd name="T36" fmla="*/ 0 w 94"/>
                <a:gd name="T37" fmla="*/ 0 h 103"/>
                <a:gd name="T38" fmla="*/ 0 w 94"/>
                <a:gd name="T39" fmla="*/ 0 h 103"/>
                <a:gd name="T40" fmla="*/ 0 w 94"/>
                <a:gd name="T41" fmla="*/ 0 h 103"/>
                <a:gd name="T42" fmla="*/ 0 w 94"/>
                <a:gd name="T43" fmla="*/ 0 h 103"/>
                <a:gd name="T44" fmla="*/ 0 w 94"/>
                <a:gd name="T45" fmla="*/ 0 h 103"/>
                <a:gd name="T46" fmla="*/ 0 w 94"/>
                <a:gd name="T47" fmla="*/ 0 h 103"/>
                <a:gd name="T48" fmla="*/ 0 w 94"/>
                <a:gd name="T49" fmla="*/ 0 h 103"/>
                <a:gd name="T50" fmla="*/ 0 w 94"/>
                <a:gd name="T51" fmla="*/ 0 h 103"/>
                <a:gd name="T52" fmla="*/ 0 w 94"/>
                <a:gd name="T53" fmla="*/ 0 h 103"/>
                <a:gd name="T54" fmla="*/ 0 w 94"/>
                <a:gd name="T55" fmla="*/ 0 h 103"/>
                <a:gd name="T56" fmla="*/ 0 w 94"/>
                <a:gd name="T57" fmla="*/ 0 h 1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4"/>
                <a:gd name="T88" fmla="*/ 0 h 103"/>
                <a:gd name="T89" fmla="*/ 94 w 94"/>
                <a:gd name="T90" fmla="*/ 103 h 1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4" h="103">
                  <a:moveTo>
                    <a:pt x="79" y="103"/>
                  </a:moveTo>
                  <a:lnTo>
                    <a:pt x="79" y="103"/>
                  </a:lnTo>
                  <a:lnTo>
                    <a:pt x="84" y="80"/>
                  </a:lnTo>
                  <a:lnTo>
                    <a:pt x="87" y="56"/>
                  </a:lnTo>
                  <a:lnTo>
                    <a:pt x="91" y="32"/>
                  </a:lnTo>
                  <a:lnTo>
                    <a:pt x="94" y="8"/>
                  </a:lnTo>
                  <a:lnTo>
                    <a:pt x="86" y="8"/>
                  </a:lnTo>
                  <a:lnTo>
                    <a:pt x="77" y="7"/>
                  </a:lnTo>
                  <a:lnTo>
                    <a:pt x="67" y="5"/>
                  </a:lnTo>
                  <a:lnTo>
                    <a:pt x="56" y="4"/>
                  </a:lnTo>
                  <a:lnTo>
                    <a:pt x="44" y="4"/>
                  </a:lnTo>
                  <a:lnTo>
                    <a:pt x="34" y="3"/>
                  </a:lnTo>
                  <a:lnTo>
                    <a:pt x="23" y="1"/>
                  </a:lnTo>
                  <a:lnTo>
                    <a:pt x="14" y="0"/>
                  </a:lnTo>
                  <a:lnTo>
                    <a:pt x="11" y="24"/>
                  </a:lnTo>
                  <a:lnTo>
                    <a:pt x="8" y="48"/>
                  </a:lnTo>
                  <a:lnTo>
                    <a:pt x="4" y="72"/>
                  </a:lnTo>
                  <a:lnTo>
                    <a:pt x="0" y="97"/>
                  </a:lnTo>
                  <a:lnTo>
                    <a:pt x="13" y="98"/>
                  </a:lnTo>
                  <a:lnTo>
                    <a:pt x="25" y="99"/>
                  </a:lnTo>
                  <a:lnTo>
                    <a:pt x="38" y="99"/>
                  </a:lnTo>
                  <a:lnTo>
                    <a:pt x="51" y="100"/>
                  </a:lnTo>
                  <a:lnTo>
                    <a:pt x="62" y="102"/>
                  </a:lnTo>
                  <a:lnTo>
                    <a:pt x="70" y="102"/>
                  </a:lnTo>
                  <a:lnTo>
                    <a:pt x="76" y="103"/>
                  </a:lnTo>
                  <a:lnTo>
                    <a:pt x="79" y="103"/>
                  </a:lnTo>
                  <a:close/>
                </a:path>
              </a:pathLst>
            </a:custGeom>
            <a:solidFill>
              <a:srgbClr val="FFFFFF"/>
            </a:solidFill>
            <a:ln w="9525">
              <a:noFill/>
              <a:round/>
              <a:headEnd/>
              <a:tailEnd/>
            </a:ln>
          </p:spPr>
          <p:txBody>
            <a:bodyPr/>
            <a:lstStyle/>
            <a:p>
              <a:endParaRPr lang="ja-JP" altLang="en-US"/>
            </a:p>
          </p:txBody>
        </p:sp>
        <p:sp>
          <p:nvSpPr>
            <p:cNvPr id="51283" name="Freeform 161"/>
            <p:cNvSpPr>
              <a:spLocks/>
            </p:cNvSpPr>
            <p:nvPr/>
          </p:nvSpPr>
          <p:spPr bwMode="auto">
            <a:xfrm>
              <a:off x="4699" y="3616"/>
              <a:ext cx="27" cy="21"/>
            </a:xfrm>
            <a:custGeom>
              <a:avLst/>
              <a:gdLst>
                <a:gd name="T0" fmla="*/ 0 w 106"/>
                <a:gd name="T1" fmla="*/ 0 h 86"/>
                <a:gd name="T2" fmla="*/ 0 w 106"/>
                <a:gd name="T3" fmla="*/ 0 h 86"/>
                <a:gd name="T4" fmla="*/ 0 w 106"/>
                <a:gd name="T5" fmla="*/ 0 h 86"/>
                <a:gd name="T6" fmla="*/ 0 w 106"/>
                <a:gd name="T7" fmla="*/ 0 h 86"/>
                <a:gd name="T8" fmla="*/ 0 w 106"/>
                <a:gd name="T9" fmla="*/ 0 h 86"/>
                <a:gd name="T10" fmla="*/ 0 w 106"/>
                <a:gd name="T11" fmla="*/ 0 h 86"/>
                <a:gd name="T12" fmla="*/ 0 w 106"/>
                <a:gd name="T13" fmla="*/ 0 h 86"/>
                <a:gd name="T14" fmla="*/ 0 w 106"/>
                <a:gd name="T15" fmla="*/ 0 h 86"/>
                <a:gd name="T16" fmla="*/ 0 w 106"/>
                <a:gd name="T17" fmla="*/ 0 h 86"/>
                <a:gd name="T18" fmla="*/ 0 w 106"/>
                <a:gd name="T19" fmla="*/ 0 h 86"/>
                <a:gd name="T20" fmla="*/ 0 w 106"/>
                <a:gd name="T21" fmla="*/ 0 h 86"/>
                <a:gd name="T22" fmla="*/ 0 w 106"/>
                <a:gd name="T23" fmla="*/ 0 h 86"/>
                <a:gd name="T24" fmla="*/ 0 w 106"/>
                <a:gd name="T25" fmla="*/ 0 h 86"/>
                <a:gd name="T26" fmla="*/ 0 w 106"/>
                <a:gd name="T27" fmla="*/ 0 h 86"/>
                <a:gd name="T28" fmla="*/ 0 w 106"/>
                <a:gd name="T29" fmla="*/ 0 h 86"/>
                <a:gd name="T30" fmla="*/ 0 w 106"/>
                <a:gd name="T31" fmla="*/ 0 h 86"/>
                <a:gd name="T32" fmla="*/ 0 w 106"/>
                <a:gd name="T33" fmla="*/ 0 h 86"/>
                <a:gd name="T34" fmla="*/ 0 w 106"/>
                <a:gd name="T35" fmla="*/ 0 h 86"/>
                <a:gd name="T36" fmla="*/ 0 w 106"/>
                <a:gd name="T37" fmla="*/ 0 h 86"/>
                <a:gd name="T38" fmla="*/ 0 w 106"/>
                <a:gd name="T39" fmla="*/ 0 h 86"/>
                <a:gd name="T40" fmla="*/ 0 w 106"/>
                <a:gd name="T41" fmla="*/ 0 h 86"/>
                <a:gd name="T42" fmla="*/ 0 w 106"/>
                <a:gd name="T43" fmla="*/ 0 h 86"/>
                <a:gd name="T44" fmla="*/ 0 w 106"/>
                <a:gd name="T45" fmla="*/ 0 h 86"/>
                <a:gd name="T46" fmla="*/ 0 w 106"/>
                <a:gd name="T47" fmla="*/ 0 h 86"/>
                <a:gd name="T48" fmla="*/ 0 w 106"/>
                <a:gd name="T49" fmla="*/ 0 h 86"/>
                <a:gd name="T50" fmla="*/ 0 w 106"/>
                <a:gd name="T51" fmla="*/ 0 h 86"/>
                <a:gd name="T52" fmla="*/ 0 w 106"/>
                <a:gd name="T53" fmla="*/ 0 h 86"/>
                <a:gd name="T54" fmla="*/ 0 w 106"/>
                <a:gd name="T55" fmla="*/ 0 h 86"/>
                <a:gd name="T56" fmla="*/ 0 w 106"/>
                <a:gd name="T57" fmla="*/ 0 h 86"/>
                <a:gd name="T58" fmla="*/ 0 w 106"/>
                <a:gd name="T59" fmla="*/ 0 h 86"/>
                <a:gd name="T60" fmla="*/ 0 w 106"/>
                <a:gd name="T61" fmla="*/ 0 h 86"/>
                <a:gd name="T62" fmla="*/ 0 w 106"/>
                <a:gd name="T63" fmla="*/ 0 h 86"/>
                <a:gd name="T64" fmla="*/ 0 w 106"/>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86"/>
                <a:gd name="T101" fmla="*/ 106 w 106"/>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86">
                  <a:moveTo>
                    <a:pt x="35" y="0"/>
                  </a:moveTo>
                  <a:lnTo>
                    <a:pt x="27" y="20"/>
                  </a:lnTo>
                  <a:lnTo>
                    <a:pt x="19" y="41"/>
                  </a:lnTo>
                  <a:lnTo>
                    <a:pt x="10" y="61"/>
                  </a:lnTo>
                  <a:lnTo>
                    <a:pt x="0" y="80"/>
                  </a:lnTo>
                  <a:lnTo>
                    <a:pt x="10" y="81"/>
                  </a:lnTo>
                  <a:lnTo>
                    <a:pt x="20" y="83"/>
                  </a:lnTo>
                  <a:lnTo>
                    <a:pt x="29" y="83"/>
                  </a:lnTo>
                  <a:lnTo>
                    <a:pt x="38" y="84"/>
                  </a:lnTo>
                  <a:lnTo>
                    <a:pt x="45" y="85"/>
                  </a:lnTo>
                  <a:lnTo>
                    <a:pt x="52" y="85"/>
                  </a:lnTo>
                  <a:lnTo>
                    <a:pt x="55" y="86"/>
                  </a:lnTo>
                  <a:lnTo>
                    <a:pt x="57" y="86"/>
                  </a:lnTo>
                  <a:lnTo>
                    <a:pt x="58" y="86"/>
                  </a:lnTo>
                  <a:lnTo>
                    <a:pt x="59" y="86"/>
                  </a:lnTo>
                  <a:lnTo>
                    <a:pt x="63" y="86"/>
                  </a:lnTo>
                  <a:lnTo>
                    <a:pt x="67" y="85"/>
                  </a:lnTo>
                  <a:lnTo>
                    <a:pt x="72" y="76"/>
                  </a:lnTo>
                  <a:lnTo>
                    <a:pt x="78" y="67"/>
                  </a:lnTo>
                  <a:lnTo>
                    <a:pt x="83" y="58"/>
                  </a:lnTo>
                  <a:lnTo>
                    <a:pt x="88" y="48"/>
                  </a:lnTo>
                  <a:lnTo>
                    <a:pt x="92" y="38"/>
                  </a:lnTo>
                  <a:lnTo>
                    <a:pt x="97" y="29"/>
                  </a:lnTo>
                  <a:lnTo>
                    <a:pt x="102" y="19"/>
                  </a:lnTo>
                  <a:lnTo>
                    <a:pt x="106" y="9"/>
                  </a:lnTo>
                  <a:lnTo>
                    <a:pt x="101" y="8"/>
                  </a:lnTo>
                  <a:lnTo>
                    <a:pt x="95" y="8"/>
                  </a:lnTo>
                  <a:lnTo>
                    <a:pt x="86" y="6"/>
                  </a:lnTo>
                  <a:lnTo>
                    <a:pt x="76" y="5"/>
                  </a:lnTo>
                  <a:lnTo>
                    <a:pt x="66" y="4"/>
                  </a:lnTo>
                  <a:lnTo>
                    <a:pt x="55" y="3"/>
                  </a:lnTo>
                  <a:lnTo>
                    <a:pt x="45" y="1"/>
                  </a:lnTo>
                  <a:lnTo>
                    <a:pt x="35" y="0"/>
                  </a:lnTo>
                  <a:close/>
                </a:path>
              </a:pathLst>
            </a:custGeom>
            <a:solidFill>
              <a:srgbClr val="FFFFFF"/>
            </a:solidFill>
            <a:ln w="9525">
              <a:noFill/>
              <a:round/>
              <a:headEnd/>
              <a:tailEnd/>
            </a:ln>
          </p:spPr>
          <p:txBody>
            <a:bodyPr/>
            <a:lstStyle/>
            <a:p>
              <a:endParaRPr lang="ja-JP" altLang="en-US"/>
            </a:p>
          </p:txBody>
        </p:sp>
        <p:sp>
          <p:nvSpPr>
            <p:cNvPr id="51284" name="Freeform 162"/>
            <p:cNvSpPr>
              <a:spLocks/>
            </p:cNvSpPr>
            <p:nvPr/>
          </p:nvSpPr>
          <p:spPr bwMode="auto">
            <a:xfrm>
              <a:off x="4710" y="3399"/>
              <a:ext cx="29" cy="38"/>
            </a:xfrm>
            <a:custGeom>
              <a:avLst/>
              <a:gdLst>
                <a:gd name="T0" fmla="*/ 0 w 115"/>
                <a:gd name="T1" fmla="*/ 0 h 150"/>
                <a:gd name="T2" fmla="*/ 0 w 115"/>
                <a:gd name="T3" fmla="*/ 0 h 150"/>
                <a:gd name="T4" fmla="*/ 0 w 115"/>
                <a:gd name="T5" fmla="*/ 0 h 150"/>
                <a:gd name="T6" fmla="*/ 0 w 115"/>
                <a:gd name="T7" fmla="*/ 0 h 150"/>
                <a:gd name="T8" fmla="*/ 0 w 115"/>
                <a:gd name="T9" fmla="*/ 0 h 150"/>
                <a:gd name="T10" fmla="*/ 0 w 115"/>
                <a:gd name="T11" fmla="*/ 0 h 150"/>
                <a:gd name="T12" fmla="*/ 0 w 115"/>
                <a:gd name="T13" fmla="*/ 0 h 150"/>
                <a:gd name="T14" fmla="*/ 0 w 115"/>
                <a:gd name="T15" fmla="*/ 0 h 150"/>
                <a:gd name="T16" fmla="*/ 0 w 115"/>
                <a:gd name="T17" fmla="*/ 0 h 150"/>
                <a:gd name="T18" fmla="*/ 0 w 115"/>
                <a:gd name="T19" fmla="*/ 0 h 150"/>
                <a:gd name="T20" fmla="*/ 0 w 115"/>
                <a:gd name="T21" fmla="*/ 0 h 150"/>
                <a:gd name="T22" fmla="*/ 0 w 115"/>
                <a:gd name="T23" fmla="*/ 0 h 150"/>
                <a:gd name="T24" fmla="*/ 0 w 115"/>
                <a:gd name="T25" fmla="*/ 0 h 150"/>
                <a:gd name="T26" fmla="*/ 0 w 115"/>
                <a:gd name="T27" fmla="*/ 0 h 150"/>
                <a:gd name="T28" fmla="*/ 0 w 115"/>
                <a:gd name="T29" fmla="*/ 0 h 150"/>
                <a:gd name="T30" fmla="*/ 0 w 115"/>
                <a:gd name="T31" fmla="*/ 0 h 150"/>
                <a:gd name="T32" fmla="*/ 0 w 115"/>
                <a:gd name="T33" fmla="*/ 0 h 150"/>
                <a:gd name="T34" fmla="*/ 0 w 115"/>
                <a:gd name="T35" fmla="*/ 0 h 150"/>
                <a:gd name="T36" fmla="*/ 0 w 115"/>
                <a:gd name="T37" fmla="*/ 0 h 150"/>
                <a:gd name="T38" fmla="*/ 0 w 115"/>
                <a:gd name="T39" fmla="*/ 0 h 150"/>
                <a:gd name="T40" fmla="*/ 0 w 115"/>
                <a:gd name="T41" fmla="*/ 0 h 150"/>
                <a:gd name="T42" fmla="*/ 0 w 115"/>
                <a:gd name="T43" fmla="*/ 0 h 150"/>
                <a:gd name="T44" fmla="*/ 0 w 115"/>
                <a:gd name="T45" fmla="*/ 0 h 150"/>
                <a:gd name="T46" fmla="*/ 0 w 115"/>
                <a:gd name="T47" fmla="*/ 0 h 150"/>
                <a:gd name="T48" fmla="*/ 0 w 115"/>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5"/>
                <a:gd name="T76" fmla="*/ 0 h 150"/>
                <a:gd name="T77" fmla="*/ 115 w 115"/>
                <a:gd name="T78" fmla="*/ 150 h 1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5" h="150">
                  <a:moveTo>
                    <a:pt x="23" y="120"/>
                  </a:moveTo>
                  <a:lnTo>
                    <a:pt x="34" y="124"/>
                  </a:lnTo>
                  <a:lnTo>
                    <a:pt x="46" y="128"/>
                  </a:lnTo>
                  <a:lnTo>
                    <a:pt x="60" y="131"/>
                  </a:lnTo>
                  <a:lnTo>
                    <a:pt x="72" y="136"/>
                  </a:lnTo>
                  <a:lnTo>
                    <a:pt x="85" y="140"/>
                  </a:lnTo>
                  <a:lnTo>
                    <a:pt x="98" y="144"/>
                  </a:lnTo>
                  <a:lnTo>
                    <a:pt x="108" y="148"/>
                  </a:lnTo>
                  <a:lnTo>
                    <a:pt x="115" y="150"/>
                  </a:lnTo>
                  <a:lnTo>
                    <a:pt x="110" y="116"/>
                  </a:lnTo>
                  <a:lnTo>
                    <a:pt x="105" y="82"/>
                  </a:lnTo>
                  <a:lnTo>
                    <a:pt x="99" y="49"/>
                  </a:lnTo>
                  <a:lnTo>
                    <a:pt x="94" y="17"/>
                  </a:lnTo>
                  <a:lnTo>
                    <a:pt x="84" y="15"/>
                  </a:lnTo>
                  <a:lnTo>
                    <a:pt x="74" y="13"/>
                  </a:lnTo>
                  <a:lnTo>
                    <a:pt x="61" y="11"/>
                  </a:lnTo>
                  <a:lnTo>
                    <a:pt x="47" y="8"/>
                  </a:lnTo>
                  <a:lnTo>
                    <a:pt x="34" y="6"/>
                  </a:lnTo>
                  <a:lnTo>
                    <a:pt x="22" y="3"/>
                  </a:lnTo>
                  <a:lnTo>
                    <a:pt x="10" y="1"/>
                  </a:lnTo>
                  <a:lnTo>
                    <a:pt x="0" y="0"/>
                  </a:lnTo>
                  <a:lnTo>
                    <a:pt x="6" y="29"/>
                  </a:lnTo>
                  <a:lnTo>
                    <a:pt x="13" y="58"/>
                  </a:lnTo>
                  <a:lnTo>
                    <a:pt x="18" y="88"/>
                  </a:lnTo>
                  <a:lnTo>
                    <a:pt x="23" y="120"/>
                  </a:lnTo>
                  <a:close/>
                </a:path>
              </a:pathLst>
            </a:custGeom>
            <a:solidFill>
              <a:srgbClr val="FFFFFF"/>
            </a:solidFill>
            <a:ln w="9525">
              <a:noFill/>
              <a:round/>
              <a:headEnd/>
              <a:tailEnd/>
            </a:ln>
          </p:spPr>
          <p:txBody>
            <a:bodyPr/>
            <a:lstStyle/>
            <a:p>
              <a:endParaRPr lang="ja-JP" altLang="en-US"/>
            </a:p>
          </p:txBody>
        </p:sp>
        <p:sp>
          <p:nvSpPr>
            <p:cNvPr id="51285" name="Freeform 163"/>
            <p:cNvSpPr>
              <a:spLocks/>
            </p:cNvSpPr>
            <p:nvPr/>
          </p:nvSpPr>
          <p:spPr bwMode="auto">
            <a:xfrm>
              <a:off x="4659" y="3243"/>
              <a:ext cx="7" cy="3"/>
            </a:xfrm>
            <a:custGeom>
              <a:avLst/>
              <a:gdLst>
                <a:gd name="T0" fmla="*/ 0 w 28"/>
                <a:gd name="T1" fmla="*/ 0 h 13"/>
                <a:gd name="T2" fmla="*/ 0 w 28"/>
                <a:gd name="T3" fmla="*/ 0 h 13"/>
                <a:gd name="T4" fmla="*/ 0 w 28"/>
                <a:gd name="T5" fmla="*/ 0 h 13"/>
                <a:gd name="T6" fmla="*/ 0 w 28"/>
                <a:gd name="T7" fmla="*/ 0 h 13"/>
                <a:gd name="T8" fmla="*/ 0 w 28"/>
                <a:gd name="T9" fmla="*/ 0 h 13"/>
                <a:gd name="T10" fmla="*/ 0 w 28"/>
                <a:gd name="T11" fmla="*/ 0 h 13"/>
                <a:gd name="T12" fmla="*/ 0 w 28"/>
                <a:gd name="T13" fmla="*/ 0 h 13"/>
                <a:gd name="T14" fmla="*/ 0 w 28"/>
                <a:gd name="T15" fmla="*/ 0 h 13"/>
                <a:gd name="T16" fmla="*/ 0 w 28"/>
                <a:gd name="T17" fmla="*/ 0 h 13"/>
                <a:gd name="T18" fmla="*/ 0 w 28"/>
                <a:gd name="T19" fmla="*/ 0 h 13"/>
                <a:gd name="T20" fmla="*/ 0 w 28"/>
                <a:gd name="T21" fmla="*/ 0 h 13"/>
                <a:gd name="T22" fmla="*/ 0 w 28"/>
                <a:gd name="T23" fmla="*/ 0 h 13"/>
                <a:gd name="T24" fmla="*/ 0 w 28"/>
                <a:gd name="T25" fmla="*/ 0 h 13"/>
                <a:gd name="T26" fmla="*/ 0 w 28"/>
                <a:gd name="T27" fmla="*/ 0 h 13"/>
                <a:gd name="T28" fmla="*/ 0 w 28"/>
                <a:gd name="T29" fmla="*/ 0 h 13"/>
                <a:gd name="T30" fmla="*/ 0 w 28"/>
                <a:gd name="T31" fmla="*/ 0 h 13"/>
                <a:gd name="T32" fmla="*/ 0 w 28"/>
                <a:gd name="T33" fmla="*/ 0 h 13"/>
                <a:gd name="T34" fmla="*/ 0 w 28"/>
                <a:gd name="T35" fmla="*/ 0 h 13"/>
                <a:gd name="T36" fmla="*/ 0 w 28"/>
                <a:gd name="T37" fmla="*/ 0 h 13"/>
                <a:gd name="T38" fmla="*/ 0 w 28"/>
                <a:gd name="T39" fmla="*/ 0 h 13"/>
                <a:gd name="T40" fmla="*/ 0 w 28"/>
                <a:gd name="T41" fmla="*/ 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3"/>
                <a:gd name="T65" fmla="*/ 28 w 28"/>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3">
                  <a:moveTo>
                    <a:pt x="13" y="11"/>
                  </a:moveTo>
                  <a:lnTo>
                    <a:pt x="14" y="11"/>
                  </a:lnTo>
                  <a:lnTo>
                    <a:pt x="15" y="13"/>
                  </a:lnTo>
                  <a:lnTo>
                    <a:pt x="16" y="11"/>
                  </a:lnTo>
                  <a:lnTo>
                    <a:pt x="20" y="10"/>
                  </a:lnTo>
                  <a:lnTo>
                    <a:pt x="23" y="8"/>
                  </a:lnTo>
                  <a:lnTo>
                    <a:pt x="28" y="6"/>
                  </a:lnTo>
                  <a:lnTo>
                    <a:pt x="26" y="6"/>
                  </a:lnTo>
                  <a:lnTo>
                    <a:pt x="25" y="5"/>
                  </a:lnTo>
                  <a:lnTo>
                    <a:pt x="19" y="4"/>
                  </a:lnTo>
                  <a:lnTo>
                    <a:pt x="13" y="2"/>
                  </a:lnTo>
                  <a:lnTo>
                    <a:pt x="6" y="1"/>
                  </a:lnTo>
                  <a:lnTo>
                    <a:pt x="0" y="0"/>
                  </a:lnTo>
                  <a:lnTo>
                    <a:pt x="2" y="2"/>
                  </a:lnTo>
                  <a:lnTo>
                    <a:pt x="6" y="5"/>
                  </a:lnTo>
                  <a:lnTo>
                    <a:pt x="9" y="9"/>
                  </a:lnTo>
                  <a:lnTo>
                    <a:pt x="13" y="11"/>
                  </a:lnTo>
                  <a:close/>
                </a:path>
              </a:pathLst>
            </a:custGeom>
            <a:solidFill>
              <a:srgbClr val="FFFFFF"/>
            </a:solidFill>
            <a:ln w="9525">
              <a:noFill/>
              <a:round/>
              <a:headEnd/>
              <a:tailEnd/>
            </a:ln>
          </p:spPr>
          <p:txBody>
            <a:bodyPr/>
            <a:lstStyle/>
            <a:p>
              <a:endParaRPr lang="ja-JP" altLang="en-US"/>
            </a:p>
          </p:txBody>
        </p:sp>
        <p:sp>
          <p:nvSpPr>
            <p:cNvPr id="51286" name="Freeform 164"/>
            <p:cNvSpPr>
              <a:spLocks/>
            </p:cNvSpPr>
            <p:nvPr/>
          </p:nvSpPr>
          <p:spPr bwMode="auto">
            <a:xfrm>
              <a:off x="4722" y="3498"/>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w 85"/>
                <a:gd name="T43" fmla="*/ 0 h 133"/>
                <a:gd name="T44" fmla="*/ 0 w 85"/>
                <a:gd name="T45" fmla="*/ 0 h 133"/>
                <a:gd name="T46" fmla="*/ 0 w 85"/>
                <a:gd name="T47" fmla="*/ 0 h 133"/>
                <a:gd name="T48" fmla="*/ 0 w 85"/>
                <a:gd name="T49" fmla="*/ 0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5"/>
                <a:gd name="T76" fmla="*/ 0 h 133"/>
                <a:gd name="T77" fmla="*/ 85 w 85"/>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5" h="133">
                  <a:moveTo>
                    <a:pt x="82" y="133"/>
                  </a:moveTo>
                  <a:lnTo>
                    <a:pt x="84" y="104"/>
                  </a:lnTo>
                  <a:lnTo>
                    <a:pt x="84" y="76"/>
                  </a:lnTo>
                  <a:lnTo>
                    <a:pt x="85" y="49"/>
                  </a:lnTo>
                  <a:lnTo>
                    <a:pt x="85" y="24"/>
                  </a:lnTo>
                  <a:lnTo>
                    <a:pt x="79" y="21"/>
                  </a:lnTo>
                  <a:lnTo>
                    <a:pt x="67" y="19"/>
                  </a:lnTo>
                  <a:lnTo>
                    <a:pt x="54" y="15"/>
                  </a:lnTo>
                  <a:lnTo>
                    <a:pt x="40" y="11"/>
                  </a:lnTo>
                  <a:lnTo>
                    <a:pt x="27" y="7"/>
                  </a:lnTo>
                  <a:lnTo>
                    <a:pt x="14" y="3"/>
                  </a:lnTo>
                  <a:lnTo>
                    <a:pt x="5" y="1"/>
                  </a:lnTo>
                  <a:lnTo>
                    <a:pt x="1" y="0"/>
                  </a:lnTo>
                  <a:lnTo>
                    <a:pt x="1" y="29"/>
                  </a:lnTo>
                  <a:lnTo>
                    <a:pt x="1" y="59"/>
                  </a:lnTo>
                  <a:lnTo>
                    <a:pt x="1" y="92"/>
                  </a:lnTo>
                  <a:lnTo>
                    <a:pt x="0" y="125"/>
                  </a:lnTo>
                  <a:lnTo>
                    <a:pt x="6" y="126"/>
                  </a:lnTo>
                  <a:lnTo>
                    <a:pt x="15" y="126"/>
                  </a:lnTo>
                  <a:lnTo>
                    <a:pt x="27" y="128"/>
                  </a:lnTo>
                  <a:lnTo>
                    <a:pt x="39" y="129"/>
                  </a:lnTo>
                  <a:lnTo>
                    <a:pt x="52" y="130"/>
                  </a:lnTo>
                  <a:lnTo>
                    <a:pt x="63" y="131"/>
                  </a:lnTo>
                  <a:lnTo>
                    <a:pt x="75" y="131"/>
                  </a:lnTo>
                  <a:lnTo>
                    <a:pt x="82" y="133"/>
                  </a:lnTo>
                  <a:close/>
                </a:path>
              </a:pathLst>
            </a:custGeom>
            <a:solidFill>
              <a:srgbClr val="FFFFFF"/>
            </a:solidFill>
            <a:ln w="9525">
              <a:noFill/>
              <a:round/>
              <a:headEnd/>
              <a:tailEnd/>
            </a:ln>
          </p:spPr>
          <p:txBody>
            <a:bodyPr/>
            <a:lstStyle/>
            <a:p>
              <a:endParaRPr lang="ja-JP" altLang="en-US"/>
            </a:p>
          </p:txBody>
        </p:sp>
        <p:sp>
          <p:nvSpPr>
            <p:cNvPr id="51287" name="Freeform 165"/>
            <p:cNvSpPr>
              <a:spLocks/>
            </p:cNvSpPr>
            <p:nvPr/>
          </p:nvSpPr>
          <p:spPr bwMode="auto">
            <a:xfrm>
              <a:off x="4717" y="3433"/>
              <a:ext cx="26" cy="35"/>
            </a:xfrm>
            <a:custGeom>
              <a:avLst/>
              <a:gdLst>
                <a:gd name="T0" fmla="*/ 0 w 103"/>
                <a:gd name="T1" fmla="*/ 0 h 140"/>
                <a:gd name="T2" fmla="*/ 0 w 103"/>
                <a:gd name="T3" fmla="*/ 0 h 140"/>
                <a:gd name="T4" fmla="*/ 0 w 103"/>
                <a:gd name="T5" fmla="*/ 0 h 140"/>
                <a:gd name="T6" fmla="*/ 0 w 103"/>
                <a:gd name="T7" fmla="*/ 0 h 140"/>
                <a:gd name="T8" fmla="*/ 0 w 103"/>
                <a:gd name="T9" fmla="*/ 0 h 140"/>
                <a:gd name="T10" fmla="*/ 0 w 103"/>
                <a:gd name="T11" fmla="*/ 0 h 140"/>
                <a:gd name="T12" fmla="*/ 0 w 103"/>
                <a:gd name="T13" fmla="*/ 0 h 140"/>
                <a:gd name="T14" fmla="*/ 0 w 103"/>
                <a:gd name="T15" fmla="*/ 0 h 140"/>
                <a:gd name="T16" fmla="*/ 0 w 103"/>
                <a:gd name="T17" fmla="*/ 0 h 140"/>
                <a:gd name="T18" fmla="*/ 0 w 103"/>
                <a:gd name="T19" fmla="*/ 0 h 140"/>
                <a:gd name="T20" fmla="*/ 0 w 103"/>
                <a:gd name="T21" fmla="*/ 0 h 140"/>
                <a:gd name="T22" fmla="*/ 0 w 103"/>
                <a:gd name="T23" fmla="*/ 0 h 140"/>
                <a:gd name="T24" fmla="*/ 0 w 103"/>
                <a:gd name="T25" fmla="*/ 0 h 140"/>
                <a:gd name="T26" fmla="*/ 0 w 103"/>
                <a:gd name="T27" fmla="*/ 0 h 140"/>
                <a:gd name="T28" fmla="*/ 0 w 103"/>
                <a:gd name="T29" fmla="*/ 0 h 140"/>
                <a:gd name="T30" fmla="*/ 0 w 103"/>
                <a:gd name="T31" fmla="*/ 0 h 140"/>
                <a:gd name="T32" fmla="*/ 0 w 103"/>
                <a:gd name="T33" fmla="*/ 0 h 140"/>
                <a:gd name="T34" fmla="*/ 0 w 103"/>
                <a:gd name="T35" fmla="*/ 0 h 140"/>
                <a:gd name="T36" fmla="*/ 0 w 103"/>
                <a:gd name="T37" fmla="*/ 0 h 140"/>
                <a:gd name="T38" fmla="*/ 0 w 103"/>
                <a:gd name="T39" fmla="*/ 0 h 140"/>
                <a:gd name="T40" fmla="*/ 0 w 103"/>
                <a:gd name="T41" fmla="*/ 0 h 140"/>
                <a:gd name="T42" fmla="*/ 0 w 103"/>
                <a:gd name="T43" fmla="*/ 0 h 140"/>
                <a:gd name="T44" fmla="*/ 0 w 103"/>
                <a:gd name="T45" fmla="*/ 0 h 140"/>
                <a:gd name="T46" fmla="*/ 0 w 103"/>
                <a:gd name="T47" fmla="*/ 0 h 140"/>
                <a:gd name="T48" fmla="*/ 0 w 103"/>
                <a:gd name="T49" fmla="*/ 0 h 140"/>
                <a:gd name="T50" fmla="*/ 0 w 103"/>
                <a:gd name="T51" fmla="*/ 0 h 140"/>
                <a:gd name="T52" fmla="*/ 0 w 103"/>
                <a:gd name="T53" fmla="*/ 0 h 140"/>
                <a:gd name="T54" fmla="*/ 0 w 103"/>
                <a:gd name="T55" fmla="*/ 0 h 140"/>
                <a:gd name="T56" fmla="*/ 0 w 103"/>
                <a:gd name="T57" fmla="*/ 0 h 1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3"/>
                <a:gd name="T88" fmla="*/ 0 h 140"/>
                <a:gd name="T89" fmla="*/ 103 w 103"/>
                <a:gd name="T90" fmla="*/ 140 h 14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3" h="140">
                  <a:moveTo>
                    <a:pt x="0" y="0"/>
                  </a:moveTo>
                  <a:lnTo>
                    <a:pt x="5" y="31"/>
                  </a:lnTo>
                  <a:lnTo>
                    <a:pt x="9" y="61"/>
                  </a:lnTo>
                  <a:lnTo>
                    <a:pt x="13" y="93"/>
                  </a:lnTo>
                  <a:lnTo>
                    <a:pt x="16" y="126"/>
                  </a:lnTo>
                  <a:lnTo>
                    <a:pt x="26" y="127"/>
                  </a:lnTo>
                  <a:lnTo>
                    <a:pt x="36" y="129"/>
                  </a:lnTo>
                  <a:lnTo>
                    <a:pt x="47" y="131"/>
                  </a:lnTo>
                  <a:lnTo>
                    <a:pt x="60" y="132"/>
                  </a:lnTo>
                  <a:lnTo>
                    <a:pt x="71" y="134"/>
                  </a:lnTo>
                  <a:lnTo>
                    <a:pt x="83" y="136"/>
                  </a:lnTo>
                  <a:lnTo>
                    <a:pt x="94" y="138"/>
                  </a:lnTo>
                  <a:lnTo>
                    <a:pt x="103" y="140"/>
                  </a:lnTo>
                  <a:lnTo>
                    <a:pt x="102" y="129"/>
                  </a:lnTo>
                  <a:lnTo>
                    <a:pt x="102" y="121"/>
                  </a:lnTo>
                  <a:lnTo>
                    <a:pt x="101" y="115"/>
                  </a:lnTo>
                  <a:lnTo>
                    <a:pt x="101" y="114"/>
                  </a:lnTo>
                  <a:lnTo>
                    <a:pt x="99" y="93"/>
                  </a:lnTo>
                  <a:lnTo>
                    <a:pt x="97" y="72"/>
                  </a:lnTo>
                  <a:lnTo>
                    <a:pt x="95" y="51"/>
                  </a:lnTo>
                  <a:lnTo>
                    <a:pt x="93" y="31"/>
                  </a:lnTo>
                  <a:lnTo>
                    <a:pt x="84" y="28"/>
                  </a:lnTo>
                  <a:lnTo>
                    <a:pt x="74" y="24"/>
                  </a:lnTo>
                  <a:lnTo>
                    <a:pt x="62" y="20"/>
                  </a:lnTo>
                  <a:lnTo>
                    <a:pt x="50" y="17"/>
                  </a:lnTo>
                  <a:lnTo>
                    <a:pt x="36" y="12"/>
                  </a:lnTo>
                  <a:lnTo>
                    <a:pt x="23" y="8"/>
                  </a:lnTo>
                  <a:lnTo>
                    <a:pt x="12" y="4"/>
                  </a:lnTo>
                  <a:lnTo>
                    <a:pt x="0" y="0"/>
                  </a:lnTo>
                  <a:close/>
                </a:path>
              </a:pathLst>
            </a:custGeom>
            <a:solidFill>
              <a:srgbClr val="FFFFFF"/>
            </a:solidFill>
            <a:ln w="9525">
              <a:noFill/>
              <a:round/>
              <a:headEnd/>
              <a:tailEnd/>
            </a:ln>
          </p:spPr>
          <p:txBody>
            <a:bodyPr/>
            <a:lstStyle/>
            <a:p>
              <a:endParaRPr lang="ja-JP" altLang="en-US"/>
            </a:p>
          </p:txBody>
        </p:sp>
        <p:sp>
          <p:nvSpPr>
            <p:cNvPr id="51288" name="Freeform 166"/>
            <p:cNvSpPr>
              <a:spLocks/>
            </p:cNvSpPr>
            <p:nvPr/>
          </p:nvSpPr>
          <p:spPr bwMode="auto">
            <a:xfrm>
              <a:off x="4649" y="3265"/>
              <a:ext cx="44" cy="29"/>
            </a:xfrm>
            <a:custGeom>
              <a:avLst/>
              <a:gdLst>
                <a:gd name="T0" fmla="*/ 0 w 177"/>
                <a:gd name="T1" fmla="*/ 0 h 114"/>
                <a:gd name="T2" fmla="*/ 0 w 177"/>
                <a:gd name="T3" fmla="*/ 0 h 114"/>
                <a:gd name="T4" fmla="*/ 0 w 177"/>
                <a:gd name="T5" fmla="*/ 0 h 114"/>
                <a:gd name="T6" fmla="*/ 0 w 177"/>
                <a:gd name="T7" fmla="*/ 0 h 114"/>
                <a:gd name="T8" fmla="*/ 0 w 177"/>
                <a:gd name="T9" fmla="*/ 0 h 114"/>
                <a:gd name="T10" fmla="*/ 0 w 177"/>
                <a:gd name="T11" fmla="*/ 0 h 114"/>
                <a:gd name="T12" fmla="*/ 0 w 177"/>
                <a:gd name="T13" fmla="*/ 0 h 114"/>
                <a:gd name="T14" fmla="*/ 0 w 177"/>
                <a:gd name="T15" fmla="*/ 0 h 114"/>
                <a:gd name="T16" fmla="*/ 0 w 177"/>
                <a:gd name="T17" fmla="*/ 0 h 114"/>
                <a:gd name="T18" fmla="*/ 0 w 177"/>
                <a:gd name="T19" fmla="*/ 0 h 114"/>
                <a:gd name="T20" fmla="*/ 0 w 177"/>
                <a:gd name="T21" fmla="*/ 0 h 114"/>
                <a:gd name="T22" fmla="*/ 0 w 177"/>
                <a:gd name="T23" fmla="*/ 0 h 114"/>
                <a:gd name="T24" fmla="*/ 0 w 177"/>
                <a:gd name="T25" fmla="*/ 0 h 114"/>
                <a:gd name="T26" fmla="*/ 0 w 177"/>
                <a:gd name="T27" fmla="*/ 0 h 114"/>
                <a:gd name="T28" fmla="*/ 0 w 177"/>
                <a:gd name="T29" fmla="*/ 0 h 114"/>
                <a:gd name="T30" fmla="*/ 0 w 177"/>
                <a:gd name="T31" fmla="*/ 0 h 114"/>
                <a:gd name="T32" fmla="*/ 0 w 177"/>
                <a:gd name="T33" fmla="*/ 0 h 114"/>
                <a:gd name="T34" fmla="*/ 0 w 177"/>
                <a:gd name="T35" fmla="*/ 0 h 114"/>
                <a:gd name="T36" fmla="*/ 0 w 177"/>
                <a:gd name="T37" fmla="*/ 0 h 114"/>
                <a:gd name="T38" fmla="*/ 0 w 177"/>
                <a:gd name="T39" fmla="*/ 0 h 114"/>
                <a:gd name="T40" fmla="*/ 0 w 177"/>
                <a:gd name="T41" fmla="*/ 0 h 114"/>
                <a:gd name="T42" fmla="*/ 0 w 177"/>
                <a:gd name="T43" fmla="*/ 0 h 114"/>
                <a:gd name="T44" fmla="*/ 0 w 177"/>
                <a:gd name="T45" fmla="*/ 0 h 114"/>
                <a:gd name="T46" fmla="*/ 0 w 177"/>
                <a:gd name="T47" fmla="*/ 0 h 114"/>
                <a:gd name="T48" fmla="*/ 0 w 177"/>
                <a:gd name="T49" fmla="*/ 0 h 114"/>
                <a:gd name="T50" fmla="*/ 0 w 177"/>
                <a:gd name="T51" fmla="*/ 0 h 114"/>
                <a:gd name="T52" fmla="*/ 0 w 177"/>
                <a:gd name="T53" fmla="*/ 0 h 114"/>
                <a:gd name="T54" fmla="*/ 0 w 177"/>
                <a:gd name="T55" fmla="*/ 0 h 114"/>
                <a:gd name="T56" fmla="*/ 0 w 177"/>
                <a:gd name="T57" fmla="*/ 0 h 114"/>
                <a:gd name="T58" fmla="*/ 0 w 177"/>
                <a:gd name="T59" fmla="*/ 0 h 114"/>
                <a:gd name="T60" fmla="*/ 0 w 177"/>
                <a:gd name="T61" fmla="*/ 0 h 114"/>
                <a:gd name="T62" fmla="*/ 0 w 177"/>
                <a:gd name="T63" fmla="*/ 0 h 114"/>
                <a:gd name="T64" fmla="*/ 0 w 177"/>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7"/>
                <a:gd name="T100" fmla="*/ 0 h 114"/>
                <a:gd name="T101" fmla="*/ 177 w 177"/>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7" h="114">
                  <a:moveTo>
                    <a:pt x="78" y="108"/>
                  </a:moveTo>
                  <a:lnTo>
                    <a:pt x="86" y="108"/>
                  </a:lnTo>
                  <a:lnTo>
                    <a:pt x="96" y="109"/>
                  </a:lnTo>
                  <a:lnTo>
                    <a:pt x="109" y="109"/>
                  </a:lnTo>
                  <a:lnTo>
                    <a:pt x="123" y="111"/>
                  </a:lnTo>
                  <a:lnTo>
                    <a:pt x="137" y="112"/>
                  </a:lnTo>
                  <a:lnTo>
                    <a:pt x="152" y="113"/>
                  </a:lnTo>
                  <a:lnTo>
                    <a:pt x="165" y="113"/>
                  </a:lnTo>
                  <a:lnTo>
                    <a:pt x="177" y="114"/>
                  </a:lnTo>
                  <a:lnTo>
                    <a:pt x="168" y="99"/>
                  </a:lnTo>
                  <a:lnTo>
                    <a:pt x="158" y="84"/>
                  </a:lnTo>
                  <a:lnTo>
                    <a:pt x="149" y="70"/>
                  </a:lnTo>
                  <a:lnTo>
                    <a:pt x="139" y="56"/>
                  </a:lnTo>
                  <a:lnTo>
                    <a:pt x="130" y="43"/>
                  </a:lnTo>
                  <a:lnTo>
                    <a:pt x="120" y="31"/>
                  </a:lnTo>
                  <a:lnTo>
                    <a:pt x="111" y="18"/>
                  </a:lnTo>
                  <a:lnTo>
                    <a:pt x="102" y="7"/>
                  </a:lnTo>
                  <a:lnTo>
                    <a:pt x="91" y="7"/>
                  </a:lnTo>
                  <a:lnTo>
                    <a:pt x="78" y="5"/>
                  </a:lnTo>
                  <a:lnTo>
                    <a:pt x="64" y="4"/>
                  </a:lnTo>
                  <a:lnTo>
                    <a:pt x="50" y="3"/>
                  </a:lnTo>
                  <a:lnTo>
                    <a:pt x="36" y="3"/>
                  </a:lnTo>
                  <a:lnTo>
                    <a:pt x="23" y="2"/>
                  </a:lnTo>
                  <a:lnTo>
                    <a:pt x="10" y="0"/>
                  </a:lnTo>
                  <a:lnTo>
                    <a:pt x="0" y="0"/>
                  </a:lnTo>
                  <a:lnTo>
                    <a:pt x="10" y="12"/>
                  </a:lnTo>
                  <a:lnTo>
                    <a:pt x="19" y="24"/>
                  </a:lnTo>
                  <a:lnTo>
                    <a:pt x="29" y="37"/>
                  </a:lnTo>
                  <a:lnTo>
                    <a:pt x="39" y="50"/>
                  </a:lnTo>
                  <a:lnTo>
                    <a:pt x="48" y="64"/>
                  </a:lnTo>
                  <a:lnTo>
                    <a:pt x="58" y="78"/>
                  </a:lnTo>
                  <a:lnTo>
                    <a:pt x="68" y="93"/>
                  </a:lnTo>
                  <a:lnTo>
                    <a:pt x="78" y="108"/>
                  </a:lnTo>
                  <a:close/>
                </a:path>
              </a:pathLst>
            </a:custGeom>
            <a:solidFill>
              <a:srgbClr val="FFFFFF"/>
            </a:solidFill>
            <a:ln w="9525">
              <a:noFill/>
              <a:round/>
              <a:headEnd/>
              <a:tailEnd/>
            </a:ln>
          </p:spPr>
          <p:txBody>
            <a:bodyPr/>
            <a:lstStyle/>
            <a:p>
              <a:endParaRPr lang="ja-JP" altLang="en-US"/>
            </a:p>
          </p:txBody>
        </p:sp>
        <p:sp>
          <p:nvSpPr>
            <p:cNvPr id="51289" name="Freeform 167"/>
            <p:cNvSpPr>
              <a:spLocks/>
            </p:cNvSpPr>
            <p:nvPr/>
          </p:nvSpPr>
          <p:spPr bwMode="auto">
            <a:xfrm>
              <a:off x="4671" y="3296"/>
              <a:ext cx="37" cy="26"/>
            </a:xfrm>
            <a:custGeom>
              <a:avLst/>
              <a:gdLst>
                <a:gd name="T0" fmla="*/ 0 w 150"/>
                <a:gd name="T1" fmla="*/ 0 h 103"/>
                <a:gd name="T2" fmla="*/ 0 w 150"/>
                <a:gd name="T3" fmla="*/ 0 h 103"/>
                <a:gd name="T4" fmla="*/ 0 w 150"/>
                <a:gd name="T5" fmla="*/ 0 h 103"/>
                <a:gd name="T6" fmla="*/ 0 w 150"/>
                <a:gd name="T7" fmla="*/ 0 h 103"/>
                <a:gd name="T8" fmla="*/ 0 w 150"/>
                <a:gd name="T9" fmla="*/ 0 h 103"/>
                <a:gd name="T10" fmla="*/ 0 w 150"/>
                <a:gd name="T11" fmla="*/ 0 h 103"/>
                <a:gd name="T12" fmla="*/ 0 w 150"/>
                <a:gd name="T13" fmla="*/ 0 h 103"/>
                <a:gd name="T14" fmla="*/ 0 w 150"/>
                <a:gd name="T15" fmla="*/ 0 h 103"/>
                <a:gd name="T16" fmla="*/ 0 w 150"/>
                <a:gd name="T17" fmla="*/ 0 h 103"/>
                <a:gd name="T18" fmla="*/ 0 w 150"/>
                <a:gd name="T19" fmla="*/ 0 h 103"/>
                <a:gd name="T20" fmla="*/ 0 w 150"/>
                <a:gd name="T21" fmla="*/ 0 h 103"/>
                <a:gd name="T22" fmla="*/ 0 w 150"/>
                <a:gd name="T23" fmla="*/ 0 h 103"/>
                <a:gd name="T24" fmla="*/ 0 w 150"/>
                <a:gd name="T25" fmla="*/ 0 h 103"/>
                <a:gd name="T26" fmla="*/ 0 w 150"/>
                <a:gd name="T27" fmla="*/ 0 h 103"/>
                <a:gd name="T28" fmla="*/ 0 w 150"/>
                <a:gd name="T29" fmla="*/ 0 h 103"/>
                <a:gd name="T30" fmla="*/ 0 w 150"/>
                <a:gd name="T31" fmla="*/ 0 h 103"/>
                <a:gd name="T32" fmla="*/ 0 w 150"/>
                <a:gd name="T33" fmla="*/ 0 h 103"/>
                <a:gd name="T34" fmla="*/ 0 w 150"/>
                <a:gd name="T35" fmla="*/ 0 h 103"/>
                <a:gd name="T36" fmla="*/ 0 w 150"/>
                <a:gd name="T37" fmla="*/ 0 h 103"/>
                <a:gd name="T38" fmla="*/ 0 w 150"/>
                <a:gd name="T39" fmla="*/ 0 h 103"/>
                <a:gd name="T40" fmla="*/ 0 w 150"/>
                <a:gd name="T41" fmla="*/ 0 h 103"/>
                <a:gd name="T42" fmla="*/ 0 w 150"/>
                <a:gd name="T43" fmla="*/ 0 h 103"/>
                <a:gd name="T44" fmla="*/ 0 w 150"/>
                <a:gd name="T45" fmla="*/ 0 h 103"/>
                <a:gd name="T46" fmla="*/ 0 w 150"/>
                <a:gd name="T47" fmla="*/ 0 h 103"/>
                <a:gd name="T48" fmla="*/ 0 w 150"/>
                <a:gd name="T49" fmla="*/ 0 h 103"/>
                <a:gd name="T50" fmla="*/ 0 w 150"/>
                <a:gd name="T51" fmla="*/ 0 h 103"/>
                <a:gd name="T52" fmla="*/ 0 w 150"/>
                <a:gd name="T53" fmla="*/ 0 h 103"/>
                <a:gd name="T54" fmla="*/ 0 w 150"/>
                <a:gd name="T55" fmla="*/ 0 h 103"/>
                <a:gd name="T56" fmla="*/ 0 w 150"/>
                <a:gd name="T57" fmla="*/ 0 h 103"/>
                <a:gd name="T58" fmla="*/ 0 w 150"/>
                <a:gd name="T59" fmla="*/ 0 h 103"/>
                <a:gd name="T60" fmla="*/ 0 w 150"/>
                <a:gd name="T61" fmla="*/ 0 h 103"/>
                <a:gd name="T62" fmla="*/ 0 w 150"/>
                <a:gd name="T63" fmla="*/ 0 h 103"/>
                <a:gd name="T64" fmla="*/ 0 w 150"/>
                <a:gd name="T65" fmla="*/ 0 h 103"/>
                <a:gd name="T66" fmla="*/ 0 w 150"/>
                <a:gd name="T67" fmla="*/ 0 h 103"/>
                <a:gd name="T68" fmla="*/ 0 w 150"/>
                <a:gd name="T69" fmla="*/ 0 h 103"/>
                <a:gd name="T70" fmla="*/ 0 w 150"/>
                <a:gd name="T71" fmla="*/ 0 h 103"/>
                <a:gd name="T72" fmla="*/ 0 w 150"/>
                <a:gd name="T73" fmla="*/ 0 h 103"/>
                <a:gd name="T74" fmla="*/ 0 w 150"/>
                <a:gd name="T75" fmla="*/ 0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0"/>
                <a:gd name="T115" fmla="*/ 0 h 103"/>
                <a:gd name="T116" fmla="*/ 150 w 150"/>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0" h="103">
                  <a:moveTo>
                    <a:pt x="51" y="92"/>
                  </a:moveTo>
                  <a:lnTo>
                    <a:pt x="51" y="92"/>
                  </a:lnTo>
                  <a:lnTo>
                    <a:pt x="53" y="90"/>
                  </a:lnTo>
                  <a:lnTo>
                    <a:pt x="56" y="90"/>
                  </a:lnTo>
                  <a:lnTo>
                    <a:pt x="64" y="92"/>
                  </a:lnTo>
                  <a:lnTo>
                    <a:pt x="75" y="93"/>
                  </a:lnTo>
                  <a:lnTo>
                    <a:pt x="89" y="94"/>
                  </a:lnTo>
                  <a:lnTo>
                    <a:pt x="104" y="97"/>
                  </a:lnTo>
                  <a:lnTo>
                    <a:pt x="121" y="99"/>
                  </a:lnTo>
                  <a:lnTo>
                    <a:pt x="136" y="100"/>
                  </a:lnTo>
                  <a:lnTo>
                    <a:pt x="150" y="103"/>
                  </a:lnTo>
                  <a:lnTo>
                    <a:pt x="143" y="90"/>
                  </a:lnTo>
                  <a:lnTo>
                    <a:pt x="137" y="78"/>
                  </a:lnTo>
                  <a:lnTo>
                    <a:pt x="131" y="65"/>
                  </a:lnTo>
                  <a:lnTo>
                    <a:pt x="124" y="52"/>
                  </a:lnTo>
                  <a:lnTo>
                    <a:pt x="118" y="41"/>
                  </a:lnTo>
                  <a:lnTo>
                    <a:pt x="112" y="29"/>
                  </a:lnTo>
                  <a:lnTo>
                    <a:pt x="105" y="18"/>
                  </a:lnTo>
                  <a:lnTo>
                    <a:pt x="99" y="7"/>
                  </a:lnTo>
                  <a:lnTo>
                    <a:pt x="88" y="7"/>
                  </a:lnTo>
                  <a:lnTo>
                    <a:pt x="75" y="5"/>
                  </a:lnTo>
                  <a:lnTo>
                    <a:pt x="62" y="5"/>
                  </a:lnTo>
                  <a:lnTo>
                    <a:pt x="48" y="4"/>
                  </a:lnTo>
                  <a:lnTo>
                    <a:pt x="34" y="3"/>
                  </a:lnTo>
                  <a:lnTo>
                    <a:pt x="22" y="2"/>
                  </a:lnTo>
                  <a:lnTo>
                    <a:pt x="10" y="2"/>
                  </a:lnTo>
                  <a:lnTo>
                    <a:pt x="0" y="0"/>
                  </a:lnTo>
                  <a:lnTo>
                    <a:pt x="7" y="10"/>
                  </a:lnTo>
                  <a:lnTo>
                    <a:pt x="13" y="22"/>
                  </a:lnTo>
                  <a:lnTo>
                    <a:pt x="19" y="33"/>
                  </a:lnTo>
                  <a:lnTo>
                    <a:pt x="26" y="43"/>
                  </a:lnTo>
                  <a:lnTo>
                    <a:pt x="32" y="56"/>
                  </a:lnTo>
                  <a:lnTo>
                    <a:pt x="38" y="68"/>
                  </a:lnTo>
                  <a:lnTo>
                    <a:pt x="45" y="79"/>
                  </a:lnTo>
                  <a:lnTo>
                    <a:pt x="51" y="92"/>
                  </a:lnTo>
                  <a:close/>
                </a:path>
              </a:pathLst>
            </a:custGeom>
            <a:solidFill>
              <a:srgbClr val="FFFFFF"/>
            </a:solidFill>
            <a:ln w="9525">
              <a:noFill/>
              <a:round/>
              <a:headEnd/>
              <a:tailEnd/>
            </a:ln>
          </p:spPr>
          <p:txBody>
            <a:bodyPr/>
            <a:lstStyle/>
            <a:p>
              <a:endParaRPr lang="ja-JP" altLang="en-US"/>
            </a:p>
          </p:txBody>
        </p:sp>
        <p:sp>
          <p:nvSpPr>
            <p:cNvPr id="51290" name="Freeform 168"/>
            <p:cNvSpPr>
              <a:spLocks/>
            </p:cNvSpPr>
            <p:nvPr/>
          </p:nvSpPr>
          <p:spPr bwMode="auto">
            <a:xfrm>
              <a:off x="4685" y="3322"/>
              <a:ext cx="38" cy="39"/>
            </a:xfrm>
            <a:custGeom>
              <a:avLst/>
              <a:gdLst>
                <a:gd name="T0" fmla="*/ 0 w 154"/>
                <a:gd name="T1" fmla="*/ 0 h 156"/>
                <a:gd name="T2" fmla="*/ 0 w 154"/>
                <a:gd name="T3" fmla="*/ 0 h 156"/>
                <a:gd name="T4" fmla="*/ 0 w 154"/>
                <a:gd name="T5" fmla="*/ 0 h 156"/>
                <a:gd name="T6" fmla="*/ 0 w 154"/>
                <a:gd name="T7" fmla="*/ 0 h 156"/>
                <a:gd name="T8" fmla="*/ 0 w 154"/>
                <a:gd name="T9" fmla="*/ 0 h 156"/>
                <a:gd name="T10" fmla="*/ 0 w 154"/>
                <a:gd name="T11" fmla="*/ 0 h 156"/>
                <a:gd name="T12" fmla="*/ 0 w 154"/>
                <a:gd name="T13" fmla="*/ 0 h 156"/>
                <a:gd name="T14" fmla="*/ 0 w 154"/>
                <a:gd name="T15" fmla="*/ 0 h 156"/>
                <a:gd name="T16" fmla="*/ 0 w 154"/>
                <a:gd name="T17" fmla="*/ 0 h 156"/>
                <a:gd name="T18" fmla="*/ 0 w 154"/>
                <a:gd name="T19" fmla="*/ 0 h 156"/>
                <a:gd name="T20" fmla="*/ 0 w 154"/>
                <a:gd name="T21" fmla="*/ 0 h 156"/>
                <a:gd name="T22" fmla="*/ 0 w 154"/>
                <a:gd name="T23" fmla="*/ 0 h 156"/>
                <a:gd name="T24" fmla="*/ 0 w 154"/>
                <a:gd name="T25" fmla="*/ 0 h 156"/>
                <a:gd name="T26" fmla="*/ 0 w 154"/>
                <a:gd name="T27" fmla="*/ 0 h 156"/>
                <a:gd name="T28" fmla="*/ 0 w 154"/>
                <a:gd name="T29" fmla="*/ 0 h 156"/>
                <a:gd name="T30" fmla="*/ 0 w 154"/>
                <a:gd name="T31" fmla="*/ 0 h 156"/>
                <a:gd name="T32" fmla="*/ 0 w 154"/>
                <a:gd name="T33" fmla="*/ 0 h 156"/>
                <a:gd name="T34" fmla="*/ 0 w 154"/>
                <a:gd name="T35" fmla="*/ 0 h 156"/>
                <a:gd name="T36" fmla="*/ 0 w 154"/>
                <a:gd name="T37" fmla="*/ 0 h 156"/>
                <a:gd name="T38" fmla="*/ 0 w 154"/>
                <a:gd name="T39" fmla="*/ 0 h 156"/>
                <a:gd name="T40" fmla="*/ 0 w 154"/>
                <a:gd name="T41" fmla="*/ 0 h 156"/>
                <a:gd name="T42" fmla="*/ 0 w 154"/>
                <a:gd name="T43" fmla="*/ 0 h 156"/>
                <a:gd name="T44" fmla="*/ 0 w 154"/>
                <a:gd name="T45" fmla="*/ 0 h 156"/>
                <a:gd name="T46" fmla="*/ 0 w 154"/>
                <a:gd name="T47" fmla="*/ 0 h 156"/>
                <a:gd name="T48" fmla="*/ 0 w 154"/>
                <a:gd name="T49" fmla="*/ 0 h 156"/>
                <a:gd name="T50" fmla="*/ 0 w 154"/>
                <a:gd name="T51" fmla="*/ 0 h 156"/>
                <a:gd name="T52" fmla="*/ 0 w 154"/>
                <a:gd name="T53" fmla="*/ 0 h 156"/>
                <a:gd name="T54" fmla="*/ 0 w 154"/>
                <a:gd name="T55" fmla="*/ 0 h 156"/>
                <a:gd name="T56" fmla="*/ 0 w 154"/>
                <a:gd name="T57" fmla="*/ 0 h 156"/>
                <a:gd name="T58" fmla="*/ 0 w 154"/>
                <a:gd name="T59" fmla="*/ 0 h 156"/>
                <a:gd name="T60" fmla="*/ 0 w 154"/>
                <a:gd name="T61" fmla="*/ 0 h 156"/>
                <a:gd name="T62" fmla="*/ 0 w 154"/>
                <a:gd name="T63" fmla="*/ 0 h 156"/>
                <a:gd name="T64" fmla="*/ 0 w 154"/>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56"/>
                <a:gd name="T101" fmla="*/ 154 w 154"/>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56">
                  <a:moveTo>
                    <a:pt x="57" y="144"/>
                  </a:moveTo>
                  <a:lnTo>
                    <a:pt x="67" y="146"/>
                  </a:lnTo>
                  <a:lnTo>
                    <a:pt x="79" y="147"/>
                  </a:lnTo>
                  <a:lnTo>
                    <a:pt x="92" y="148"/>
                  </a:lnTo>
                  <a:lnTo>
                    <a:pt x="106" y="149"/>
                  </a:lnTo>
                  <a:lnTo>
                    <a:pt x="119" y="152"/>
                  </a:lnTo>
                  <a:lnTo>
                    <a:pt x="132" y="153"/>
                  </a:lnTo>
                  <a:lnTo>
                    <a:pt x="145" y="154"/>
                  </a:lnTo>
                  <a:lnTo>
                    <a:pt x="154" y="156"/>
                  </a:lnTo>
                  <a:lnTo>
                    <a:pt x="147" y="135"/>
                  </a:lnTo>
                  <a:lnTo>
                    <a:pt x="141" y="116"/>
                  </a:lnTo>
                  <a:lnTo>
                    <a:pt x="135" y="97"/>
                  </a:lnTo>
                  <a:lnTo>
                    <a:pt x="127" y="80"/>
                  </a:lnTo>
                  <a:lnTo>
                    <a:pt x="121" y="62"/>
                  </a:lnTo>
                  <a:lnTo>
                    <a:pt x="113" y="44"/>
                  </a:lnTo>
                  <a:lnTo>
                    <a:pt x="107" y="28"/>
                  </a:lnTo>
                  <a:lnTo>
                    <a:pt x="99" y="11"/>
                  </a:lnTo>
                  <a:lnTo>
                    <a:pt x="86" y="10"/>
                  </a:lnTo>
                  <a:lnTo>
                    <a:pt x="71" y="7"/>
                  </a:lnTo>
                  <a:lnTo>
                    <a:pt x="56" y="6"/>
                  </a:lnTo>
                  <a:lnTo>
                    <a:pt x="41" y="4"/>
                  </a:lnTo>
                  <a:lnTo>
                    <a:pt x="26" y="2"/>
                  </a:lnTo>
                  <a:lnTo>
                    <a:pt x="14" y="1"/>
                  </a:lnTo>
                  <a:lnTo>
                    <a:pt x="5" y="0"/>
                  </a:lnTo>
                  <a:lnTo>
                    <a:pt x="0" y="0"/>
                  </a:lnTo>
                  <a:lnTo>
                    <a:pt x="8" y="16"/>
                  </a:lnTo>
                  <a:lnTo>
                    <a:pt x="15" y="33"/>
                  </a:lnTo>
                  <a:lnTo>
                    <a:pt x="23" y="51"/>
                  </a:lnTo>
                  <a:lnTo>
                    <a:pt x="29" y="68"/>
                  </a:lnTo>
                  <a:lnTo>
                    <a:pt x="37" y="86"/>
                  </a:lnTo>
                  <a:lnTo>
                    <a:pt x="43" y="105"/>
                  </a:lnTo>
                  <a:lnTo>
                    <a:pt x="51" y="124"/>
                  </a:lnTo>
                  <a:lnTo>
                    <a:pt x="57" y="144"/>
                  </a:lnTo>
                  <a:close/>
                </a:path>
              </a:pathLst>
            </a:custGeom>
            <a:solidFill>
              <a:srgbClr val="FFFFFF"/>
            </a:solidFill>
            <a:ln w="9525">
              <a:noFill/>
              <a:round/>
              <a:headEnd/>
              <a:tailEnd/>
            </a:ln>
          </p:spPr>
          <p:txBody>
            <a:bodyPr/>
            <a:lstStyle/>
            <a:p>
              <a:endParaRPr lang="ja-JP" altLang="en-US"/>
            </a:p>
          </p:txBody>
        </p:sp>
        <p:sp>
          <p:nvSpPr>
            <p:cNvPr id="51291" name="Freeform 169"/>
            <p:cNvSpPr>
              <a:spLocks/>
            </p:cNvSpPr>
            <p:nvPr/>
          </p:nvSpPr>
          <p:spPr bwMode="auto">
            <a:xfrm>
              <a:off x="4709" y="3591"/>
              <a:ext cx="25" cy="24"/>
            </a:xfrm>
            <a:custGeom>
              <a:avLst/>
              <a:gdLst>
                <a:gd name="T0" fmla="*/ 0 w 98"/>
                <a:gd name="T1" fmla="*/ 0 h 92"/>
                <a:gd name="T2" fmla="*/ 0 w 98"/>
                <a:gd name="T3" fmla="*/ 0 h 92"/>
                <a:gd name="T4" fmla="*/ 0 w 98"/>
                <a:gd name="T5" fmla="*/ 0 h 92"/>
                <a:gd name="T6" fmla="*/ 0 w 98"/>
                <a:gd name="T7" fmla="*/ 0 h 92"/>
                <a:gd name="T8" fmla="*/ 0 w 98"/>
                <a:gd name="T9" fmla="*/ 0 h 92"/>
                <a:gd name="T10" fmla="*/ 0 w 98"/>
                <a:gd name="T11" fmla="*/ 0 h 92"/>
                <a:gd name="T12" fmla="*/ 0 w 98"/>
                <a:gd name="T13" fmla="*/ 0 h 92"/>
                <a:gd name="T14" fmla="*/ 0 w 98"/>
                <a:gd name="T15" fmla="*/ 0 h 92"/>
                <a:gd name="T16" fmla="*/ 0 w 98"/>
                <a:gd name="T17" fmla="*/ 0 h 92"/>
                <a:gd name="T18" fmla="*/ 0 w 98"/>
                <a:gd name="T19" fmla="*/ 0 h 92"/>
                <a:gd name="T20" fmla="*/ 0 w 98"/>
                <a:gd name="T21" fmla="*/ 0 h 92"/>
                <a:gd name="T22" fmla="*/ 0 w 98"/>
                <a:gd name="T23" fmla="*/ 0 h 92"/>
                <a:gd name="T24" fmla="*/ 0 w 98"/>
                <a:gd name="T25" fmla="*/ 0 h 92"/>
                <a:gd name="T26" fmla="*/ 0 w 98"/>
                <a:gd name="T27" fmla="*/ 0 h 92"/>
                <a:gd name="T28" fmla="*/ 0 w 98"/>
                <a:gd name="T29" fmla="*/ 0 h 92"/>
                <a:gd name="T30" fmla="*/ 0 w 98"/>
                <a:gd name="T31" fmla="*/ 0 h 92"/>
                <a:gd name="T32" fmla="*/ 0 w 98"/>
                <a:gd name="T33" fmla="*/ 0 h 92"/>
                <a:gd name="T34" fmla="*/ 0 w 98"/>
                <a:gd name="T35" fmla="*/ 0 h 92"/>
                <a:gd name="T36" fmla="*/ 0 w 98"/>
                <a:gd name="T37" fmla="*/ 0 h 92"/>
                <a:gd name="T38" fmla="*/ 0 w 98"/>
                <a:gd name="T39" fmla="*/ 0 h 92"/>
                <a:gd name="T40" fmla="*/ 0 w 98"/>
                <a:gd name="T41" fmla="*/ 0 h 92"/>
                <a:gd name="T42" fmla="*/ 0 w 98"/>
                <a:gd name="T43" fmla="*/ 0 h 92"/>
                <a:gd name="T44" fmla="*/ 0 w 98"/>
                <a:gd name="T45" fmla="*/ 0 h 92"/>
                <a:gd name="T46" fmla="*/ 0 w 98"/>
                <a:gd name="T47" fmla="*/ 0 h 92"/>
                <a:gd name="T48" fmla="*/ 0 w 98"/>
                <a:gd name="T49" fmla="*/ 0 h 92"/>
                <a:gd name="T50" fmla="*/ 0 w 98"/>
                <a:gd name="T51" fmla="*/ 0 h 92"/>
                <a:gd name="T52" fmla="*/ 0 w 98"/>
                <a:gd name="T53" fmla="*/ 0 h 92"/>
                <a:gd name="T54" fmla="*/ 0 w 98"/>
                <a:gd name="T55" fmla="*/ 0 h 92"/>
                <a:gd name="T56" fmla="*/ 0 w 98"/>
                <a:gd name="T57" fmla="*/ 0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8"/>
                <a:gd name="T88" fmla="*/ 0 h 92"/>
                <a:gd name="T89" fmla="*/ 98 w 98"/>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8" h="92">
                  <a:moveTo>
                    <a:pt x="23" y="0"/>
                  </a:moveTo>
                  <a:lnTo>
                    <a:pt x="18" y="21"/>
                  </a:lnTo>
                  <a:lnTo>
                    <a:pt x="13" y="43"/>
                  </a:lnTo>
                  <a:lnTo>
                    <a:pt x="6" y="63"/>
                  </a:lnTo>
                  <a:lnTo>
                    <a:pt x="0" y="83"/>
                  </a:lnTo>
                  <a:lnTo>
                    <a:pt x="11" y="85"/>
                  </a:lnTo>
                  <a:lnTo>
                    <a:pt x="23" y="86"/>
                  </a:lnTo>
                  <a:lnTo>
                    <a:pt x="34" y="89"/>
                  </a:lnTo>
                  <a:lnTo>
                    <a:pt x="44" y="90"/>
                  </a:lnTo>
                  <a:lnTo>
                    <a:pt x="54" y="91"/>
                  </a:lnTo>
                  <a:lnTo>
                    <a:pt x="62" y="91"/>
                  </a:lnTo>
                  <a:lnTo>
                    <a:pt x="67" y="92"/>
                  </a:lnTo>
                  <a:lnTo>
                    <a:pt x="70" y="92"/>
                  </a:lnTo>
                  <a:lnTo>
                    <a:pt x="71" y="92"/>
                  </a:lnTo>
                  <a:lnTo>
                    <a:pt x="72" y="92"/>
                  </a:lnTo>
                  <a:lnTo>
                    <a:pt x="80" y="73"/>
                  </a:lnTo>
                  <a:lnTo>
                    <a:pt x="86" y="53"/>
                  </a:lnTo>
                  <a:lnTo>
                    <a:pt x="91" y="33"/>
                  </a:lnTo>
                  <a:lnTo>
                    <a:pt x="98" y="12"/>
                  </a:lnTo>
                  <a:lnTo>
                    <a:pt x="92" y="11"/>
                  </a:lnTo>
                  <a:lnTo>
                    <a:pt x="86" y="10"/>
                  </a:lnTo>
                  <a:lnTo>
                    <a:pt x="76" y="9"/>
                  </a:lnTo>
                  <a:lnTo>
                    <a:pt x="66" y="7"/>
                  </a:lnTo>
                  <a:lnTo>
                    <a:pt x="54" y="5"/>
                  </a:lnTo>
                  <a:lnTo>
                    <a:pt x="43" y="4"/>
                  </a:lnTo>
                  <a:lnTo>
                    <a:pt x="33" y="1"/>
                  </a:lnTo>
                  <a:lnTo>
                    <a:pt x="23" y="0"/>
                  </a:lnTo>
                  <a:close/>
                </a:path>
              </a:pathLst>
            </a:custGeom>
            <a:solidFill>
              <a:srgbClr val="FFFFFF"/>
            </a:solidFill>
            <a:ln w="9525">
              <a:noFill/>
              <a:round/>
              <a:headEnd/>
              <a:tailEnd/>
            </a:ln>
          </p:spPr>
          <p:txBody>
            <a:bodyPr/>
            <a:lstStyle/>
            <a:p>
              <a:endParaRPr lang="ja-JP" altLang="en-US"/>
            </a:p>
          </p:txBody>
        </p:sp>
        <p:sp>
          <p:nvSpPr>
            <p:cNvPr id="51292" name="Freeform 170"/>
            <p:cNvSpPr>
              <a:spLocks/>
            </p:cNvSpPr>
            <p:nvPr/>
          </p:nvSpPr>
          <p:spPr bwMode="auto">
            <a:xfrm>
              <a:off x="4657" y="3652"/>
              <a:ext cx="25" cy="11"/>
            </a:xfrm>
            <a:custGeom>
              <a:avLst/>
              <a:gdLst>
                <a:gd name="T0" fmla="*/ 0 w 99"/>
                <a:gd name="T1" fmla="*/ 0 h 42"/>
                <a:gd name="T2" fmla="*/ 0 w 99"/>
                <a:gd name="T3" fmla="*/ 0 h 42"/>
                <a:gd name="T4" fmla="*/ 0 w 99"/>
                <a:gd name="T5" fmla="*/ 0 h 42"/>
                <a:gd name="T6" fmla="*/ 0 w 99"/>
                <a:gd name="T7" fmla="*/ 0 h 42"/>
                <a:gd name="T8" fmla="*/ 0 w 99"/>
                <a:gd name="T9" fmla="*/ 0 h 42"/>
                <a:gd name="T10" fmla="*/ 0 w 99"/>
                <a:gd name="T11" fmla="*/ 0 h 42"/>
                <a:gd name="T12" fmla="*/ 0 w 99"/>
                <a:gd name="T13" fmla="*/ 0 h 42"/>
                <a:gd name="T14" fmla="*/ 0 w 99"/>
                <a:gd name="T15" fmla="*/ 0 h 42"/>
                <a:gd name="T16" fmla="*/ 0 w 99"/>
                <a:gd name="T17" fmla="*/ 0 h 42"/>
                <a:gd name="T18" fmla="*/ 0 w 99"/>
                <a:gd name="T19" fmla="*/ 0 h 42"/>
                <a:gd name="T20" fmla="*/ 0 w 99"/>
                <a:gd name="T21" fmla="*/ 0 h 42"/>
                <a:gd name="T22" fmla="*/ 0 w 99"/>
                <a:gd name="T23" fmla="*/ 0 h 42"/>
                <a:gd name="T24" fmla="*/ 0 w 99"/>
                <a:gd name="T25" fmla="*/ 0 h 42"/>
                <a:gd name="T26" fmla="*/ 0 w 99"/>
                <a:gd name="T27" fmla="*/ 0 h 42"/>
                <a:gd name="T28" fmla="*/ 0 w 99"/>
                <a:gd name="T29" fmla="*/ 0 h 42"/>
                <a:gd name="T30" fmla="*/ 0 w 99"/>
                <a:gd name="T31" fmla="*/ 0 h 42"/>
                <a:gd name="T32" fmla="*/ 0 w 99"/>
                <a:gd name="T33" fmla="*/ 0 h 42"/>
                <a:gd name="T34" fmla="*/ 0 w 99"/>
                <a:gd name="T35" fmla="*/ 0 h 42"/>
                <a:gd name="T36" fmla="*/ 0 w 99"/>
                <a:gd name="T37" fmla="*/ 0 h 42"/>
                <a:gd name="T38" fmla="*/ 0 w 99"/>
                <a:gd name="T39" fmla="*/ 0 h 42"/>
                <a:gd name="T40" fmla="*/ 0 w 99"/>
                <a:gd name="T41" fmla="*/ 0 h 42"/>
                <a:gd name="T42" fmla="*/ 0 w 99"/>
                <a:gd name="T43" fmla="*/ 0 h 42"/>
                <a:gd name="T44" fmla="*/ 0 w 99"/>
                <a:gd name="T45" fmla="*/ 0 h 42"/>
                <a:gd name="T46" fmla="*/ 0 w 99"/>
                <a:gd name="T47" fmla="*/ 0 h 42"/>
                <a:gd name="T48" fmla="*/ 0 w 99"/>
                <a:gd name="T49" fmla="*/ 0 h 42"/>
                <a:gd name="T50" fmla="*/ 0 w 99"/>
                <a:gd name="T51" fmla="*/ 0 h 42"/>
                <a:gd name="T52" fmla="*/ 0 w 99"/>
                <a:gd name="T53" fmla="*/ 0 h 42"/>
                <a:gd name="T54" fmla="*/ 0 w 99"/>
                <a:gd name="T55" fmla="*/ 0 h 42"/>
                <a:gd name="T56" fmla="*/ 0 w 99"/>
                <a:gd name="T57" fmla="*/ 0 h 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9"/>
                <a:gd name="T88" fmla="*/ 0 h 42"/>
                <a:gd name="T89" fmla="*/ 99 w 99"/>
                <a:gd name="T90" fmla="*/ 42 h 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9" h="42">
                  <a:moveTo>
                    <a:pt x="99" y="3"/>
                  </a:moveTo>
                  <a:lnTo>
                    <a:pt x="92" y="1"/>
                  </a:lnTo>
                  <a:lnTo>
                    <a:pt x="86" y="1"/>
                  </a:lnTo>
                  <a:lnTo>
                    <a:pt x="82" y="0"/>
                  </a:lnTo>
                  <a:lnTo>
                    <a:pt x="81" y="0"/>
                  </a:lnTo>
                  <a:lnTo>
                    <a:pt x="80" y="0"/>
                  </a:lnTo>
                  <a:lnTo>
                    <a:pt x="76" y="1"/>
                  </a:lnTo>
                  <a:lnTo>
                    <a:pt x="69" y="3"/>
                  </a:lnTo>
                  <a:lnTo>
                    <a:pt x="63" y="5"/>
                  </a:lnTo>
                  <a:lnTo>
                    <a:pt x="54" y="6"/>
                  </a:lnTo>
                  <a:lnTo>
                    <a:pt x="45" y="9"/>
                  </a:lnTo>
                  <a:lnTo>
                    <a:pt x="36" y="12"/>
                  </a:lnTo>
                  <a:lnTo>
                    <a:pt x="26" y="14"/>
                  </a:lnTo>
                  <a:lnTo>
                    <a:pt x="20" y="22"/>
                  </a:lnTo>
                  <a:lnTo>
                    <a:pt x="14" y="28"/>
                  </a:lnTo>
                  <a:lnTo>
                    <a:pt x="6" y="36"/>
                  </a:lnTo>
                  <a:lnTo>
                    <a:pt x="0" y="42"/>
                  </a:lnTo>
                  <a:lnTo>
                    <a:pt x="10" y="39"/>
                  </a:lnTo>
                  <a:lnTo>
                    <a:pt x="19" y="38"/>
                  </a:lnTo>
                  <a:lnTo>
                    <a:pt x="29" y="36"/>
                  </a:lnTo>
                  <a:lnTo>
                    <a:pt x="38" y="34"/>
                  </a:lnTo>
                  <a:lnTo>
                    <a:pt x="47" y="32"/>
                  </a:lnTo>
                  <a:lnTo>
                    <a:pt x="55" y="31"/>
                  </a:lnTo>
                  <a:lnTo>
                    <a:pt x="64" y="28"/>
                  </a:lnTo>
                  <a:lnTo>
                    <a:pt x="72" y="27"/>
                  </a:lnTo>
                  <a:lnTo>
                    <a:pt x="80" y="20"/>
                  </a:lnTo>
                  <a:lnTo>
                    <a:pt x="86" y="14"/>
                  </a:lnTo>
                  <a:lnTo>
                    <a:pt x="92" y="9"/>
                  </a:lnTo>
                  <a:lnTo>
                    <a:pt x="99" y="3"/>
                  </a:lnTo>
                  <a:close/>
                </a:path>
              </a:pathLst>
            </a:custGeom>
            <a:solidFill>
              <a:srgbClr val="FFFFFF"/>
            </a:solidFill>
            <a:ln w="9525">
              <a:noFill/>
              <a:round/>
              <a:headEnd/>
              <a:tailEnd/>
            </a:ln>
          </p:spPr>
          <p:txBody>
            <a:bodyPr/>
            <a:lstStyle/>
            <a:p>
              <a:endParaRPr lang="ja-JP" altLang="en-US"/>
            </a:p>
          </p:txBody>
        </p:sp>
        <p:sp>
          <p:nvSpPr>
            <p:cNvPr id="51293" name="Freeform 171"/>
            <p:cNvSpPr>
              <a:spLocks/>
            </p:cNvSpPr>
            <p:nvPr/>
          </p:nvSpPr>
          <p:spPr bwMode="auto">
            <a:xfrm>
              <a:off x="4684" y="3654"/>
              <a:ext cx="9" cy="3"/>
            </a:xfrm>
            <a:custGeom>
              <a:avLst/>
              <a:gdLst>
                <a:gd name="T0" fmla="*/ 0 w 37"/>
                <a:gd name="T1" fmla="*/ 0 h 13"/>
                <a:gd name="T2" fmla="*/ 0 w 37"/>
                <a:gd name="T3" fmla="*/ 0 h 13"/>
                <a:gd name="T4" fmla="*/ 0 w 37"/>
                <a:gd name="T5" fmla="*/ 0 h 13"/>
                <a:gd name="T6" fmla="*/ 0 w 37"/>
                <a:gd name="T7" fmla="*/ 0 h 13"/>
                <a:gd name="T8" fmla="*/ 0 w 37"/>
                <a:gd name="T9" fmla="*/ 0 h 13"/>
                <a:gd name="T10" fmla="*/ 0 w 37"/>
                <a:gd name="T11" fmla="*/ 0 h 13"/>
                <a:gd name="T12" fmla="*/ 0 w 37"/>
                <a:gd name="T13" fmla="*/ 0 h 13"/>
                <a:gd name="T14" fmla="*/ 0 w 37"/>
                <a:gd name="T15" fmla="*/ 0 h 13"/>
                <a:gd name="T16" fmla="*/ 0 w 37"/>
                <a:gd name="T17" fmla="*/ 0 h 13"/>
                <a:gd name="T18" fmla="*/ 0 w 37"/>
                <a:gd name="T19" fmla="*/ 0 h 13"/>
                <a:gd name="T20" fmla="*/ 0 w 37"/>
                <a:gd name="T21" fmla="*/ 0 h 13"/>
                <a:gd name="T22" fmla="*/ 0 w 37"/>
                <a:gd name="T23" fmla="*/ 0 h 13"/>
                <a:gd name="T24" fmla="*/ 0 w 37"/>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13"/>
                <a:gd name="T41" fmla="*/ 37 w 3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13">
                  <a:moveTo>
                    <a:pt x="13" y="0"/>
                  </a:moveTo>
                  <a:lnTo>
                    <a:pt x="11" y="3"/>
                  </a:lnTo>
                  <a:lnTo>
                    <a:pt x="7" y="7"/>
                  </a:lnTo>
                  <a:lnTo>
                    <a:pt x="4" y="9"/>
                  </a:lnTo>
                  <a:lnTo>
                    <a:pt x="0" y="13"/>
                  </a:lnTo>
                  <a:lnTo>
                    <a:pt x="11" y="10"/>
                  </a:lnTo>
                  <a:lnTo>
                    <a:pt x="21" y="8"/>
                  </a:lnTo>
                  <a:lnTo>
                    <a:pt x="30" y="5"/>
                  </a:lnTo>
                  <a:lnTo>
                    <a:pt x="37" y="3"/>
                  </a:lnTo>
                  <a:lnTo>
                    <a:pt x="31" y="1"/>
                  </a:lnTo>
                  <a:lnTo>
                    <a:pt x="26" y="1"/>
                  </a:lnTo>
                  <a:lnTo>
                    <a:pt x="19" y="0"/>
                  </a:lnTo>
                  <a:lnTo>
                    <a:pt x="13" y="0"/>
                  </a:lnTo>
                  <a:close/>
                </a:path>
              </a:pathLst>
            </a:custGeom>
            <a:solidFill>
              <a:srgbClr val="FFFFFF"/>
            </a:solidFill>
            <a:ln w="9525">
              <a:noFill/>
              <a:round/>
              <a:headEnd/>
              <a:tailEnd/>
            </a:ln>
          </p:spPr>
          <p:txBody>
            <a:bodyPr/>
            <a:lstStyle/>
            <a:p>
              <a:endParaRPr lang="ja-JP" altLang="en-US"/>
            </a:p>
          </p:txBody>
        </p:sp>
        <p:sp>
          <p:nvSpPr>
            <p:cNvPr id="51294" name="Freeform 172"/>
            <p:cNvSpPr>
              <a:spLocks/>
            </p:cNvSpPr>
            <p:nvPr/>
          </p:nvSpPr>
          <p:spPr bwMode="auto">
            <a:xfrm>
              <a:off x="4717" y="3639"/>
              <a:ext cx="6" cy="4"/>
            </a:xfrm>
            <a:custGeom>
              <a:avLst/>
              <a:gdLst>
                <a:gd name="T0" fmla="*/ 0 w 24"/>
                <a:gd name="T1" fmla="*/ 0 h 19"/>
                <a:gd name="T2" fmla="*/ 0 w 24"/>
                <a:gd name="T3" fmla="*/ 0 h 19"/>
                <a:gd name="T4" fmla="*/ 0 w 24"/>
                <a:gd name="T5" fmla="*/ 0 h 19"/>
                <a:gd name="T6" fmla="*/ 0 w 24"/>
                <a:gd name="T7" fmla="*/ 0 h 19"/>
                <a:gd name="T8" fmla="*/ 0 w 24"/>
                <a:gd name="T9" fmla="*/ 0 h 19"/>
                <a:gd name="T10" fmla="*/ 0 w 24"/>
                <a:gd name="T11" fmla="*/ 0 h 19"/>
                <a:gd name="T12" fmla="*/ 0 w 24"/>
                <a:gd name="T13" fmla="*/ 0 h 19"/>
                <a:gd name="T14" fmla="*/ 0 w 24"/>
                <a:gd name="T15" fmla="*/ 0 h 19"/>
                <a:gd name="T16" fmla="*/ 0 w 24"/>
                <a:gd name="T17" fmla="*/ 0 h 19"/>
                <a:gd name="T18" fmla="*/ 0 w 2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19"/>
                <a:gd name="T32" fmla="*/ 24 w 2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19">
                  <a:moveTo>
                    <a:pt x="13" y="2"/>
                  </a:moveTo>
                  <a:lnTo>
                    <a:pt x="10" y="6"/>
                  </a:lnTo>
                  <a:lnTo>
                    <a:pt x="6" y="10"/>
                  </a:lnTo>
                  <a:lnTo>
                    <a:pt x="4" y="15"/>
                  </a:lnTo>
                  <a:lnTo>
                    <a:pt x="0" y="19"/>
                  </a:lnTo>
                  <a:lnTo>
                    <a:pt x="6" y="15"/>
                  </a:lnTo>
                  <a:lnTo>
                    <a:pt x="13" y="10"/>
                  </a:lnTo>
                  <a:lnTo>
                    <a:pt x="18" y="5"/>
                  </a:lnTo>
                  <a:lnTo>
                    <a:pt x="24" y="0"/>
                  </a:lnTo>
                  <a:lnTo>
                    <a:pt x="13" y="2"/>
                  </a:lnTo>
                  <a:close/>
                </a:path>
              </a:pathLst>
            </a:custGeom>
            <a:solidFill>
              <a:srgbClr val="FFFFFF"/>
            </a:solidFill>
            <a:ln w="9525">
              <a:noFill/>
              <a:round/>
              <a:headEnd/>
              <a:tailEnd/>
            </a:ln>
          </p:spPr>
          <p:txBody>
            <a:bodyPr/>
            <a:lstStyle/>
            <a:p>
              <a:endParaRPr lang="ja-JP" altLang="en-US"/>
            </a:p>
          </p:txBody>
        </p:sp>
        <p:sp>
          <p:nvSpPr>
            <p:cNvPr id="51295" name="Freeform 173"/>
            <p:cNvSpPr>
              <a:spLocks/>
            </p:cNvSpPr>
            <p:nvPr/>
          </p:nvSpPr>
          <p:spPr bwMode="auto">
            <a:xfrm>
              <a:off x="4722" y="3615"/>
              <a:ext cx="18" cy="20"/>
            </a:xfrm>
            <a:custGeom>
              <a:avLst/>
              <a:gdLst>
                <a:gd name="T0" fmla="*/ 0 w 72"/>
                <a:gd name="T1" fmla="*/ 0 h 81"/>
                <a:gd name="T2" fmla="*/ 0 w 72"/>
                <a:gd name="T3" fmla="*/ 0 h 81"/>
                <a:gd name="T4" fmla="*/ 0 w 72"/>
                <a:gd name="T5" fmla="*/ 0 h 81"/>
                <a:gd name="T6" fmla="*/ 0 w 72"/>
                <a:gd name="T7" fmla="*/ 0 h 81"/>
                <a:gd name="T8" fmla="*/ 0 w 72"/>
                <a:gd name="T9" fmla="*/ 0 h 81"/>
                <a:gd name="T10" fmla="*/ 0 w 72"/>
                <a:gd name="T11" fmla="*/ 0 h 81"/>
                <a:gd name="T12" fmla="*/ 0 w 72"/>
                <a:gd name="T13" fmla="*/ 0 h 81"/>
                <a:gd name="T14" fmla="*/ 0 w 72"/>
                <a:gd name="T15" fmla="*/ 0 h 81"/>
                <a:gd name="T16" fmla="*/ 0 w 72"/>
                <a:gd name="T17" fmla="*/ 0 h 81"/>
                <a:gd name="T18" fmla="*/ 0 w 72"/>
                <a:gd name="T19" fmla="*/ 0 h 81"/>
                <a:gd name="T20" fmla="*/ 0 w 72"/>
                <a:gd name="T21" fmla="*/ 0 h 81"/>
                <a:gd name="T22" fmla="*/ 0 w 72"/>
                <a:gd name="T23" fmla="*/ 0 h 81"/>
                <a:gd name="T24" fmla="*/ 0 w 72"/>
                <a:gd name="T25" fmla="*/ 0 h 81"/>
                <a:gd name="T26" fmla="*/ 0 w 72"/>
                <a:gd name="T27" fmla="*/ 0 h 81"/>
                <a:gd name="T28" fmla="*/ 0 w 72"/>
                <a:gd name="T29" fmla="*/ 0 h 81"/>
                <a:gd name="T30" fmla="*/ 0 w 72"/>
                <a:gd name="T31" fmla="*/ 0 h 81"/>
                <a:gd name="T32" fmla="*/ 0 w 72"/>
                <a:gd name="T33" fmla="*/ 0 h 81"/>
                <a:gd name="T34" fmla="*/ 0 w 72"/>
                <a:gd name="T35" fmla="*/ 0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
                <a:gd name="T55" fmla="*/ 0 h 81"/>
                <a:gd name="T56" fmla="*/ 72 w 72"/>
                <a:gd name="T57" fmla="*/ 81 h 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 h="81">
                  <a:moveTo>
                    <a:pt x="36" y="7"/>
                  </a:moveTo>
                  <a:lnTo>
                    <a:pt x="29" y="26"/>
                  </a:lnTo>
                  <a:lnTo>
                    <a:pt x="20" y="45"/>
                  </a:lnTo>
                  <a:lnTo>
                    <a:pt x="10" y="63"/>
                  </a:lnTo>
                  <a:lnTo>
                    <a:pt x="0" y="81"/>
                  </a:lnTo>
                  <a:lnTo>
                    <a:pt x="5" y="80"/>
                  </a:lnTo>
                  <a:lnTo>
                    <a:pt x="10" y="78"/>
                  </a:lnTo>
                  <a:lnTo>
                    <a:pt x="14" y="78"/>
                  </a:lnTo>
                  <a:lnTo>
                    <a:pt x="19" y="77"/>
                  </a:lnTo>
                  <a:lnTo>
                    <a:pt x="26" y="68"/>
                  </a:lnTo>
                  <a:lnTo>
                    <a:pt x="33" y="61"/>
                  </a:lnTo>
                  <a:lnTo>
                    <a:pt x="39" y="52"/>
                  </a:lnTo>
                  <a:lnTo>
                    <a:pt x="47" y="42"/>
                  </a:lnTo>
                  <a:lnTo>
                    <a:pt x="53" y="32"/>
                  </a:lnTo>
                  <a:lnTo>
                    <a:pt x="59" y="21"/>
                  </a:lnTo>
                  <a:lnTo>
                    <a:pt x="66" y="11"/>
                  </a:lnTo>
                  <a:lnTo>
                    <a:pt x="72" y="0"/>
                  </a:lnTo>
                  <a:lnTo>
                    <a:pt x="36" y="7"/>
                  </a:lnTo>
                  <a:close/>
                </a:path>
              </a:pathLst>
            </a:custGeom>
            <a:solidFill>
              <a:srgbClr val="FFFFFF"/>
            </a:solidFill>
            <a:ln w="9525">
              <a:noFill/>
              <a:round/>
              <a:headEnd/>
              <a:tailEnd/>
            </a:ln>
          </p:spPr>
          <p:txBody>
            <a:bodyPr/>
            <a:lstStyle/>
            <a:p>
              <a:endParaRPr lang="ja-JP" altLang="en-US"/>
            </a:p>
          </p:txBody>
        </p:sp>
        <p:sp>
          <p:nvSpPr>
            <p:cNvPr id="51296" name="Freeform 174"/>
            <p:cNvSpPr>
              <a:spLocks/>
            </p:cNvSpPr>
            <p:nvPr/>
          </p:nvSpPr>
          <p:spPr bwMode="auto">
            <a:xfrm>
              <a:off x="4642" y="3643"/>
              <a:ext cx="25" cy="12"/>
            </a:xfrm>
            <a:custGeom>
              <a:avLst/>
              <a:gdLst>
                <a:gd name="T0" fmla="*/ 0 w 99"/>
                <a:gd name="T1" fmla="*/ 0 h 50"/>
                <a:gd name="T2" fmla="*/ 0 w 99"/>
                <a:gd name="T3" fmla="*/ 0 h 50"/>
                <a:gd name="T4" fmla="*/ 0 w 99"/>
                <a:gd name="T5" fmla="*/ 0 h 50"/>
                <a:gd name="T6" fmla="*/ 0 w 99"/>
                <a:gd name="T7" fmla="*/ 0 h 50"/>
                <a:gd name="T8" fmla="*/ 0 w 99"/>
                <a:gd name="T9" fmla="*/ 0 h 50"/>
                <a:gd name="T10" fmla="*/ 0 w 99"/>
                <a:gd name="T11" fmla="*/ 0 h 50"/>
                <a:gd name="T12" fmla="*/ 0 w 99"/>
                <a:gd name="T13" fmla="*/ 0 h 50"/>
                <a:gd name="T14" fmla="*/ 0 w 99"/>
                <a:gd name="T15" fmla="*/ 0 h 50"/>
                <a:gd name="T16" fmla="*/ 0 w 99"/>
                <a:gd name="T17" fmla="*/ 0 h 50"/>
                <a:gd name="T18" fmla="*/ 0 w 99"/>
                <a:gd name="T19" fmla="*/ 0 h 50"/>
                <a:gd name="T20" fmla="*/ 0 w 99"/>
                <a:gd name="T21" fmla="*/ 0 h 50"/>
                <a:gd name="T22" fmla="*/ 0 w 99"/>
                <a:gd name="T23" fmla="*/ 0 h 50"/>
                <a:gd name="T24" fmla="*/ 0 w 99"/>
                <a:gd name="T25" fmla="*/ 0 h 50"/>
                <a:gd name="T26" fmla="*/ 0 w 99"/>
                <a:gd name="T27" fmla="*/ 0 h 50"/>
                <a:gd name="T28" fmla="*/ 0 w 99"/>
                <a:gd name="T29" fmla="*/ 0 h 50"/>
                <a:gd name="T30" fmla="*/ 0 w 99"/>
                <a:gd name="T31" fmla="*/ 0 h 50"/>
                <a:gd name="T32" fmla="*/ 0 w 99"/>
                <a:gd name="T33" fmla="*/ 0 h 50"/>
                <a:gd name="T34" fmla="*/ 0 w 99"/>
                <a:gd name="T35" fmla="*/ 0 h 50"/>
                <a:gd name="T36" fmla="*/ 0 w 99"/>
                <a:gd name="T37" fmla="*/ 0 h 50"/>
                <a:gd name="T38" fmla="*/ 0 w 99"/>
                <a:gd name="T39" fmla="*/ 0 h 50"/>
                <a:gd name="T40" fmla="*/ 0 w 99"/>
                <a:gd name="T41" fmla="*/ 0 h 50"/>
                <a:gd name="T42" fmla="*/ 0 w 99"/>
                <a:gd name="T43" fmla="*/ 0 h 50"/>
                <a:gd name="T44" fmla="*/ 0 w 99"/>
                <a:gd name="T45" fmla="*/ 0 h 50"/>
                <a:gd name="T46" fmla="*/ 0 w 99"/>
                <a:gd name="T47" fmla="*/ 0 h 50"/>
                <a:gd name="T48" fmla="*/ 0 w 99"/>
                <a:gd name="T49" fmla="*/ 0 h 50"/>
                <a:gd name="T50" fmla="*/ 0 w 99"/>
                <a:gd name="T51" fmla="*/ 0 h 50"/>
                <a:gd name="T52" fmla="*/ 0 w 99"/>
                <a:gd name="T53" fmla="*/ 0 h 50"/>
                <a:gd name="T54" fmla="*/ 0 w 99"/>
                <a:gd name="T55" fmla="*/ 0 h 50"/>
                <a:gd name="T56" fmla="*/ 0 w 99"/>
                <a:gd name="T57" fmla="*/ 0 h 50"/>
                <a:gd name="T58" fmla="*/ 0 w 99"/>
                <a:gd name="T59" fmla="*/ 0 h 50"/>
                <a:gd name="T60" fmla="*/ 0 w 99"/>
                <a:gd name="T61" fmla="*/ 0 h 50"/>
                <a:gd name="T62" fmla="*/ 0 w 99"/>
                <a:gd name="T63" fmla="*/ 0 h 50"/>
                <a:gd name="T64" fmla="*/ 0 w 99"/>
                <a:gd name="T65" fmla="*/ 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50"/>
                <a:gd name="T101" fmla="*/ 99 w 99"/>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50">
                  <a:moveTo>
                    <a:pt x="40" y="50"/>
                  </a:moveTo>
                  <a:lnTo>
                    <a:pt x="42" y="50"/>
                  </a:lnTo>
                  <a:lnTo>
                    <a:pt x="50" y="47"/>
                  </a:lnTo>
                  <a:lnTo>
                    <a:pt x="59" y="46"/>
                  </a:lnTo>
                  <a:lnTo>
                    <a:pt x="70" y="42"/>
                  </a:lnTo>
                  <a:lnTo>
                    <a:pt x="78" y="32"/>
                  </a:lnTo>
                  <a:lnTo>
                    <a:pt x="85" y="22"/>
                  </a:lnTo>
                  <a:lnTo>
                    <a:pt x="93" y="12"/>
                  </a:lnTo>
                  <a:lnTo>
                    <a:pt x="99" y="1"/>
                  </a:lnTo>
                  <a:lnTo>
                    <a:pt x="97" y="3"/>
                  </a:lnTo>
                  <a:lnTo>
                    <a:pt x="94" y="3"/>
                  </a:lnTo>
                  <a:lnTo>
                    <a:pt x="93" y="3"/>
                  </a:lnTo>
                  <a:lnTo>
                    <a:pt x="92" y="3"/>
                  </a:lnTo>
                  <a:lnTo>
                    <a:pt x="90" y="3"/>
                  </a:lnTo>
                  <a:lnTo>
                    <a:pt x="87" y="3"/>
                  </a:lnTo>
                  <a:lnTo>
                    <a:pt x="80" y="3"/>
                  </a:lnTo>
                  <a:lnTo>
                    <a:pt x="71" y="1"/>
                  </a:lnTo>
                  <a:lnTo>
                    <a:pt x="62" y="1"/>
                  </a:lnTo>
                  <a:lnTo>
                    <a:pt x="51" y="1"/>
                  </a:lnTo>
                  <a:lnTo>
                    <a:pt x="41" y="0"/>
                  </a:lnTo>
                  <a:lnTo>
                    <a:pt x="30" y="0"/>
                  </a:lnTo>
                  <a:lnTo>
                    <a:pt x="23" y="13"/>
                  </a:lnTo>
                  <a:lnTo>
                    <a:pt x="16" y="25"/>
                  </a:lnTo>
                  <a:lnTo>
                    <a:pt x="8" y="37"/>
                  </a:lnTo>
                  <a:lnTo>
                    <a:pt x="0" y="48"/>
                  </a:lnTo>
                  <a:lnTo>
                    <a:pt x="8" y="48"/>
                  </a:lnTo>
                  <a:lnTo>
                    <a:pt x="14" y="50"/>
                  </a:lnTo>
                  <a:lnTo>
                    <a:pt x="22" y="50"/>
                  </a:lnTo>
                  <a:lnTo>
                    <a:pt x="27" y="50"/>
                  </a:lnTo>
                  <a:lnTo>
                    <a:pt x="32" y="50"/>
                  </a:lnTo>
                  <a:lnTo>
                    <a:pt x="36" y="50"/>
                  </a:lnTo>
                  <a:lnTo>
                    <a:pt x="38" y="50"/>
                  </a:lnTo>
                  <a:lnTo>
                    <a:pt x="40" y="50"/>
                  </a:lnTo>
                  <a:close/>
                </a:path>
              </a:pathLst>
            </a:custGeom>
            <a:solidFill>
              <a:srgbClr val="FFFFFF"/>
            </a:solidFill>
            <a:ln w="9525">
              <a:noFill/>
              <a:round/>
              <a:headEnd/>
              <a:tailEnd/>
            </a:ln>
          </p:spPr>
          <p:txBody>
            <a:bodyPr/>
            <a:lstStyle/>
            <a:p>
              <a:endParaRPr lang="ja-JP" altLang="en-US"/>
            </a:p>
          </p:txBody>
        </p:sp>
        <p:sp>
          <p:nvSpPr>
            <p:cNvPr id="51297" name="Freeform 175"/>
            <p:cNvSpPr>
              <a:spLocks/>
            </p:cNvSpPr>
            <p:nvPr/>
          </p:nvSpPr>
          <p:spPr bwMode="auto">
            <a:xfrm>
              <a:off x="4651" y="3620"/>
              <a:ext cx="27" cy="20"/>
            </a:xfrm>
            <a:custGeom>
              <a:avLst/>
              <a:gdLst>
                <a:gd name="T0" fmla="*/ 0 w 106"/>
                <a:gd name="T1" fmla="*/ 0 h 81"/>
                <a:gd name="T2" fmla="*/ 0 w 106"/>
                <a:gd name="T3" fmla="*/ 0 h 81"/>
                <a:gd name="T4" fmla="*/ 0 w 106"/>
                <a:gd name="T5" fmla="*/ 0 h 81"/>
                <a:gd name="T6" fmla="*/ 0 w 106"/>
                <a:gd name="T7" fmla="*/ 0 h 81"/>
                <a:gd name="T8" fmla="*/ 0 w 106"/>
                <a:gd name="T9" fmla="*/ 0 h 81"/>
                <a:gd name="T10" fmla="*/ 0 w 106"/>
                <a:gd name="T11" fmla="*/ 0 h 81"/>
                <a:gd name="T12" fmla="*/ 0 w 106"/>
                <a:gd name="T13" fmla="*/ 0 h 81"/>
                <a:gd name="T14" fmla="*/ 0 w 106"/>
                <a:gd name="T15" fmla="*/ 0 h 81"/>
                <a:gd name="T16" fmla="*/ 0 w 106"/>
                <a:gd name="T17" fmla="*/ 0 h 81"/>
                <a:gd name="T18" fmla="*/ 0 w 106"/>
                <a:gd name="T19" fmla="*/ 0 h 81"/>
                <a:gd name="T20" fmla="*/ 0 w 106"/>
                <a:gd name="T21" fmla="*/ 0 h 81"/>
                <a:gd name="T22" fmla="*/ 0 w 106"/>
                <a:gd name="T23" fmla="*/ 0 h 81"/>
                <a:gd name="T24" fmla="*/ 0 w 106"/>
                <a:gd name="T25" fmla="*/ 0 h 81"/>
                <a:gd name="T26" fmla="*/ 0 w 106"/>
                <a:gd name="T27" fmla="*/ 0 h 81"/>
                <a:gd name="T28" fmla="*/ 0 w 106"/>
                <a:gd name="T29" fmla="*/ 0 h 81"/>
                <a:gd name="T30" fmla="*/ 0 w 106"/>
                <a:gd name="T31" fmla="*/ 0 h 81"/>
                <a:gd name="T32" fmla="*/ 0 w 106"/>
                <a:gd name="T33" fmla="*/ 0 h 81"/>
                <a:gd name="T34" fmla="*/ 0 w 106"/>
                <a:gd name="T35" fmla="*/ 0 h 81"/>
                <a:gd name="T36" fmla="*/ 0 w 106"/>
                <a:gd name="T37" fmla="*/ 0 h 81"/>
                <a:gd name="T38" fmla="*/ 0 w 106"/>
                <a:gd name="T39" fmla="*/ 0 h 81"/>
                <a:gd name="T40" fmla="*/ 0 w 106"/>
                <a:gd name="T41" fmla="*/ 0 h 81"/>
                <a:gd name="T42" fmla="*/ 0 w 106"/>
                <a:gd name="T43" fmla="*/ 0 h 81"/>
                <a:gd name="T44" fmla="*/ 0 w 106"/>
                <a:gd name="T45" fmla="*/ 0 h 81"/>
                <a:gd name="T46" fmla="*/ 0 w 106"/>
                <a:gd name="T47" fmla="*/ 0 h 81"/>
                <a:gd name="T48" fmla="*/ 0 w 106"/>
                <a:gd name="T49" fmla="*/ 0 h 81"/>
                <a:gd name="T50" fmla="*/ 0 w 106"/>
                <a:gd name="T51" fmla="*/ 0 h 81"/>
                <a:gd name="T52" fmla="*/ 0 w 106"/>
                <a:gd name="T53" fmla="*/ 0 h 81"/>
                <a:gd name="T54" fmla="*/ 0 w 106"/>
                <a:gd name="T55" fmla="*/ 0 h 81"/>
                <a:gd name="T56" fmla="*/ 0 w 106"/>
                <a:gd name="T57" fmla="*/ 0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6"/>
                <a:gd name="T88" fmla="*/ 0 h 81"/>
                <a:gd name="T89" fmla="*/ 106 w 106"/>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6" h="81">
                  <a:moveTo>
                    <a:pt x="55" y="81"/>
                  </a:moveTo>
                  <a:lnTo>
                    <a:pt x="57" y="81"/>
                  </a:lnTo>
                  <a:lnTo>
                    <a:pt x="60" y="80"/>
                  </a:lnTo>
                  <a:lnTo>
                    <a:pt x="67" y="78"/>
                  </a:lnTo>
                  <a:lnTo>
                    <a:pt x="73" y="77"/>
                  </a:lnTo>
                  <a:lnTo>
                    <a:pt x="82" y="59"/>
                  </a:lnTo>
                  <a:lnTo>
                    <a:pt x="91" y="42"/>
                  </a:lnTo>
                  <a:lnTo>
                    <a:pt x="98" y="23"/>
                  </a:lnTo>
                  <a:lnTo>
                    <a:pt x="106" y="4"/>
                  </a:lnTo>
                  <a:lnTo>
                    <a:pt x="101" y="4"/>
                  </a:lnTo>
                  <a:lnTo>
                    <a:pt x="95" y="2"/>
                  </a:lnTo>
                  <a:lnTo>
                    <a:pt x="86" y="2"/>
                  </a:lnTo>
                  <a:lnTo>
                    <a:pt x="76" y="1"/>
                  </a:lnTo>
                  <a:lnTo>
                    <a:pt x="64" y="1"/>
                  </a:lnTo>
                  <a:lnTo>
                    <a:pt x="54" y="1"/>
                  </a:lnTo>
                  <a:lnTo>
                    <a:pt x="43" y="0"/>
                  </a:lnTo>
                  <a:lnTo>
                    <a:pt x="31" y="0"/>
                  </a:lnTo>
                  <a:lnTo>
                    <a:pt x="25" y="20"/>
                  </a:lnTo>
                  <a:lnTo>
                    <a:pt x="17" y="40"/>
                  </a:lnTo>
                  <a:lnTo>
                    <a:pt x="8" y="59"/>
                  </a:lnTo>
                  <a:lnTo>
                    <a:pt x="0" y="78"/>
                  </a:lnTo>
                  <a:lnTo>
                    <a:pt x="10" y="78"/>
                  </a:lnTo>
                  <a:lnTo>
                    <a:pt x="20" y="80"/>
                  </a:lnTo>
                  <a:lnTo>
                    <a:pt x="29" y="80"/>
                  </a:lnTo>
                  <a:lnTo>
                    <a:pt x="38" y="80"/>
                  </a:lnTo>
                  <a:lnTo>
                    <a:pt x="44" y="81"/>
                  </a:lnTo>
                  <a:lnTo>
                    <a:pt x="50" y="81"/>
                  </a:lnTo>
                  <a:lnTo>
                    <a:pt x="54" y="81"/>
                  </a:lnTo>
                  <a:lnTo>
                    <a:pt x="55" y="81"/>
                  </a:lnTo>
                  <a:close/>
                </a:path>
              </a:pathLst>
            </a:custGeom>
            <a:solidFill>
              <a:srgbClr val="FFFFFF"/>
            </a:solidFill>
            <a:ln w="9525">
              <a:noFill/>
              <a:round/>
              <a:headEnd/>
              <a:tailEnd/>
            </a:ln>
          </p:spPr>
          <p:txBody>
            <a:bodyPr/>
            <a:lstStyle/>
            <a:p>
              <a:endParaRPr lang="ja-JP" altLang="en-US"/>
            </a:p>
          </p:txBody>
        </p:sp>
        <p:sp>
          <p:nvSpPr>
            <p:cNvPr id="51298" name="Freeform 176"/>
            <p:cNvSpPr>
              <a:spLocks/>
            </p:cNvSpPr>
            <p:nvPr/>
          </p:nvSpPr>
          <p:spPr bwMode="auto">
            <a:xfrm>
              <a:off x="4744" y="3530"/>
              <a:ext cx="18" cy="34"/>
            </a:xfrm>
            <a:custGeom>
              <a:avLst/>
              <a:gdLst>
                <a:gd name="T0" fmla="*/ 0 w 71"/>
                <a:gd name="T1" fmla="*/ 0 h 136"/>
                <a:gd name="T2" fmla="*/ 0 w 71"/>
                <a:gd name="T3" fmla="*/ 0 h 136"/>
                <a:gd name="T4" fmla="*/ 0 w 71"/>
                <a:gd name="T5" fmla="*/ 0 h 136"/>
                <a:gd name="T6" fmla="*/ 0 w 71"/>
                <a:gd name="T7" fmla="*/ 0 h 136"/>
                <a:gd name="T8" fmla="*/ 0 w 71"/>
                <a:gd name="T9" fmla="*/ 0 h 136"/>
                <a:gd name="T10" fmla="*/ 0 w 71"/>
                <a:gd name="T11" fmla="*/ 0 h 136"/>
                <a:gd name="T12" fmla="*/ 0 w 71"/>
                <a:gd name="T13" fmla="*/ 0 h 136"/>
                <a:gd name="T14" fmla="*/ 0 w 71"/>
                <a:gd name="T15" fmla="*/ 0 h 136"/>
                <a:gd name="T16" fmla="*/ 0 w 71"/>
                <a:gd name="T17" fmla="*/ 0 h 136"/>
                <a:gd name="T18" fmla="*/ 0 w 71"/>
                <a:gd name="T19" fmla="*/ 0 h 136"/>
                <a:gd name="T20" fmla="*/ 0 w 71"/>
                <a:gd name="T21" fmla="*/ 0 h 136"/>
                <a:gd name="T22" fmla="*/ 0 w 71"/>
                <a:gd name="T23" fmla="*/ 0 h 136"/>
                <a:gd name="T24" fmla="*/ 0 w 71"/>
                <a:gd name="T25" fmla="*/ 0 h 136"/>
                <a:gd name="T26" fmla="*/ 0 w 71"/>
                <a:gd name="T27" fmla="*/ 0 h 136"/>
                <a:gd name="T28" fmla="*/ 0 w 71"/>
                <a:gd name="T29" fmla="*/ 0 h 136"/>
                <a:gd name="T30" fmla="*/ 0 w 71"/>
                <a:gd name="T31" fmla="*/ 0 h 136"/>
                <a:gd name="T32" fmla="*/ 0 w 71"/>
                <a:gd name="T33" fmla="*/ 0 h 136"/>
                <a:gd name="T34" fmla="*/ 0 w 71"/>
                <a:gd name="T35" fmla="*/ 0 h 1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
                <a:gd name="T55" fmla="*/ 0 h 136"/>
                <a:gd name="T56" fmla="*/ 71 w 71"/>
                <a:gd name="T57" fmla="*/ 136 h 1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 h="136">
                  <a:moveTo>
                    <a:pt x="11" y="14"/>
                  </a:moveTo>
                  <a:lnTo>
                    <a:pt x="9" y="43"/>
                  </a:lnTo>
                  <a:lnTo>
                    <a:pt x="6" y="73"/>
                  </a:lnTo>
                  <a:lnTo>
                    <a:pt x="3" y="104"/>
                  </a:lnTo>
                  <a:lnTo>
                    <a:pt x="0" y="136"/>
                  </a:lnTo>
                  <a:lnTo>
                    <a:pt x="6" y="134"/>
                  </a:lnTo>
                  <a:lnTo>
                    <a:pt x="14" y="133"/>
                  </a:lnTo>
                  <a:lnTo>
                    <a:pt x="21" y="132"/>
                  </a:lnTo>
                  <a:lnTo>
                    <a:pt x="29" y="130"/>
                  </a:lnTo>
                  <a:lnTo>
                    <a:pt x="35" y="129"/>
                  </a:lnTo>
                  <a:lnTo>
                    <a:pt x="42" y="128"/>
                  </a:lnTo>
                  <a:lnTo>
                    <a:pt x="48" y="127"/>
                  </a:lnTo>
                  <a:lnTo>
                    <a:pt x="53" y="127"/>
                  </a:lnTo>
                  <a:lnTo>
                    <a:pt x="58" y="96"/>
                  </a:lnTo>
                  <a:lnTo>
                    <a:pt x="63" y="65"/>
                  </a:lnTo>
                  <a:lnTo>
                    <a:pt x="67" y="33"/>
                  </a:lnTo>
                  <a:lnTo>
                    <a:pt x="71" y="0"/>
                  </a:lnTo>
                  <a:lnTo>
                    <a:pt x="11" y="14"/>
                  </a:lnTo>
                  <a:close/>
                </a:path>
              </a:pathLst>
            </a:custGeom>
            <a:solidFill>
              <a:srgbClr val="FFFFFF"/>
            </a:solidFill>
            <a:ln w="9525">
              <a:noFill/>
              <a:round/>
              <a:headEnd/>
              <a:tailEnd/>
            </a:ln>
          </p:spPr>
          <p:txBody>
            <a:bodyPr/>
            <a:lstStyle/>
            <a:p>
              <a:endParaRPr lang="ja-JP" altLang="en-US"/>
            </a:p>
          </p:txBody>
        </p:sp>
        <p:sp>
          <p:nvSpPr>
            <p:cNvPr id="51299" name="Freeform 177"/>
            <p:cNvSpPr>
              <a:spLocks/>
            </p:cNvSpPr>
            <p:nvPr/>
          </p:nvSpPr>
          <p:spPr bwMode="auto">
            <a:xfrm>
              <a:off x="4747" y="3460"/>
              <a:ext cx="16" cy="39"/>
            </a:xfrm>
            <a:custGeom>
              <a:avLst/>
              <a:gdLst>
                <a:gd name="T0" fmla="*/ 0 w 65"/>
                <a:gd name="T1" fmla="*/ 0 h 155"/>
                <a:gd name="T2" fmla="*/ 0 w 65"/>
                <a:gd name="T3" fmla="*/ 0 h 155"/>
                <a:gd name="T4" fmla="*/ 0 w 65"/>
                <a:gd name="T5" fmla="*/ 0 h 155"/>
                <a:gd name="T6" fmla="*/ 0 w 65"/>
                <a:gd name="T7" fmla="*/ 0 h 155"/>
                <a:gd name="T8" fmla="*/ 0 w 65"/>
                <a:gd name="T9" fmla="*/ 0 h 155"/>
                <a:gd name="T10" fmla="*/ 0 w 65"/>
                <a:gd name="T11" fmla="*/ 0 h 155"/>
                <a:gd name="T12" fmla="*/ 0 w 65"/>
                <a:gd name="T13" fmla="*/ 0 h 155"/>
                <a:gd name="T14" fmla="*/ 0 w 65"/>
                <a:gd name="T15" fmla="*/ 0 h 155"/>
                <a:gd name="T16" fmla="*/ 0 w 65"/>
                <a:gd name="T17" fmla="*/ 0 h 155"/>
                <a:gd name="T18" fmla="*/ 0 w 65"/>
                <a:gd name="T19" fmla="*/ 0 h 155"/>
                <a:gd name="T20" fmla="*/ 0 w 65"/>
                <a:gd name="T21" fmla="*/ 0 h 155"/>
                <a:gd name="T22" fmla="*/ 0 w 65"/>
                <a:gd name="T23" fmla="*/ 0 h 155"/>
                <a:gd name="T24" fmla="*/ 0 w 65"/>
                <a:gd name="T25" fmla="*/ 0 h 155"/>
                <a:gd name="T26" fmla="*/ 0 w 65"/>
                <a:gd name="T27" fmla="*/ 0 h 155"/>
                <a:gd name="T28" fmla="*/ 0 w 65"/>
                <a:gd name="T29" fmla="*/ 0 h 155"/>
                <a:gd name="T30" fmla="*/ 0 w 65"/>
                <a:gd name="T31" fmla="*/ 0 h 155"/>
                <a:gd name="T32" fmla="*/ 0 w 65"/>
                <a:gd name="T33" fmla="*/ 0 h 155"/>
                <a:gd name="T34" fmla="*/ 0 w 65"/>
                <a:gd name="T35" fmla="*/ 0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155"/>
                <a:gd name="T56" fmla="*/ 65 w 65"/>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155">
                  <a:moveTo>
                    <a:pt x="4" y="155"/>
                  </a:moveTo>
                  <a:lnTo>
                    <a:pt x="11" y="153"/>
                  </a:lnTo>
                  <a:lnTo>
                    <a:pt x="19" y="150"/>
                  </a:lnTo>
                  <a:lnTo>
                    <a:pt x="27" y="147"/>
                  </a:lnTo>
                  <a:lnTo>
                    <a:pt x="36" y="144"/>
                  </a:lnTo>
                  <a:lnTo>
                    <a:pt x="43" y="142"/>
                  </a:lnTo>
                  <a:lnTo>
                    <a:pt x="51" y="138"/>
                  </a:lnTo>
                  <a:lnTo>
                    <a:pt x="58" y="135"/>
                  </a:lnTo>
                  <a:lnTo>
                    <a:pt x="65" y="133"/>
                  </a:lnTo>
                  <a:lnTo>
                    <a:pt x="65" y="100"/>
                  </a:lnTo>
                  <a:lnTo>
                    <a:pt x="63" y="67"/>
                  </a:lnTo>
                  <a:lnTo>
                    <a:pt x="61" y="34"/>
                  </a:lnTo>
                  <a:lnTo>
                    <a:pt x="58" y="0"/>
                  </a:lnTo>
                  <a:lnTo>
                    <a:pt x="0" y="50"/>
                  </a:lnTo>
                  <a:lnTo>
                    <a:pt x="1" y="72"/>
                  </a:lnTo>
                  <a:lnTo>
                    <a:pt x="3" y="97"/>
                  </a:lnTo>
                  <a:lnTo>
                    <a:pt x="4" y="125"/>
                  </a:lnTo>
                  <a:lnTo>
                    <a:pt x="4" y="155"/>
                  </a:lnTo>
                  <a:close/>
                </a:path>
              </a:pathLst>
            </a:custGeom>
            <a:solidFill>
              <a:srgbClr val="FFFFFF"/>
            </a:solidFill>
            <a:ln w="9525">
              <a:noFill/>
              <a:round/>
              <a:headEnd/>
              <a:tailEnd/>
            </a:ln>
          </p:spPr>
          <p:txBody>
            <a:bodyPr/>
            <a:lstStyle/>
            <a:p>
              <a:endParaRPr lang="ja-JP" altLang="en-US"/>
            </a:p>
          </p:txBody>
        </p:sp>
        <p:sp>
          <p:nvSpPr>
            <p:cNvPr id="51300" name="Freeform 178"/>
            <p:cNvSpPr>
              <a:spLocks/>
            </p:cNvSpPr>
            <p:nvPr/>
          </p:nvSpPr>
          <p:spPr bwMode="auto">
            <a:xfrm>
              <a:off x="4744" y="3426"/>
              <a:ext cx="18" cy="42"/>
            </a:xfrm>
            <a:custGeom>
              <a:avLst/>
              <a:gdLst>
                <a:gd name="T0" fmla="*/ 0 w 68"/>
                <a:gd name="T1" fmla="*/ 0 h 168"/>
                <a:gd name="T2" fmla="*/ 0 w 68"/>
                <a:gd name="T3" fmla="*/ 0 h 168"/>
                <a:gd name="T4" fmla="*/ 0 w 68"/>
                <a:gd name="T5" fmla="*/ 0 h 168"/>
                <a:gd name="T6" fmla="*/ 0 w 68"/>
                <a:gd name="T7" fmla="*/ 0 h 168"/>
                <a:gd name="T8" fmla="*/ 0 w 68"/>
                <a:gd name="T9" fmla="*/ 0 h 168"/>
                <a:gd name="T10" fmla="*/ 0 w 68"/>
                <a:gd name="T11" fmla="*/ 0 h 168"/>
                <a:gd name="T12" fmla="*/ 0 w 68"/>
                <a:gd name="T13" fmla="*/ 0 h 168"/>
                <a:gd name="T14" fmla="*/ 0 w 68"/>
                <a:gd name="T15" fmla="*/ 0 h 168"/>
                <a:gd name="T16" fmla="*/ 0 w 68"/>
                <a:gd name="T17" fmla="*/ 0 h 168"/>
                <a:gd name="T18" fmla="*/ 0 w 68"/>
                <a:gd name="T19" fmla="*/ 0 h 168"/>
                <a:gd name="T20" fmla="*/ 0 w 68"/>
                <a:gd name="T21" fmla="*/ 0 h 168"/>
                <a:gd name="T22" fmla="*/ 0 w 68"/>
                <a:gd name="T23" fmla="*/ 0 h 168"/>
                <a:gd name="T24" fmla="*/ 0 w 68"/>
                <a:gd name="T25" fmla="*/ 0 h 168"/>
                <a:gd name="T26" fmla="*/ 0 w 68"/>
                <a:gd name="T27" fmla="*/ 0 h 168"/>
                <a:gd name="T28" fmla="*/ 0 w 68"/>
                <a:gd name="T29" fmla="*/ 0 h 168"/>
                <a:gd name="T30" fmla="*/ 0 w 68"/>
                <a:gd name="T31" fmla="*/ 0 h 168"/>
                <a:gd name="T32" fmla="*/ 0 w 68"/>
                <a:gd name="T33" fmla="*/ 0 h 168"/>
                <a:gd name="T34" fmla="*/ 0 w 68"/>
                <a:gd name="T35" fmla="*/ 0 h 168"/>
                <a:gd name="T36" fmla="*/ 0 w 68"/>
                <a:gd name="T37" fmla="*/ 0 h 168"/>
                <a:gd name="T38" fmla="*/ 0 w 68"/>
                <a:gd name="T39" fmla="*/ 0 h 168"/>
                <a:gd name="T40" fmla="*/ 0 w 68"/>
                <a:gd name="T41" fmla="*/ 0 h 168"/>
                <a:gd name="T42" fmla="*/ 0 w 68"/>
                <a:gd name="T43" fmla="*/ 0 h 168"/>
                <a:gd name="T44" fmla="*/ 0 w 68"/>
                <a:gd name="T45" fmla="*/ 0 h 168"/>
                <a:gd name="T46" fmla="*/ 0 w 68"/>
                <a:gd name="T47" fmla="*/ 0 h 168"/>
                <a:gd name="T48" fmla="*/ 0 w 68"/>
                <a:gd name="T49" fmla="*/ 0 h 168"/>
                <a:gd name="T50" fmla="*/ 0 w 68"/>
                <a:gd name="T51" fmla="*/ 0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
                <a:gd name="T79" fmla="*/ 0 h 168"/>
                <a:gd name="T80" fmla="*/ 68 w 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 h="168">
                  <a:moveTo>
                    <a:pt x="9" y="140"/>
                  </a:moveTo>
                  <a:lnTo>
                    <a:pt x="9" y="143"/>
                  </a:lnTo>
                  <a:lnTo>
                    <a:pt x="10" y="149"/>
                  </a:lnTo>
                  <a:lnTo>
                    <a:pt x="10" y="157"/>
                  </a:lnTo>
                  <a:lnTo>
                    <a:pt x="10" y="168"/>
                  </a:lnTo>
                  <a:lnTo>
                    <a:pt x="15" y="164"/>
                  </a:lnTo>
                  <a:lnTo>
                    <a:pt x="21" y="157"/>
                  </a:lnTo>
                  <a:lnTo>
                    <a:pt x="30" y="151"/>
                  </a:lnTo>
                  <a:lnTo>
                    <a:pt x="38" y="145"/>
                  </a:lnTo>
                  <a:lnTo>
                    <a:pt x="47" y="137"/>
                  </a:lnTo>
                  <a:lnTo>
                    <a:pt x="54" y="130"/>
                  </a:lnTo>
                  <a:lnTo>
                    <a:pt x="62" y="123"/>
                  </a:lnTo>
                  <a:lnTo>
                    <a:pt x="68" y="118"/>
                  </a:lnTo>
                  <a:lnTo>
                    <a:pt x="67" y="107"/>
                  </a:lnTo>
                  <a:lnTo>
                    <a:pt x="66" y="94"/>
                  </a:lnTo>
                  <a:lnTo>
                    <a:pt x="64" y="83"/>
                  </a:lnTo>
                  <a:lnTo>
                    <a:pt x="63" y="70"/>
                  </a:lnTo>
                  <a:lnTo>
                    <a:pt x="61" y="52"/>
                  </a:lnTo>
                  <a:lnTo>
                    <a:pt x="58" y="36"/>
                  </a:lnTo>
                  <a:lnTo>
                    <a:pt x="55" y="18"/>
                  </a:lnTo>
                  <a:lnTo>
                    <a:pt x="53" y="0"/>
                  </a:lnTo>
                  <a:lnTo>
                    <a:pt x="0" y="52"/>
                  </a:lnTo>
                  <a:lnTo>
                    <a:pt x="2" y="74"/>
                  </a:lnTo>
                  <a:lnTo>
                    <a:pt x="5" y="95"/>
                  </a:lnTo>
                  <a:lnTo>
                    <a:pt x="6" y="117"/>
                  </a:lnTo>
                  <a:lnTo>
                    <a:pt x="9" y="140"/>
                  </a:lnTo>
                  <a:close/>
                </a:path>
              </a:pathLst>
            </a:custGeom>
            <a:solidFill>
              <a:srgbClr val="FFFFFF"/>
            </a:solidFill>
            <a:ln w="9525">
              <a:noFill/>
              <a:round/>
              <a:headEnd/>
              <a:tailEnd/>
            </a:ln>
          </p:spPr>
          <p:txBody>
            <a:bodyPr/>
            <a:lstStyle/>
            <a:p>
              <a:endParaRPr lang="ja-JP" altLang="en-US"/>
            </a:p>
          </p:txBody>
        </p:sp>
        <p:sp>
          <p:nvSpPr>
            <p:cNvPr id="51301" name="Freeform 179"/>
            <p:cNvSpPr>
              <a:spLocks/>
            </p:cNvSpPr>
            <p:nvPr/>
          </p:nvSpPr>
          <p:spPr bwMode="auto">
            <a:xfrm>
              <a:off x="4716" y="3564"/>
              <a:ext cx="23" cy="27"/>
            </a:xfrm>
            <a:custGeom>
              <a:avLst/>
              <a:gdLst>
                <a:gd name="T0" fmla="*/ 0 w 94"/>
                <a:gd name="T1" fmla="*/ 0 h 109"/>
                <a:gd name="T2" fmla="*/ 0 w 94"/>
                <a:gd name="T3" fmla="*/ 0 h 109"/>
                <a:gd name="T4" fmla="*/ 0 w 94"/>
                <a:gd name="T5" fmla="*/ 0 h 109"/>
                <a:gd name="T6" fmla="*/ 0 w 94"/>
                <a:gd name="T7" fmla="*/ 0 h 109"/>
                <a:gd name="T8" fmla="*/ 0 w 94"/>
                <a:gd name="T9" fmla="*/ 0 h 109"/>
                <a:gd name="T10" fmla="*/ 0 w 94"/>
                <a:gd name="T11" fmla="*/ 0 h 109"/>
                <a:gd name="T12" fmla="*/ 0 w 94"/>
                <a:gd name="T13" fmla="*/ 0 h 109"/>
                <a:gd name="T14" fmla="*/ 0 w 94"/>
                <a:gd name="T15" fmla="*/ 0 h 109"/>
                <a:gd name="T16" fmla="*/ 0 w 94"/>
                <a:gd name="T17" fmla="*/ 0 h 109"/>
                <a:gd name="T18" fmla="*/ 0 w 94"/>
                <a:gd name="T19" fmla="*/ 0 h 109"/>
                <a:gd name="T20" fmla="*/ 0 w 94"/>
                <a:gd name="T21" fmla="*/ 0 h 109"/>
                <a:gd name="T22" fmla="*/ 0 w 94"/>
                <a:gd name="T23" fmla="*/ 0 h 109"/>
                <a:gd name="T24" fmla="*/ 0 w 94"/>
                <a:gd name="T25" fmla="*/ 0 h 109"/>
                <a:gd name="T26" fmla="*/ 0 w 94"/>
                <a:gd name="T27" fmla="*/ 0 h 109"/>
                <a:gd name="T28" fmla="*/ 0 w 94"/>
                <a:gd name="T29" fmla="*/ 0 h 109"/>
                <a:gd name="T30" fmla="*/ 0 w 94"/>
                <a:gd name="T31" fmla="*/ 0 h 109"/>
                <a:gd name="T32" fmla="*/ 0 w 94"/>
                <a:gd name="T33" fmla="*/ 0 h 109"/>
                <a:gd name="T34" fmla="*/ 0 w 94"/>
                <a:gd name="T35" fmla="*/ 0 h 109"/>
                <a:gd name="T36" fmla="*/ 0 w 94"/>
                <a:gd name="T37" fmla="*/ 0 h 109"/>
                <a:gd name="T38" fmla="*/ 0 w 94"/>
                <a:gd name="T39" fmla="*/ 0 h 109"/>
                <a:gd name="T40" fmla="*/ 0 w 94"/>
                <a:gd name="T41" fmla="*/ 0 h 109"/>
                <a:gd name="T42" fmla="*/ 0 w 94"/>
                <a:gd name="T43" fmla="*/ 0 h 109"/>
                <a:gd name="T44" fmla="*/ 0 w 94"/>
                <a:gd name="T45" fmla="*/ 0 h 109"/>
                <a:gd name="T46" fmla="*/ 0 w 94"/>
                <a:gd name="T47" fmla="*/ 0 h 109"/>
                <a:gd name="T48" fmla="*/ 0 w 94"/>
                <a:gd name="T49" fmla="*/ 0 h 109"/>
                <a:gd name="T50" fmla="*/ 0 w 94"/>
                <a:gd name="T51" fmla="*/ 0 h 109"/>
                <a:gd name="T52" fmla="*/ 0 w 94"/>
                <a:gd name="T53" fmla="*/ 0 h 109"/>
                <a:gd name="T54" fmla="*/ 0 w 94"/>
                <a:gd name="T55" fmla="*/ 0 h 109"/>
                <a:gd name="T56" fmla="*/ 0 w 94"/>
                <a:gd name="T57" fmla="*/ 0 h 10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4"/>
                <a:gd name="T88" fmla="*/ 0 h 109"/>
                <a:gd name="T89" fmla="*/ 94 w 94"/>
                <a:gd name="T90" fmla="*/ 109 h 10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4" h="109">
                  <a:moveTo>
                    <a:pt x="15" y="0"/>
                  </a:moveTo>
                  <a:lnTo>
                    <a:pt x="13" y="24"/>
                  </a:lnTo>
                  <a:lnTo>
                    <a:pt x="9" y="48"/>
                  </a:lnTo>
                  <a:lnTo>
                    <a:pt x="5" y="72"/>
                  </a:lnTo>
                  <a:lnTo>
                    <a:pt x="0" y="96"/>
                  </a:lnTo>
                  <a:lnTo>
                    <a:pt x="12" y="99"/>
                  </a:lnTo>
                  <a:lnTo>
                    <a:pt x="23" y="100"/>
                  </a:lnTo>
                  <a:lnTo>
                    <a:pt x="36" y="102"/>
                  </a:lnTo>
                  <a:lnTo>
                    <a:pt x="47" y="104"/>
                  </a:lnTo>
                  <a:lnTo>
                    <a:pt x="59" y="105"/>
                  </a:lnTo>
                  <a:lnTo>
                    <a:pt x="66" y="108"/>
                  </a:lnTo>
                  <a:lnTo>
                    <a:pt x="73" y="108"/>
                  </a:lnTo>
                  <a:lnTo>
                    <a:pt x="75" y="109"/>
                  </a:lnTo>
                  <a:lnTo>
                    <a:pt x="76" y="109"/>
                  </a:lnTo>
                  <a:lnTo>
                    <a:pt x="81" y="85"/>
                  </a:lnTo>
                  <a:lnTo>
                    <a:pt x="85" y="61"/>
                  </a:lnTo>
                  <a:lnTo>
                    <a:pt x="90" y="38"/>
                  </a:lnTo>
                  <a:lnTo>
                    <a:pt x="94" y="14"/>
                  </a:lnTo>
                  <a:lnTo>
                    <a:pt x="88" y="12"/>
                  </a:lnTo>
                  <a:lnTo>
                    <a:pt x="80" y="11"/>
                  </a:lnTo>
                  <a:lnTo>
                    <a:pt x="70" y="9"/>
                  </a:lnTo>
                  <a:lnTo>
                    <a:pt x="59" y="7"/>
                  </a:lnTo>
                  <a:lnTo>
                    <a:pt x="47" y="5"/>
                  </a:lnTo>
                  <a:lnTo>
                    <a:pt x="36" y="4"/>
                  </a:lnTo>
                  <a:lnTo>
                    <a:pt x="24" y="1"/>
                  </a:lnTo>
                  <a:lnTo>
                    <a:pt x="15" y="0"/>
                  </a:lnTo>
                  <a:close/>
                </a:path>
              </a:pathLst>
            </a:custGeom>
            <a:solidFill>
              <a:srgbClr val="FFFFFF"/>
            </a:solidFill>
            <a:ln w="9525">
              <a:noFill/>
              <a:round/>
              <a:headEnd/>
              <a:tailEnd/>
            </a:ln>
          </p:spPr>
          <p:txBody>
            <a:bodyPr/>
            <a:lstStyle/>
            <a:p>
              <a:endParaRPr lang="ja-JP" altLang="en-US"/>
            </a:p>
          </p:txBody>
        </p:sp>
        <p:sp>
          <p:nvSpPr>
            <p:cNvPr id="51302" name="Freeform 180"/>
            <p:cNvSpPr>
              <a:spLocks/>
            </p:cNvSpPr>
            <p:nvPr/>
          </p:nvSpPr>
          <p:spPr bwMode="auto">
            <a:xfrm>
              <a:off x="4732" y="3592"/>
              <a:ext cx="18" cy="22"/>
            </a:xfrm>
            <a:custGeom>
              <a:avLst/>
              <a:gdLst>
                <a:gd name="T0" fmla="*/ 0 w 70"/>
                <a:gd name="T1" fmla="*/ 0 h 87"/>
                <a:gd name="T2" fmla="*/ 0 w 70"/>
                <a:gd name="T3" fmla="*/ 0 h 87"/>
                <a:gd name="T4" fmla="*/ 0 w 70"/>
                <a:gd name="T5" fmla="*/ 0 h 87"/>
                <a:gd name="T6" fmla="*/ 0 w 70"/>
                <a:gd name="T7" fmla="*/ 0 h 87"/>
                <a:gd name="T8" fmla="*/ 0 w 70"/>
                <a:gd name="T9" fmla="*/ 0 h 87"/>
                <a:gd name="T10" fmla="*/ 0 w 70"/>
                <a:gd name="T11" fmla="*/ 0 h 87"/>
                <a:gd name="T12" fmla="*/ 0 w 70"/>
                <a:gd name="T13" fmla="*/ 0 h 87"/>
                <a:gd name="T14" fmla="*/ 0 w 70"/>
                <a:gd name="T15" fmla="*/ 0 h 87"/>
                <a:gd name="T16" fmla="*/ 0 w 70"/>
                <a:gd name="T17" fmla="*/ 0 h 87"/>
                <a:gd name="T18" fmla="*/ 0 w 70"/>
                <a:gd name="T19" fmla="*/ 0 h 87"/>
                <a:gd name="T20" fmla="*/ 0 w 70"/>
                <a:gd name="T21" fmla="*/ 0 h 87"/>
                <a:gd name="T22" fmla="*/ 0 w 70"/>
                <a:gd name="T23" fmla="*/ 0 h 87"/>
                <a:gd name="T24" fmla="*/ 0 w 70"/>
                <a:gd name="T25" fmla="*/ 0 h 87"/>
                <a:gd name="T26" fmla="*/ 0 w 70"/>
                <a:gd name="T27" fmla="*/ 0 h 87"/>
                <a:gd name="T28" fmla="*/ 0 w 70"/>
                <a:gd name="T29" fmla="*/ 0 h 87"/>
                <a:gd name="T30" fmla="*/ 0 w 70"/>
                <a:gd name="T31" fmla="*/ 0 h 87"/>
                <a:gd name="T32" fmla="*/ 0 w 70"/>
                <a:gd name="T33" fmla="*/ 0 h 87"/>
                <a:gd name="T34" fmla="*/ 0 w 70"/>
                <a:gd name="T35" fmla="*/ 0 h 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0"/>
                <a:gd name="T55" fmla="*/ 0 h 87"/>
                <a:gd name="T56" fmla="*/ 70 w 70"/>
                <a:gd name="T57" fmla="*/ 87 h 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0" h="87">
                  <a:moveTo>
                    <a:pt x="26" y="8"/>
                  </a:moveTo>
                  <a:lnTo>
                    <a:pt x="20" y="28"/>
                  </a:lnTo>
                  <a:lnTo>
                    <a:pt x="14" y="47"/>
                  </a:lnTo>
                  <a:lnTo>
                    <a:pt x="8" y="68"/>
                  </a:lnTo>
                  <a:lnTo>
                    <a:pt x="0" y="87"/>
                  </a:lnTo>
                  <a:lnTo>
                    <a:pt x="6" y="85"/>
                  </a:lnTo>
                  <a:lnTo>
                    <a:pt x="11" y="84"/>
                  </a:lnTo>
                  <a:lnTo>
                    <a:pt x="16" y="84"/>
                  </a:lnTo>
                  <a:lnTo>
                    <a:pt x="20" y="83"/>
                  </a:lnTo>
                  <a:lnTo>
                    <a:pt x="25" y="81"/>
                  </a:lnTo>
                  <a:lnTo>
                    <a:pt x="30" y="80"/>
                  </a:lnTo>
                  <a:lnTo>
                    <a:pt x="35" y="80"/>
                  </a:lnTo>
                  <a:lnTo>
                    <a:pt x="39" y="79"/>
                  </a:lnTo>
                  <a:lnTo>
                    <a:pt x="47" y="60"/>
                  </a:lnTo>
                  <a:lnTo>
                    <a:pt x="55" y="41"/>
                  </a:lnTo>
                  <a:lnTo>
                    <a:pt x="63" y="21"/>
                  </a:lnTo>
                  <a:lnTo>
                    <a:pt x="70" y="0"/>
                  </a:lnTo>
                  <a:lnTo>
                    <a:pt x="26" y="8"/>
                  </a:lnTo>
                  <a:close/>
                </a:path>
              </a:pathLst>
            </a:custGeom>
            <a:solidFill>
              <a:srgbClr val="FFFFFF"/>
            </a:solidFill>
            <a:ln w="9525">
              <a:noFill/>
              <a:round/>
              <a:headEnd/>
              <a:tailEnd/>
            </a:ln>
          </p:spPr>
          <p:txBody>
            <a:bodyPr/>
            <a:lstStyle/>
            <a:p>
              <a:endParaRPr lang="ja-JP" altLang="en-US"/>
            </a:p>
          </p:txBody>
        </p:sp>
        <p:sp>
          <p:nvSpPr>
            <p:cNvPr id="51303" name="Freeform 181"/>
            <p:cNvSpPr>
              <a:spLocks/>
            </p:cNvSpPr>
            <p:nvPr/>
          </p:nvSpPr>
          <p:spPr bwMode="auto">
            <a:xfrm>
              <a:off x="4669" y="3536"/>
              <a:ext cx="22" cy="29"/>
            </a:xfrm>
            <a:custGeom>
              <a:avLst/>
              <a:gdLst>
                <a:gd name="T0" fmla="*/ 0 w 89"/>
                <a:gd name="T1" fmla="*/ 0 h 119"/>
                <a:gd name="T2" fmla="*/ 0 w 89"/>
                <a:gd name="T3" fmla="*/ 0 h 119"/>
                <a:gd name="T4" fmla="*/ 0 w 89"/>
                <a:gd name="T5" fmla="*/ 0 h 119"/>
                <a:gd name="T6" fmla="*/ 0 w 89"/>
                <a:gd name="T7" fmla="*/ 0 h 119"/>
                <a:gd name="T8" fmla="*/ 0 w 89"/>
                <a:gd name="T9" fmla="*/ 0 h 119"/>
                <a:gd name="T10" fmla="*/ 0 w 89"/>
                <a:gd name="T11" fmla="*/ 0 h 119"/>
                <a:gd name="T12" fmla="*/ 0 w 89"/>
                <a:gd name="T13" fmla="*/ 0 h 119"/>
                <a:gd name="T14" fmla="*/ 0 w 89"/>
                <a:gd name="T15" fmla="*/ 0 h 119"/>
                <a:gd name="T16" fmla="*/ 0 w 89"/>
                <a:gd name="T17" fmla="*/ 0 h 119"/>
                <a:gd name="T18" fmla="*/ 0 w 89"/>
                <a:gd name="T19" fmla="*/ 0 h 119"/>
                <a:gd name="T20" fmla="*/ 0 w 89"/>
                <a:gd name="T21" fmla="*/ 0 h 119"/>
                <a:gd name="T22" fmla="*/ 0 w 89"/>
                <a:gd name="T23" fmla="*/ 0 h 119"/>
                <a:gd name="T24" fmla="*/ 0 w 89"/>
                <a:gd name="T25" fmla="*/ 0 h 119"/>
                <a:gd name="T26" fmla="*/ 0 w 89"/>
                <a:gd name="T27" fmla="*/ 0 h 119"/>
                <a:gd name="T28" fmla="*/ 0 w 89"/>
                <a:gd name="T29" fmla="*/ 0 h 119"/>
                <a:gd name="T30" fmla="*/ 0 w 89"/>
                <a:gd name="T31" fmla="*/ 0 h 119"/>
                <a:gd name="T32" fmla="*/ 0 w 89"/>
                <a:gd name="T33" fmla="*/ 0 h 119"/>
                <a:gd name="T34" fmla="*/ 0 w 89"/>
                <a:gd name="T35" fmla="*/ 0 h 119"/>
                <a:gd name="T36" fmla="*/ 0 w 89"/>
                <a:gd name="T37" fmla="*/ 0 h 119"/>
                <a:gd name="T38" fmla="*/ 0 w 89"/>
                <a:gd name="T39" fmla="*/ 0 h 119"/>
                <a:gd name="T40" fmla="*/ 0 w 89"/>
                <a:gd name="T41" fmla="*/ 0 h 119"/>
                <a:gd name="T42" fmla="*/ 0 w 89"/>
                <a:gd name="T43" fmla="*/ 0 h 119"/>
                <a:gd name="T44" fmla="*/ 0 w 89"/>
                <a:gd name="T45" fmla="*/ 0 h 119"/>
                <a:gd name="T46" fmla="*/ 0 w 89"/>
                <a:gd name="T47" fmla="*/ 0 h 119"/>
                <a:gd name="T48" fmla="*/ 0 w 89"/>
                <a:gd name="T49" fmla="*/ 0 h 1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19"/>
                <a:gd name="T77" fmla="*/ 89 w 89"/>
                <a:gd name="T78" fmla="*/ 119 h 1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19">
                  <a:moveTo>
                    <a:pt x="81" y="119"/>
                  </a:moveTo>
                  <a:lnTo>
                    <a:pt x="84" y="91"/>
                  </a:lnTo>
                  <a:lnTo>
                    <a:pt x="86" y="63"/>
                  </a:lnTo>
                  <a:lnTo>
                    <a:pt x="88" y="35"/>
                  </a:lnTo>
                  <a:lnTo>
                    <a:pt x="89" y="9"/>
                  </a:lnTo>
                  <a:lnTo>
                    <a:pt x="81" y="7"/>
                  </a:lnTo>
                  <a:lnTo>
                    <a:pt x="71" y="7"/>
                  </a:lnTo>
                  <a:lnTo>
                    <a:pt x="60" y="6"/>
                  </a:lnTo>
                  <a:lnTo>
                    <a:pt x="48" y="5"/>
                  </a:lnTo>
                  <a:lnTo>
                    <a:pt x="37" y="4"/>
                  </a:lnTo>
                  <a:lnTo>
                    <a:pt x="25" y="2"/>
                  </a:lnTo>
                  <a:lnTo>
                    <a:pt x="14" y="1"/>
                  </a:lnTo>
                  <a:lnTo>
                    <a:pt x="5" y="0"/>
                  </a:lnTo>
                  <a:lnTo>
                    <a:pt x="5" y="26"/>
                  </a:lnTo>
                  <a:lnTo>
                    <a:pt x="4" y="54"/>
                  </a:lnTo>
                  <a:lnTo>
                    <a:pt x="1" y="83"/>
                  </a:lnTo>
                  <a:lnTo>
                    <a:pt x="0" y="113"/>
                  </a:lnTo>
                  <a:lnTo>
                    <a:pt x="10" y="114"/>
                  </a:lnTo>
                  <a:lnTo>
                    <a:pt x="20" y="114"/>
                  </a:lnTo>
                  <a:lnTo>
                    <a:pt x="32" y="115"/>
                  </a:lnTo>
                  <a:lnTo>
                    <a:pt x="45" y="116"/>
                  </a:lnTo>
                  <a:lnTo>
                    <a:pt x="55" y="118"/>
                  </a:lnTo>
                  <a:lnTo>
                    <a:pt x="66" y="118"/>
                  </a:lnTo>
                  <a:lnTo>
                    <a:pt x="75" y="119"/>
                  </a:lnTo>
                  <a:lnTo>
                    <a:pt x="81" y="119"/>
                  </a:lnTo>
                  <a:close/>
                </a:path>
              </a:pathLst>
            </a:custGeom>
            <a:solidFill>
              <a:srgbClr val="FFFFFF"/>
            </a:solidFill>
            <a:ln w="9525">
              <a:noFill/>
              <a:round/>
              <a:headEnd/>
              <a:tailEnd/>
            </a:ln>
          </p:spPr>
          <p:txBody>
            <a:bodyPr/>
            <a:lstStyle/>
            <a:p>
              <a:endParaRPr lang="ja-JP" altLang="en-US"/>
            </a:p>
          </p:txBody>
        </p:sp>
        <p:sp>
          <p:nvSpPr>
            <p:cNvPr id="51304" name="Freeform 182"/>
            <p:cNvSpPr>
              <a:spLocks/>
            </p:cNvSpPr>
            <p:nvPr/>
          </p:nvSpPr>
          <p:spPr bwMode="auto">
            <a:xfrm>
              <a:off x="4748" y="3496"/>
              <a:ext cx="15" cy="34"/>
            </a:xfrm>
            <a:custGeom>
              <a:avLst/>
              <a:gdLst>
                <a:gd name="T0" fmla="*/ 0 w 64"/>
                <a:gd name="T1" fmla="*/ 0 h 134"/>
                <a:gd name="T2" fmla="*/ 0 w 64"/>
                <a:gd name="T3" fmla="*/ 0 h 134"/>
                <a:gd name="T4" fmla="*/ 0 w 64"/>
                <a:gd name="T5" fmla="*/ 0 h 134"/>
                <a:gd name="T6" fmla="*/ 0 w 64"/>
                <a:gd name="T7" fmla="*/ 0 h 134"/>
                <a:gd name="T8" fmla="*/ 0 w 64"/>
                <a:gd name="T9" fmla="*/ 0 h 134"/>
                <a:gd name="T10" fmla="*/ 0 w 64"/>
                <a:gd name="T11" fmla="*/ 0 h 134"/>
                <a:gd name="T12" fmla="*/ 0 w 64"/>
                <a:gd name="T13" fmla="*/ 0 h 134"/>
                <a:gd name="T14" fmla="*/ 0 w 64"/>
                <a:gd name="T15" fmla="*/ 0 h 134"/>
                <a:gd name="T16" fmla="*/ 0 w 64"/>
                <a:gd name="T17" fmla="*/ 0 h 134"/>
                <a:gd name="T18" fmla="*/ 0 w 64"/>
                <a:gd name="T19" fmla="*/ 0 h 134"/>
                <a:gd name="T20" fmla="*/ 0 w 64"/>
                <a:gd name="T21" fmla="*/ 0 h 134"/>
                <a:gd name="T22" fmla="*/ 0 w 64"/>
                <a:gd name="T23" fmla="*/ 0 h 134"/>
                <a:gd name="T24" fmla="*/ 0 w 64"/>
                <a:gd name="T25" fmla="*/ 0 h 134"/>
                <a:gd name="T26" fmla="*/ 0 w 64"/>
                <a:gd name="T27" fmla="*/ 0 h 134"/>
                <a:gd name="T28" fmla="*/ 0 w 64"/>
                <a:gd name="T29" fmla="*/ 0 h 134"/>
                <a:gd name="T30" fmla="*/ 0 w 64"/>
                <a:gd name="T31" fmla="*/ 0 h 134"/>
                <a:gd name="T32" fmla="*/ 0 w 64"/>
                <a:gd name="T33" fmla="*/ 0 h 134"/>
                <a:gd name="T34" fmla="*/ 0 w 64"/>
                <a:gd name="T35" fmla="*/ 0 h 134"/>
                <a:gd name="T36" fmla="*/ 0 w 64"/>
                <a:gd name="T37" fmla="*/ 0 h 1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134"/>
                <a:gd name="T59" fmla="*/ 64 w 64"/>
                <a:gd name="T60" fmla="*/ 134 h 1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134">
                  <a:moveTo>
                    <a:pt x="3" y="24"/>
                  </a:moveTo>
                  <a:lnTo>
                    <a:pt x="3" y="49"/>
                  </a:lnTo>
                  <a:lnTo>
                    <a:pt x="3" y="77"/>
                  </a:lnTo>
                  <a:lnTo>
                    <a:pt x="2" y="105"/>
                  </a:lnTo>
                  <a:lnTo>
                    <a:pt x="0" y="134"/>
                  </a:lnTo>
                  <a:lnTo>
                    <a:pt x="9" y="131"/>
                  </a:lnTo>
                  <a:lnTo>
                    <a:pt x="18" y="130"/>
                  </a:lnTo>
                  <a:lnTo>
                    <a:pt x="28" y="128"/>
                  </a:lnTo>
                  <a:lnTo>
                    <a:pt x="37" y="125"/>
                  </a:lnTo>
                  <a:lnTo>
                    <a:pt x="46" y="124"/>
                  </a:lnTo>
                  <a:lnTo>
                    <a:pt x="52" y="123"/>
                  </a:lnTo>
                  <a:lnTo>
                    <a:pt x="57" y="121"/>
                  </a:lnTo>
                  <a:lnTo>
                    <a:pt x="59" y="121"/>
                  </a:lnTo>
                  <a:lnTo>
                    <a:pt x="60" y="126"/>
                  </a:lnTo>
                  <a:lnTo>
                    <a:pt x="61" y="96"/>
                  </a:lnTo>
                  <a:lnTo>
                    <a:pt x="64" y="64"/>
                  </a:lnTo>
                  <a:lnTo>
                    <a:pt x="64" y="33"/>
                  </a:lnTo>
                  <a:lnTo>
                    <a:pt x="64" y="0"/>
                  </a:lnTo>
                  <a:lnTo>
                    <a:pt x="3" y="24"/>
                  </a:lnTo>
                  <a:close/>
                </a:path>
              </a:pathLst>
            </a:custGeom>
            <a:solidFill>
              <a:srgbClr val="FFFFFF"/>
            </a:solidFill>
            <a:ln w="9525">
              <a:noFill/>
              <a:round/>
              <a:headEnd/>
              <a:tailEnd/>
            </a:ln>
          </p:spPr>
          <p:txBody>
            <a:bodyPr/>
            <a:lstStyle/>
            <a:p>
              <a:endParaRPr lang="ja-JP" altLang="en-US"/>
            </a:p>
          </p:txBody>
        </p:sp>
        <p:sp>
          <p:nvSpPr>
            <p:cNvPr id="51305" name="Freeform 183"/>
            <p:cNvSpPr>
              <a:spLocks/>
            </p:cNvSpPr>
            <p:nvPr/>
          </p:nvSpPr>
          <p:spPr bwMode="auto">
            <a:xfrm>
              <a:off x="4739" y="3565"/>
              <a:ext cx="18" cy="26"/>
            </a:xfrm>
            <a:custGeom>
              <a:avLst/>
              <a:gdLst>
                <a:gd name="T0" fmla="*/ 0 w 71"/>
                <a:gd name="T1" fmla="*/ 0 h 103"/>
                <a:gd name="T2" fmla="*/ 0 w 71"/>
                <a:gd name="T3" fmla="*/ 0 h 103"/>
                <a:gd name="T4" fmla="*/ 0 w 71"/>
                <a:gd name="T5" fmla="*/ 0 h 103"/>
                <a:gd name="T6" fmla="*/ 0 w 71"/>
                <a:gd name="T7" fmla="*/ 0 h 103"/>
                <a:gd name="T8" fmla="*/ 0 w 71"/>
                <a:gd name="T9" fmla="*/ 0 h 103"/>
                <a:gd name="T10" fmla="*/ 0 w 71"/>
                <a:gd name="T11" fmla="*/ 0 h 103"/>
                <a:gd name="T12" fmla="*/ 0 w 71"/>
                <a:gd name="T13" fmla="*/ 0 h 103"/>
                <a:gd name="T14" fmla="*/ 0 w 71"/>
                <a:gd name="T15" fmla="*/ 0 h 103"/>
                <a:gd name="T16" fmla="*/ 0 w 71"/>
                <a:gd name="T17" fmla="*/ 0 h 103"/>
                <a:gd name="T18" fmla="*/ 0 w 71"/>
                <a:gd name="T19" fmla="*/ 0 h 103"/>
                <a:gd name="T20" fmla="*/ 0 w 71"/>
                <a:gd name="T21" fmla="*/ 0 h 103"/>
                <a:gd name="T22" fmla="*/ 0 w 71"/>
                <a:gd name="T23" fmla="*/ 0 h 103"/>
                <a:gd name="T24" fmla="*/ 0 w 71"/>
                <a:gd name="T25" fmla="*/ 0 h 103"/>
                <a:gd name="T26" fmla="*/ 0 w 71"/>
                <a:gd name="T27" fmla="*/ 0 h 103"/>
                <a:gd name="T28" fmla="*/ 0 w 71"/>
                <a:gd name="T29" fmla="*/ 0 h 103"/>
                <a:gd name="T30" fmla="*/ 0 w 71"/>
                <a:gd name="T31" fmla="*/ 0 h 103"/>
                <a:gd name="T32" fmla="*/ 0 w 71"/>
                <a:gd name="T33" fmla="*/ 0 h 103"/>
                <a:gd name="T34" fmla="*/ 0 w 71"/>
                <a:gd name="T35" fmla="*/ 0 h 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
                <a:gd name="T55" fmla="*/ 0 h 103"/>
                <a:gd name="T56" fmla="*/ 71 w 71"/>
                <a:gd name="T57" fmla="*/ 103 h 1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 h="103">
                  <a:moveTo>
                    <a:pt x="18" y="9"/>
                  </a:moveTo>
                  <a:lnTo>
                    <a:pt x="14" y="33"/>
                  </a:lnTo>
                  <a:lnTo>
                    <a:pt x="11" y="56"/>
                  </a:lnTo>
                  <a:lnTo>
                    <a:pt x="5" y="80"/>
                  </a:lnTo>
                  <a:lnTo>
                    <a:pt x="0" y="103"/>
                  </a:lnTo>
                  <a:lnTo>
                    <a:pt x="7" y="102"/>
                  </a:lnTo>
                  <a:lnTo>
                    <a:pt x="13" y="100"/>
                  </a:lnTo>
                  <a:lnTo>
                    <a:pt x="19" y="99"/>
                  </a:lnTo>
                  <a:lnTo>
                    <a:pt x="26" y="99"/>
                  </a:lnTo>
                  <a:lnTo>
                    <a:pt x="32" y="98"/>
                  </a:lnTo>
                  <a:lnTo>
                    <a:pt x="37" y="97"/>
                  </a:lnTo>
                  <a:lnTo>
                    <a:pt x="42" y="95"/>
                  </a:lnTo>
                  <a:lnTo>
                    <a:pt x="47" y="95"/>
                  </a:lnTo>
                  <a:lnTo>
                    <a:pt x="54" y="73"/>
                  </a:lnTo>
                  <a:lnTo>
                    <a:pt x="60" y="50"/>
                  </a:lnTo>
                  <a:lnTo>
                    <a:pt x="66" y="26"/>
                  </a:lnTo>
                  <a:lnTo>
                    <a:pt x="71" y="0"/>
                  </a:lnTo>
                  <a:lnTo>
                    <a:pt x="18" y="9"/>
                  </a:lnTo>
                  <a:close/>
                </a:path>
              </a:pathLst>
            </a:custGeom>
            <a:solidFill>
              <a:srgbClr val="FFFFFF"/>
            </a:solidFill>
            <a:ln w="9525">
              <a:noFill/>
              <a:round/>
              <a:headEnd/>
              <a:tailEnd/>
            </a:ln>
          </p:spPr>
          <p:txBody>
            <a:bodyPr/>
            <a:lstStyle/>
            <a:p>
              <a:endParaRPr lang="ja-JP" altLang="en-US"/>
            </a:p>
          </p:txBody>
        </p:sp>
        <p:sp>
          <p:nvSpPr>
            <p:cNvPr id="51306" name="Freeform 184"/>
            <p:cNvSpPr>
              <a:spLocks/>
            </p:cNvSpPr>
            <p:nvPr/>
          </p:nvSpPr>
          <p:spPr bwMode="auto">
            <a:xfrm>
              <a:off x="4715" y="3317"/>
              <a:ext cx="24" cy="43"/>
            </a:xfrm>
            <a:custGeom>
              <a:avLst/>
              <a:gdLst>
                <a:gd name="T0" fmla="*/ 0 w 95"/>
                <a:gd name="T1" fmla="*/ 0 h 170"/>
                <a:gd name="T2" fmla="*/ 0 w 95"/>
                <a:gd name="T3" fmla="*/ 0 h 170"/>
                <a:gd name="T4" fmla="*/ 0 w 95"/>
                <a:gd name="T5" fmla="*/ 0 h 170"/>
                <a:gd name="T6" fmla="*/ 0 w 95"/>
                <a:gd name="T7" fmla="*/ 0 h 170"/>
                <a:gd name="T8" fmla="*/ 0 w 95"/>
                <a:gd name="T9" fmla="*/ 0 h 170"/>
                <a:gd name="T10" fmla="*/ 0 w 95"/>
                <a:gd name="T11" fmla="*/ 0 h 170"/>
                <a:gd name="T12" fmla="*/ 0 w 95"/>
                <a:gd name="T13" fmla="*/ 0 h 170"/>
                <a:gd name="T14" fmla="*/ 0 w 95"/>
                <a:gd name="T15" fmla="*/ 0 h 170"/>
                <a:gd name="T16" fmla="*/ 0 w 95"/>
                <a:gd name="T17" fmla="*/ 0 h 170"/>
                <a:gd name="T18" fmla="*/ 0 w 95"/>
                <a:gd name="T19" fmla="*/ 0 h 170"/>
                <a:gd name="T20" fmla="*/ 0 w 95"/>
                <a:gd name="T21" fmla="*/ 0 h 170"/>
                <a:gd name="T22" fmla="*/ 0 w 95"/>
                <a:gd name="T23" fmla="*/ 0 h 170"/>
                <a:gd name="T24" fmla="*/ 0 w 95"/>
                <a:gd name="T25" fmla="*/ 0 h 170"/>
                <a:gd name="T26" fmla="*/ 0 w 95"/>
                <a:gd name="T27" fmla="*/ 0 h 170"/>
                <a:gd name="T28" fmla="*/ 0 w 95"/>
                <a:gd name="T29" fmla="*/ 0 h 170"/>
                <a:gd name="T30" fmla="*/ 0 w 95"/>
                <a:gd name="T31" fmla="*/ 0 h 170"/>
                <a:gd name="T32" fmla="*/ 0 w 95"/>
                <a:gd name="T33" fmla="*/ 0 h 170"/>
                <a:gd name="T34" fmla="*/ 0 w 95"/>
                <a:gd name="T35" fmla="*/ 0 h 170"/>
                <a:gd name="T36" fmla="*/ 0 w 95"/>
                <a:gd name="T37" fmla="*/ 0 h 170"/>
                <a:gd name="T38" fmla="*/ 0 w 95"/>
                <a:gd name="T39" fmla="*/ 0 h 170"/>
                <a:gd name="T40" fmla="*/ 0 w 95"/>
                <a:gd name="T41" fmla="*/ 0 h 170"/>
                <a:gd name="T42" fmla="*/ 0 w 95"/>
                <a:gd name="T43" fmla="*/ 0 h 170"/>
                <a:gd name="T44" fmla="*/ 0 w 95"/>
                <a:gd name="T45" fmla="*/ 0 h 170"/>
                <a:gd name="T46" fmla="*/ 0 w 95"/>
                <a:gd name="T47" fmla="*/ 0 h 170"/>
                <a:gd name="T48" fmla="*/ 0 w 95"/>
                <a:gd name="T49" fmla="*/ 0 h 170"/>
                <a:gd name="T50" fmla="*/ 0 w 95"/>
                <a:gd name="T51" fmla="*/ 0 h 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5"/>
                <a:gd name="T79" fmla="*/ 0 h 170"/>
                <a:gd name="T80" fmla="*/ 95 w 95"/>
                <a:gd name="T81" fmla="*/ 170 h 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5" h="170">
                  <a:moveTo>
                    <a:pt x="0" y="34"/>
                  </a:moveTo>
                  <a:lnTo>
                    <a:pt x="6" y="50"/>
                  </a:lnTo>
                  <a:lnTo>
                    <a:pt x="12" y="66"/>
                  </a:lnTo>
                  <a:lnTo>
                    <a:pt x="20" y="83"/>
                  </a:lnTo>
                  <a:lnTo>
                    <a:pt x="26" y="99"/>
                  </a:lnTo>
                  <a:lnTo>
                    <a:pt x="33" y="116"/>
                  </a:lnTo>
                  <a:lnTo>
                    <a:pt x="39" y="133"/>
                  </a:lnTo>
                  <a:lnTo>
                    <a:pt x="44" y="152"/>
                  </a:lnTo>
                  <a:lnTo>
                    <a:pt x="50" y="170"/>
                  </a:lnTo>
                  <a:lnTo>
                    <a:pt x="56" y="166"/>
                  </a:lnTo>
                  <a:lnTo>
                    <a:pt x="61" y="161"/>
                  </a:lnTo>
                  <a:lnTo>
                    <a:pt x="67" y="156"/>
                  </a:lnTo>
                  <a:lnTo>
                    <a:pt x="73" y="151"/>
                  </a:lnTo>
                  <a:lnTo>
                    <a:pt x="78" y="145"/>
                  </a:lnTo>
                  <a:lnTo>
                    <a:pt x="85" y="141"/>
                  </a:lnTo>
                  <a:lnTo>
                    <a:pt x="90" y="136"/>
                  </a:lnTo>
                  <a:lnTo>
                    <a:pt x="95" y="132"/>
                  </a:lnTo>
                  <a:lnTo>
                    <a:pt x="89" y="114"/>
                  </a:lnTo>
                  <a:lnTo>
                    <a:pt x="82" y="98"/>
                  </a:lnTo>
                  <a:lnTo>
                    <a:pt x="76" y="80"/>
                  </a:lnTo>
                  <a:lnTo>
                    <a:pt x="68" y="64"/>
                  </a:lnTo>
                  <a:lnTo>
                    <a:pt x="62" y="47"/>
                  </a:lnTo>
                  <a:lnTo>
                    <a:pt x="54" y="32"/>
                  </a:lnTo>
                  <a:lnTo>
                    <a:pt x="48" y="15"/>
                  </a:lnTo>
                  <a:lnTo>
                    <a:pt x="40" y="0"/>
                  </a:lnTo>
                  <a:lnTo>
                    <a:pt x="0" y="34"/>
                  </a:lnTo>
                  <a:close/>
                </a:path>
              </a:pathLst>
            </a:custGeom>
            <a:solidFill>
              <a:srgbClr val="FFFFFF"/>
            </a:solidFill>
            <a:ln w="9525">
              <a:noFill/>
              <a:round/>
              <a:headEnd/>
              <a:tailEnd/>
            </a:ln>
          </p:spPr>
          <p:txBody>
            <a:bodyPr/>
            <a:lstStyle/>
            <a:p>
              <a:endParaRPr lang="ja-JP" altLang="en-US"/>
            </a:p>
          </p:txBody>
        </p:sp>
        <p:sp>
          <p:nvSpPr>
            <p:cNvPr id="51307" name="Freeform 185"/>
            <p:cNvSpPr>
              <a:spLocks/>
            </p:cNvSpPr>
            <p:nvPr/>
          </p:nvSpPr>
          <p:spPr bwMode="auto">
            <a:xfrm>
              <a:off x="4729" y="3354"/>
              <a:ext cx="20" cy="44"/>
            </a:xfrm>
            <a:custGeom>
              <a:avLst/>
              <a:gdLst>
                <a:gd name="T0" fmla="*/ 0 w 82"/>
                <a:gd name="T1" fmla="*/ 0 h 179"/>
                <a:gd name="T2" fmla="*/ 0 w 82"/>
                <a:gd name="T3" fmla="*/ 0 h 179"/>
                <a:gd name="T4" fmla="*/ 0 w 82"/>
                <a:gd name="T5" fmla="*/ 0 h 179"/>
                <a:gd name="T6" fmla="*/ 0 w 82"/>
                <a:gd name="T7" fmla="*/ 0 h 179"/>
                <a:gd name="T8" fmla="*/ 0 w 82"/>
                <a:gd name="T9" fmla="*/ 0 h 179"/>
                <a:gd name="T10" fmla="*/ 0 w 82"/>
                <a:gd name="T11" fmla="*/ 0 h 179"/>
                <a:gd name="T12" fmla="*/ 0 w 82"/>
                <a:gd name="T13" fmla="*/ 0 h 179"/>
                <a:gd name="T14" fmla="*/ 0 w 82"/>
                <a:gd name="T15" fmla="*/ 0 h 179"/>
                <a:gd name="T16" fmla="*/ 0 w 82"/>
                <a:gd name="T17" fmla="*/ 0 h 179"/>
                <a:gd name="T18" fmla="*/ 0 w 82"/>
                <a:gd name="T19" fmla="*/ 0 h 179"/>
                <a:gd name="T20" fmla="*/ 0 w 82"/>
                <a:gd name="T21" fmla="*/ 0 h 179"/>
                <a:gd name="T22" fmla="*/ 0 w 82"/>
                <a:gd name="T23" fmla="*/ 0 h 179"/>
                <a:gd name="T24" fmla="*/ 0 w 82"/>
                <a:gd name="T25" fmla="*/ 0 h 179"/>
                <a:gd name="T26" fmla="*/ 0 w 82"/>
                <a:gd name="T27" fmla="*/ 0 h 179"/>
                <a:gd name="T28" fmla="*/ 0 w 82"/>
                <a:gd name="T29" fmla="*/ 0 h 179"/>
                <a:gd name="T30" fmla="*/ 0 w 82"/>
                <a:gd name="T31" fmla="*/ 0 h 179"/>
                <a:gd name="T32" fmla="*/ 0 w 82"/>
                <a:gd name="T33" fmla="*/ 0 h 179"/>
                <a:gd name="T34" fmla="*/ 0 w 82"/>
                <a:gd name="T35" fmla="*/ 0 h 179"/>
                <a:gd name="T36" fmla="*/ 0 w 82"/>
                <a:gd name="T37" fmla="*/ 0 h 179"/>
                <a:gd name="T38" fmla="*/ 0 w 82"/>
                <a:gd name="T39" fmla="*/ 0 h 179"/>
                <a:gd name="T40" fmla="*/ 0 w 82"/>
                <a:gd name="T41" fmla="*/ 0 h 179"/>
                <a:gd name="T42" fmla="*/ 0 w 82"/>
                <a:gd name="T43" fmla="*/ 0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179"/>
                <a:gd name="T68" fmla="*/ 82 w 82"/>
                <a:gd name="T69" fmla="*/ 179 h 1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179">
                  <a:moveTo>
                    <a:pt x="0" y="40"/>
                  </a:moveTo>
                  <a:lnTo>
                    <a:pt x="8" y="73"/>
                  </a:lnTo>
                  <a:lnTo>
                    <a:pt x="19" y="107"/>
                  </a:lnTo>
                  <a:lnTo>
                    <a:pt x="27" y="142"/>
                  </a:lnTo>
                  <a:lnTo>
                    <a:pt x="35" y="179"/>
                  </a:lnTo>
                  <a:lnTo>
                    <a:pt x="40" y="174"/>
                  </a:lnTo>
                  <a:lnTo>
                    <a:pt x="45" y="168"/>
                  </a:lnTo>
                  <a:lnTo>
                    <a:pt x="52" y="161"/>
                  </a:lnTo>
                  <a:lnTo>
                    <a:pt x="58" y="154"/>
                  </a:lnTo>
                  <a:lnTo>
                    <a:pt x="64" y="146"/>
                  </a:lnTo>
                  <a:lnTo>
                    <a:pt x="71" y="140"/>
                  </a:lnTo>
                  <a:lnTo>
                    <a:pt x="77" y="133"/>
                  </a:lnTo>
                  <a:lnTo>
                    <a:pt x="82" y="127"/>
                  </a:lnTo>
                  <a:lnTo>
                    <a:pt x="78" y="111"/>
                  </a:lnTo>
                  <a:lnTo>
                    <a:pt x="73" y="94"/>
                  </a:lnTo>
                  <a:lnTo>
                    <a:pt x="68" y="78"/>
                  </a:lnTo>
                  <a:lnTo>
                    <a:pt x="64" y="62"/>
                  </a:lnTo>
                  <a:lnTo>
                    <a:pt x="59" y="46"/>
                  </a:lnTo>
                  <a:lnTo>
                    <a:pt x="54" y="31"/>
                  </a:lnTo>
                  <a:lnTo>
                    <a:pt x="49" y="15"/>
                  </a:lnTo>
                  <a:lnTo>
                    <a:pt x="44" y="0"/>
                  </a:lnTo>
                  <a:lnTo>
                    <a:pt x="0" y="40"/>
                  </a:lnTo>
                  <a:close/>
                </a:path>
              </a:pathLst>
            </a:custGeom>
            <a:solidFill>
              <a:srgbClr val="FFFFFF"/>
            </a:solidFill>
            <a:ln w="9525">
              <a:noFill/>
              <a:round/>
              <a:headEnd/>
              <a:tailEnd/>
            </a:ln>
          </p:spPr>
          <p:txBody>
            <a:bodyPr/>
            <a:lstStyle/>
            <a:p>
              <a:endParaRPr lang="ja-JP" altLang="en-US"/>
            </a:p>
          </p:txBody>
        </p:sp>
        <p:sp>
          <p:nvSpPr>
            <p:cNvPr id="51308" name="Freeform 186"/>
            <p:cNvSpPr>
              <a:spLocks/>
            </p:cNvSpPr>
            <p:nvPr/>
          </p:nvSpPr>
          <p:spPr bwMode="auto">
            <a:xfrm>
              <a:off x="4680" y="3259"/>
              <a:ext cx="27" cy="35"/>
            </a:xfrm>
            <a:custGeom>
              <a:avLst/>
              <a:gdLst>
                <a:gd name="T0" fmla="*/ 0 w 109"/>
                <a:gd name="T1" fmla="*/ 0 h 138"/>
                <a:gd name="T2" fmla="*/ 0 w 109"/>
                <a:gd name="T3" fmla="*/ 0 h 138"/>
                <a:gd name="T4" fmla="*/ 0 w 109"/>
                <a:gd name="T5" fmla="*/ 0 h 138"/>
                <a:gd name="T6" fmla="*/ 0 w 109"/>
                <a:gd name="T7" fmla="*/ 0 h 138"/>
                <a:gd name="T8" fmla="*/ 0 w 109"/>
                <a:gd name="T9" fmla="*/ 0 h 138"/>
                <a:gd name="T10" fmla="*/ 0 w 109"/>
                <a:gd name="T11" fmla="*/ 0 h 138"/>
                <a:gd name="T12" fmla="*/ 0 w 109"/>
                <a:gd name="T13" fmla="*/ 0 h 138"/>
                <a:gd name="T14" fmla="*/ 0 w 109"/>
                <a:gd name="T15" fmla="*/ 0 h 138"/>
                <a:gd name="T16" fmla="*/ 0 w 109"/>
                <a:gd name="T17" fmla="*/ 0 h 138"/>
                <a:gd name="T18" fmla="*/ 0 w 109"/>
                <a:gd name="T19" fmla="*/ 0 h 138"/>
                <a:gd name="T20" fmla="*/ 0 w 109"/>
                <a:gd name="T21" fmla="*/ 0 h 138"/>
                <a:gd name="T22" fmla="*/ 0 w 109"/>
                <a:gd name="T23" fmla="*/ 0 h 138"/>
                <a:gd name="T24" fmla="*/ 0 w 109"/>
                <a:gd name="T25" fmla="*/ 0 h 138"/>
                <a:gd name="T26" fmla="*/ 0 w 109"/>
                <a:gd name="T27" fmla="*/ 0 h 138"/>
                <a:gd name="T28" fmla="*/ 0 w 109"/>
                <a:gd name="T29" fmla="*/ 0 h 138"/>
                <a:gd name="T30" fmla="*/ 0 w 109"/>
                <a:gd name="T31" fmla="*/ 0 h 138"/>
                <a:gd name="T32" fmla="*/ 0 w 109"/>
                <a:gd name="T33" fmla="*/ 0 h 138"/>
                <a:gd name="T34" fmla="*/ 0 w 109"/>
                <a:gd name="T35" fmla="*/ 0 h 138"/>
                <a:gd name="T36" fmla="*/ 0 w 109"/>
                <a:gd name="T37" fmla="*/ 0 h 138"/>
                <a:gd name="T38" fmla="*/ 0 w 109"/>
                <a:gd name="T39" fmla="*/ 0 h 138"/>
                <a:gd name="T40" fmla="*/ 0 w 109"/>
                <a:gd name="T41" fmla="*/ 0 h 138"/>
                <a:gd name="T42" fmla="*/ 0 w 109"/>
                <a:gd name="T43" fmla="*/ 0 h 138"/>
                <a:gd name="T44" fmla="*/ 0 w 109"/>
                <a:gd name="T45" fmla="*/ 0 h 138"/>
                <a:gd name="T46" fmla="*/ 0 w 109"/>
                <a:gd name="T47" fmla="*/ 0 h 138"/>
                <a:gd name="T48" fmla="*/ 0 w 109"/>
                <a:gd name="T49" fmla="*/ 0 h 138"/>
                <a:gd name="T50" fmla="*/ 0 w 109"/>
                <a:gd name="T51" fmla="*/ 0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9"/>
                <a:gd name="T79" fmla="*/ 0 h 138"/>
                <a:gd name="T80" fmla="*/ 109 w 10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9" h="138">
                  <a:moveTo>
                    <a:pt x="0" y="25"/>
                  </a:moveTo>
                  <a:lnTo>
                    <a:pt x="9" y="38"/>
                  </a:lnTo>
                  <a:lnTo>
                    <a:pt x="19" y="50"/>
                  </a:lnTo>
                  <a:lnTo>
                    <a:pt x="28" y="63"/>
                  </a:lnTo>
                  <a:lnTo>
                    <a:pt x="38" y="77"/>
                  </a:lnTo>
                  <a:lnTo>
                    <a:pt x="47" y="91"/>
                  </a:lnTo>
                  <a:lnTo>
                    <a:pt x="57" y="106"/>
                  </a:lnTo>
                  <a:lnTo>
                    <a:pt x="66" y="121"/>
                  </a:lnTo>
                  <a:lnTo>
                    <a:pt x="76" y="138"/>
                  </a:lnTo>
                  <a:lnTo>
                    <a:pt x="81" y="133"/>
                  </a:lnTo>
                  <a:lnTo>
                    <a:pt x="90" y="124"/>
                  </a:lnTo>
                  <a:lnTo>
                    <a:pt x="100" y="114"/>
                  </a:lnTo>
                  <a:lnTo>
                    <a:pt x="109" y="105"/>
                  </a:lnTo>
                  <a:lnTo>
                    <a:pt x="99" y="90"/>
                  </a:lnTo>
                  <a:lnTo>
                    <a:pt x="88" y="76"/>
                  </a:lnTo>
                  <a:lnTo>
                    <a:pt x="78" y="62"/>
                  </a:lnTo>
                  <a:lnTo>
                    <a:pt x="67" y="48"/>
                  </a:lnTo>
                  <a:lnTo>
                    <a:pt x="56" y="35"/>
                  </a:lnTo>
                  <a:lnTo>
                    <a:pt x="46" y="22"/>
                  </a:lnTo>
                  <a:lnTo>
                    <a:pt x="34" y="11"/>
                  </a:lnTo>
                  <a:lnTo>
                    <a:pt x="23" y="0"/>
                  </a:lnTo>
                  <a:lnTo>
                    <a:pt x="0" y="25"/>
                  </a:lnTo>
                  <a:close/>
                </a:path>
              </a:pathLst>
            </a:custGeom>
            <a:solidFill>
              <a:srgbClr val="FFFFFF"/>
            </a:solidFill>
            <a:ln w="9525">
              <a:noFill/>
              <a:round/>
              <a:headEnd/>
              <a:tailEnd/>
            </a:ln>
          </p:spPr>
          <p:txBody>
            <a:bodyPr/>
            <a:lstStyle/>
            <a:p>
              <a:endParaRPr lang="ja-JP" altLang="en-US"/>
            </a:p>
          </p:txBody>
        </p:sp>
        <p:sp>
          <p:nvSpPr>
            <p:cNvPr id="51309" name="Freeform 187"/>
            <p:cNvSpPr>
              <a:spLocks/>
            </p:cNvSpPr>
            <p:nvPr/>
          </p:nvSpPr>
          <p:spPr bwMode="auto">
            <a:xfrm>
              <a:off x="4701" y="3289"/>
              <a:ext cx="23" cy="33"/>
            </a:xfrm>
            <a:custGeom>
              <a:avLst/>
              <a:gdLst>
                <a:gd name="T0" fmla="*/ 0 w 91"/>
                <a:gd name="T1" fmla="*/ 0 h 132"/>
                <a:gd name="T2" fmla="*/ 0 w 91"/>
                <a:gd name="T3" fmla="*/ 0 h 132"/>
                <a:gd name="T4" fmla="*/ 0 w 91"/>
                <a:gd name="T5" fmla="*/ 0 h 132"/>
                <a:gd name="T6" fmla="*/ 0 w 91"/>
                <a:gd name="T7" fmla="*/ 0 h 132"/>
                <a:gd name="T8" fmla="*/ 0 w 91"/>
                <a:gd name="T9" fmla="*/ 0 h 132"/>
                <a:gd name="T10" fmla="*/ 0 w 91"/>
                <a:gd name="T11" fmla="*/ 0 h 132"/>
                <a:gd name="T12" fmla="*/ 0 w 91"/>
                <a:gd name="T13" fmla="*/ 0 h 132"/>
                <a:gd name="T14" fmla="*/ 0 w 91"/>
                <a:gd name="T15" fmla="*/ 0 h 132"/>
                <a:gd name="T16" fmla="*/ 0 w 91"/>
                <a:gd name="T17" fmla="*/ 0 h 132"/>
                <a:gd name="T18" fmla="*/ 0 w 91"/>
                <a:gd name="T19" fmla="*/ 0 h 132"/>
                <a:gd name="T20" fmla="*/ 0 w 91"/>
                <a:gd name="T21" fmla="*/ 0 h 132"/>
                <a:gd name="T22" fmla="*/ 0 w 91"/>
                <a:gd name="T23" fmla="*/ 0 h 132"/>
                <a:gd name="T24" fmla="*/ 0 w 91"/>
                <a:gd name="T25" fmla="*/ 0 h 132"/>
                <a:gd name="T26" fmla="*/ 0 w 91"/>
                <a:gd name="T27" fmla="*/ 0 h 132"/>
                <a:gd name="T28" fmla="*/ 0 w 91"/>
                <a:gd name="T29" fmla="*/ 0 h 132"/>
                <a:gd name="T30" fmla="*/ 0 w 91"/>
                <a:gd name="T31" fmla="*/ 0 h 132"/>
                <a:gd name="T32" fmla="*/ 0 w 91"/>
                <a:gd name="T33" fmla="*/ 0 h 132"/>
                <a:gd name="T34" fmla="*/ 0 w 91"/>
                <a:gd name="T35" fmla="*/ 0 h 132"/>
                <a:gd name="T36" fmla="*/ 0 w 91"/>
                <a:gd name="T37" fmla="*/ 0 h 132"/>
                <a:gd name="T38" fmla="*/ 0 w 91"/>
                <a:gd name="T39" fmla="*/ 0 h 132"/>
                <a:gd name="T40" fmla="*/ 0 w 91"/>
                <a:gd name="T41" fmla="*/ 0 h 132"/>
                <a:gd name="T42" fmla="*/ 0 w 91"/>
                <a:gd name="T43" fmla="*/ 0 h 132"/>
                <a:gd name="T44" fmla="*/ 0 w 91"/>
                <a:gd name="T45" fmla="*/ 0 h 132"/>
                <a:gd name="T46" fmla="*/ 0 w 91"/>
                <a:gd name="T47" fmla="*/ 0 h 132"/>
                <a:gd name="T48" fmla="*/ 0 w 91"/>
                <a:gd name="T49" fmla="*/ 0 h 132"/>
                <a:gd name="T50" fmla="*/ 0 w 91"/>
                <a:gd name="T51" fmla="*/ 0 h 132"/>
                <a:gd name="T52" fmla="*/ 0 w 91"/>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1"/>
                <a:gd name="T82" fmla="*/ 0 h 132"/>
                <a:gd name="T83" fmla="*/ 91 w 91"/>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1" h="132">
                  <a:moveTo>
                    <a:pt x="0" y="35"/>
                  </a:moveTo>
                  <a:lnTo>
                    <a:pt x="6" y="46"/>
                  </a:lnTo>
                  <a:lnTo>
                    <a:pt x="13" y="57"/>
                  </a:lnTo>
                  <a:lnTo>
                    <a:pt x="19" y="70"/>
                  </a:lnTo>
                  <a:lnTo>
                    <a:pt x="25" y="82"/>
                  </a:lnTo>
                  <a:lnTo>
                    <a:pt x="30" y="94"/>
                  </a:lnTo>
                  <a:lnTo>
                    <a:pt x="37" y="107"/>
                  </a:lnTo>
                  <a:lnTo>
                    <a:pt x="43" y="120"/>
                  </a:lnTo>
                  <a:lnTo>
                    <a:pt x="49" y="132"/>
                  </a:lnTo>
                  <a:lnTo>
                    <a:pt x="52" y="130"/>
                  </a:lnTo>
                  <a:lnTo>
                    <a:pt x="58" y="126"/>
                  </a:lnTo>
                  <a:lnTo>
                    <a:pt x="65" y="121"/>
                  </a:lnTo>
                  <a:lnTo>
                    <a:pt x="71" y="115"/>
                  </a:lnTo>
                  <a:lnTo>
                    <a:pt x="77" y="109"/>
                  </a:lnTo>
                  <a:lnTo>
                    <a:pt x="84" y="104"/>
                  </a:lnTo>
                  <a:lnTo>
                    <a:pt x="87" y="102"/>
                  </a:lnTo>
                  <a:lnTo>
                    <a:pt x="89" y="101"/>
                  </a:lnTo>
                  <a:lnTo>
                    <a:pt x="91" y="104"/>
                  </a:lnTo>
                  <a:lnTo>
                    <a:pt x="85" y="90"/>
                  </a:lnTo>
                  <a:lnTo>
                    <a:pt x="77" y="77"/>
                  </a:lnTo>
                  <a:lnTo>
                    <a:pt x="71" y="64"/>
                  </a:lnTo>
                  <a:lnTo>
                    <a:pt x="63" y="50"/>
                  </a:lnTo>
                  <a:lnTo>
                    <a:pt x="57" y="37"/>
                  </a:lnTo>
                  <a:lnTo>
                    <a:pt x="49" y="25"/>
                  </a:lnTo>
                  <a:lnTo>
                    <a:pt x="42" y="13"/>
                  </a:lnTo>
                  <a:lnTo>
                    <a:pt x="34" y="0"/>
                  </a:lnTo>
                  <a:lnTo>
                    <a:pt x="0" y="35"/>
                  </a:lnTo>
                  <a:close/>
                </a:path>
              </a:pathLst>
            </a:custGeom>
            <a:solidFill>
              <a:srgbClr val="FFFFFF"/>
            </a:solidFill>
            <a:ln w="9525">
              <a:noFill/>
              <a:round/>
              <a:headEnd/>
              <a:tailEnd/>
            </a:ln>
          </p:spPr>
          <p:txBody>
            <a:bodyPr/>
            <a:lstStyle/>
            <a:p>
              <a:endParaRPr lang="ja-JP" altLang="en-US"/>
            </a:p>
          </p:txBody>
        </p:sp>
        <p:sp>
          <p:nvSpPr>
            <p:cNvPr id="51310" name="Freeform 188"/>
            <p:cNvSpPr>
              <a:spLocks/>
            </p:cNvSpPr>
            <p:nvPr/>
          </p:nvSpPr>
          <p:spPr bwMode="auto">
            <a:xfrm>
              <a:off x="4720" y="3533"/>
              <a:ext cx="23" cy="31"/>
            </a:xfrm>
            <a:custGeom>
              <a:avLst/>
              <a:gdLst>
                <a:gd name="T0" fmla="*/ 0 w 90"/>
                <a:gd name="T1" fmla="*/ 0 h 127"/>
                <a:gd name="T2" fmla="*/ 0 w 90"/>
                <a:gd name="T3" fmla="*/ 0 h 127"/>
                <a:gd name="T4" fmla="*/ 0 w 90"/>
                <a:gd name="T5" fmla="*/ 0 h 127"/>
                <a:gd name="T6" fmla="*/ 0 w 90"/>
                <a:gd name="T7" fmla="*/ 0 h 127"/>
                <a:gd name="T8" fmla="*/ 0 w 90"/>
                <a:gd name="T9" fmla="*/ 0 h 127"/>
                <a:gd name="T10" fmla="*/ 0 w 90"/>
                <a:gd name="T11" fmla="*/ 0 h 127"/>
                <a:gd name="T12" fmla="*/ 0 w 90"/>
                <a:gd name="T13" fmla="*/ 0 h 127"/>
                <a:gd name="T14" fmla="*/ 0 w 90"/>
                <a:gd name="T15" fmla="*/ 0 h 127"/>
                <a:gd name="T16" fmla="*/ 0 w 90"/>
                <a:gd name="T17" fmla="*/ 0 h 127"/>
                <a:gd name="T18" fmla="*/ 0 w 90"/>
                <a:gd name="T19" fmla="*/ 0 h 127"/>
                <a:gd name="T20" fmla="*/ 0 w 90"/>
                <a:gd name="T21" fmla="*/ 0 h 127"/>
                <a:gd name="T22" fmla="*/ 0 w 90"/>
                <a:gd name="T23" fmla="*/ 0 h 127"/>
                <a:gd name="T24" fmla="*/ 0 w 90"/>
                <a:gd name="T25" fmla="*/ 0 h 127"/>
                <a:gd name="T26" fmla="*/ 0 w 90"/>
                <a:gd name="T27" fmla="*/ 0 h 127"/>
                <a:gd name="T28" fmla="*/ 0 w 90"/>
                <a:gd name="T29" fmla="*/ 0 h 127"/>
                <a:gd name="T30" fmla="*/ 0 w 90"/>
                <a:gd name="T31" fmla="*/ 0 h 127"/>
                <a:gd name="T32" fmla="*/ 0 w 90"/>
                <a:gd name="T33" fmla="*/ 0 h 127"/>
                <a:gd name="T34" fmla="*/ 0 w 90"/>
                <a:gd name="T35" fmla="*/ 0 h 127"/>
                <a:gd name="T36" fmla="*/ 0 w 90"/>
                <a:gd name="T37" fmla="*/ 0 h 127"/>
                <a:gd name="T38" fmla="*/ 0 w 90"/>
                <a:gd name="T39" fmla="*/ 0 h 127"/>
                <a:gd name="T40" fmla="*/ 0 w 90"/>
                <a:gd name="T41" fmla="*/ 0 h 127"/>
                <a:gd name="T42" fmla="*/ 0 w 90"/>
                <a:gd name="T43" fmla="*/ 0 h 127"/>
                <a:gd name="T44" fmla="*/ 0 w 90"/>
                <a:gd name="T45" fmla="*/ 0 h 127"/>
                <a:gd name="T46" fmla="*/ 0 w 90"/>
                <a:gd name="T47" fmla="*/ 0 h 127"/>
                <a:gd name="T48" fmla="*/ 0 w 90"/>
                <a:gd name="T49" fmla="*/ 0 h 1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0"/>
                <a:gd name="T76" fmla="*/ 0 h 127"/>
                <a:gd name="T77" fmla="*/ 90 w 90"/>
                <a:gd name="T78" fmla="*/ 127 h 1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0" h="127">
                  <a:moveTo>
                    <a:pt x="9" y="0"/>
                  </a:moveTo>
                  <a:lnTo>
                    <a:pt x="6" y="28"/>
                  </a:lnTo>
                  <a:lnTo>
                    <a:pt x="5" y="56"/>
                  </a:lnTo>
                  <a:lnTo>
                    <a:pt x="3" y="85"/>
                  </a:lnTo>
                  <a:lnTo>
                    <a:pt x="0" y="114"/>
                  </a:lnTo>
                  <a:lnTo>
                    <a:pt x="9" y="115"/>
                  </a:lnTo>
                  <a:lnTo>
                    <a:pt x="20" y="118"/>
                  </a:lnTo>
                  <a:lnTo>
                    <a:pt x="32" y="119"/>
                  </a:lnTo>
                  <a:lnTo>
                    <a:pt x="43" y="122"/>
                  </a:lnTo>
                  <a:lnTo>
                    <a:pt x="55" y="123"/>
                  </a:lnTo>
                  <a:lnTo>
                    <a:pt x="65" y="124"/>
                  </a:lnTo>
                  <a:lnTo>
                    <a:pt x="72" y="126"/>
                  </a:lnTo>
                  <a:lnTo>
                    <a:pt x="79" y="127"/>
                  </a:lnTo>
                  <a:lnTo>
                    <a:pt x="82" y="96"/>
                  </a:lnTo>
                  <a:lnTo>
                    <a:pt x="85" y="66"/>
                  </a:lnTo>
                  <a:lnTo>
                    <a:pt x="88" y="36"/>
                  </a:lnTo>
                  <a:lnTo>
                    <a:pt x="90" y="6"/>
                  </a:lnTo>
                  <a:lnTo>
                    <a:pt x="82" y="5"/>
                  </a:lnTo>
                  <a:lnTo>
                    <a:pt x="71" y="5"/>
                  </a:lnTo>
                  <a:lnTo>
                    <a:pt x="58" y="4"/>
                  </a:lnTo>
                  <a:lnTo>
                    <a:pt x="46" y="3"/>
                  </a:lnTo>
                  <a:lnTo>
                    <a:pt x="33" y="1"/>
                  </a:lnTo>
                  <a:lnTo>
                    <a:pt x="22" y="1"/>
                  </a:lnTo>
                  <a:lnTo>
                    <a:pt x="14" y="0"/>
                  </a:lnTo>
                  <a:lnTo>
                    <a:pt x="9" y="0"/>
                  </a:lnTo>
                  <a:close/>
                </a:path>
              </a:pathLst>
            </a:custGeom>
            <a:solidFill>
              <a:srgbClr val="FFFFFF"/>
            </a:solidFill>
            <a:ln w="9525">
              <a:noFill/>
              <a:round/>
              <a:headEnd/>
              <a:tailEnd/>
            </a:ln>
          </p:spPr>
          <p:txBody>
            <a:bodyPr/>
            <a:lstStyle/>
            <a:p>
              <a:endParaRPr lang="ja-JP" altLang="en-US"/>
            </a:p>
          </p:txBody>
        </p:sp>
        <p:sp>
          <p:nvSpPr>
            <p:cNvPr id="51311" name="Freeform 189"/>
            <p:cNvSpPr>
              <a:spLocks/>
            </p:cNvSpPr>
            <p:nvPr/>
          </p:nvSpPr>
          <p:spPr bwMode="auto">
            <a:xfrm>
              <a:off x="4739" y="3390"/>
              <a:ext cx="18" cy="45"/>
            </a:xfrm>
            <a:custGeom>
              <a:avLst/>
              <a:gdLst>
                <a:gd name="T0" fmla="*/ 0 w 73"/>
                <a:gd name="T1" fmla="*/ 0 h 182"/>
                <a:gd name="T2" fmla="*/ 0 w 73"/>
                <a:gd name="T3" fmla="*/ 0 h 182"/>
                <a:gd name="T4" fmla="*/ 0 w 73"/>
                <a:gd name="T5" fmla="*/ 0 h 182"/>
                <a:gd name="T6" fmla="*/ 0 w 73"/>
                <a:gd name="T7" fmla="*/ 0 h 182"/>
                <a:gd name="T8" fmla="*/ 0 w 73"/>
                <a:gd name="T9" fmla="*/ 0 h 182"/>
                <a:gd name="T10" fmla="*/ 0 w 73"/>
                <a:gd name="T11" fmla="*/ 0 h 182"/>
                <a:gd name="T12" fmla="*/ 0 w 73"/>
                <a:gd name="T13" fmla="*/ 0 h 182"/>
                <a:gd name="T14" fmla="*/ 0 w 73"/>
                <a:gd name="T15" fmla="*/ 0 h 182"/>
                <a:gd name="T16" fmla="*/ 0 w 73"/>
                <a:gd name="T17" fmla="*/ 0 h 182"/>
                <a:gd name="T18" fmla="*/ 0 w 73"/>
                <a:gd name="T19" fmla="*/ 0 h 182"/>
                <a:gd name="T20" fmla="*/ 0 w 73"/>
                <a:gd name="T21" fmla="*/ 0 h 182"/>
                <a:gd name="T22" fmla="*/ 0 w 73"/>
                <a:gd name="T23" fmla="*/ 0 h 182"/>
                <a:gd name="T24" fmla="*/ 0 w 73"/>
                <a:gd name="T25" fmla="*/ 0 h 182"/>
                <a:gd name="T26" fmla="*/ 0 w 73"/>
                <a:gd name="T27" fmla="*/ 0 h 182"/>
                <a:gd name="T28" fmla="*/ 0 w 73"/>
                <a:gd name="T29" fmla="*/ 0 h 182"/>
                <a:gd name="T30" fmla="*/ 0 w 73"/>
                <a:gd name="T31" fmla="*/ 0 h 182"/>
                <a:gd name="T32" fmla="*/ 0 w 73"/>
                <a:gd name="T33" fmla="*/ 0 h 182"/>
                <a:gd name="T34" fmla="*/ 0 w 73"/>
                <a:gd name="T35" fmla="*/ 0 h 1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
                <a:gd name="T55" fmla="*/ 0 h 182"/>
                <a:gd name="T56" fmla="*/ 73 w 73"/>
                <a:gd name="T57" fmla="*/ 182 h 1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 h="182">
                  <a:moveTo>
                    <a:pt x="73" y="130"/>
                  </a:moveTo>
                  <a:lnTo>
                    <a:pt x="67" y="97"/>
                  </a:lnTo>
                  <a:lnTo>
                    <a:pt x="61" y="64"/>
                  </a:lnTo>
                  <a:lnTo>
                    <a:pt x="54" y="32"/>
                  </a:lnTo>
                  <a:lnTo>
                    <a:pt x="47" y="0"/>
                  </a:lnTo>
                  <a:lnTo>
                    <a:pt x="0" y="54"/>
                  </a:lnTo>
                  <a:lnTo>
                    <a:pt x="5" y="84"/>
                  </a:lnTo>
                  <a:lnTo>
                    <a:pt x="10" y="116"/>
                  </a:lnTo>
                  <a:lnTo>
                    <a:pt x="15" y="149"/>
                  </a:lnTo>
                  <a:lnTo>
                    <a:pt x="20" y="182"/>
                  </a:lnTo>
                  <a:lnTo>
                    <a:pt x="26" y="175"/>
                  </a:lnTo>
                  <a:lnTo>
                    <a:pt x="33" y="169"/>
                  </a:lnTo>
                  <a:lnTo>
                    <a:pt x="40" y="161"/>
                  </a:lnTo>
                  <a:lnTo>
                    <a:pt x="48" y="155"/>
                  </a:lnTo>
                  <a:lnTo>
                    <a:pt x="54" y="148"/>
                  </a:lnTo>
                  <a:lnTo>
                    <a:pt x="62" y="141"/>
                  </a:lnTo>
                  <a:lnTo>
                    <a:pt x="68" y="135"/>
                  </a:lnTo>
                  <a:lnTo>
                    <a:pt x="73" y="130"/>
                  </a:lnTo>
                  <a:close/>
                </a:path>
              </a:pathLst>
            </a:custGeom>
            <a:solidFill>
              <a:srgbClr val="FFFFFF"/>
            </a:solidFill>
            <a:ln w="9525">
              <a:noFill/>
              <a:round/>
              <a:headEnd/>
              <a:tailEnd/>
            </a:ln>
          </p:spPr>
          <p:txBody>
            <a:bodyPr/>
            <a:lstStyle/>
            <a:p>
              <a:endParaRPr lang="ja-JP" altLang="en-US"/>
            </a:p>
          </p:txBody>
        </p:sp>
        <p:sp>
          <p:nvSpPr>
            <p:cNvPr id="51312" name="Freeform 190"/>
            <p:cNvSpPr>
              <a:spLocks/>
            </p:cNvSpPr>
            <p:nvPr/>
          </p:nvSpPr>
          <p:spPr bwMode="auto">
            <a:xfrm>
              <a:off x="4721" y="3468"/>
              <a:ext cx="22" cy="32"/>
            </a:xfrm>
            <a:custGeom>
              <a:avLst/>
              <a:gdLst>
                <a:gd name="T0" fmla="*/ 0 w 90"/>
                <a:gd name="T1" fmla="*/ 0 h 129"/>
                <a:gd name="T2" fmla="*/ 0 w 90"/>
                <a:gd name="T3" fmla="*/ 0 h 129"/>
                <a:gd name="T4" fmla="*/ 0 w 90"/>
                <a:gd name="T5" fmla="*/ 0 h 129"/>
                <a:gd name="T6" fmla="*/ 0 w 90"/>
                <a:gd name="T7" fmla="*/ 0 h 129"/>
                <a:gd name="T8" fmla="*/ 0 w 90"/>
                <a:gd name="T9" fmla="*/ 0 h 129"/>
                <a:gd name="T10" fmla="*/ 0 w 90"/>
                <a:gd name="T11" fmla="*/ 0 h 129"/>
                <a:gd name="T12" fmla="*/ 0 w 90"/>
                <a:gd name="T13" fmla="*/ 0 h 129"/>
                <a:gd name="T14" fmla="*/ 0 w 90"/>
                <a:gd name="T15" fmla="*/ 0 h 129"/>
                <a:gd name="T16" fmla="*/ 0 w 90"/>
                <a:gd name="T17" fmla="*/ 0 h 129"/>
                <a:gd name="T18" fmla="*/ 0 w 90"/>
                <a:gd name="T19" fmla="*/ 0 h 129"/>
                <a:gd name="T20" fmla="*/ 0 w 90"/>
                <a:gd name="T21" fmla="*/ 0 h 129"/>
                <a:gd name="T22" fmla="*/ 0 w 90"/>
                <a:gd name="T23" fmla="*/ 0 h 129"/>
                <a:gd name="T24" fmla="*/ 0 w 90"/>
                <a:gd name="T25" fmla="*/ 0 h 129"/>
                <a:gd name="T26" fmla="*/ 0 w 90"/>
                <a:gd name="T27" fmla="*/ 0 h 129"/>
                <a:gd name="T28" fmla="*/ 0 w 90"/>
                <a:gd name="T29" fmla="*/ 0 h 129"/>
                <a:gd name="T30" fmla="*/ 0 w 90"/>
                <a:gd name="T31" fmla="*/ 0 h 129"/>
                <a:gd name="T32" fmla="*/ 0 w 90"/>
                <a:gd name="T33" fmla="*/ 0 h 129"/>
                <a:gd name="T34" fmla="*/ 0 w 90"/>
                <a:gd name="T35" fmla="*/ 0 h 129"/>
                <a:gd name="T36" fmla="*/ 0 w 90"/>
                <a:gd name="T37" fmla="*/ 0 h 129"/>
                <a:gd name="T38" fmla="*/ 0 w 90"/>
                <a:gd name="T39" fmla="*/ 0 h 129"/>
                <a:gd name="T40" fmla="*/ 0 w 90"/>
                <a:gd name="T41" fmla="*/ 0 h 129"/>
                <a:gd name="T42" fmla="*/ 0 w 90"/>
                <a:gd name="T43" fmla="*/ 0 h 129"/>
                <a:gd name="T44" fmla="*/ 0 w 90"/>
                <a:gd name="T45" fmla="*/ 0 h 129"/>
                <a:gd name="T46" fmla="*/ 0 w 90"/>
                <a:gd name="T47" fmla="*/ 0 h 129"/>
                <a:gd name="T48" fmla="*/ 0 w 90"/>
                <a:gd name="T49" fmla="*/ 0 h 129"/>
                <a:gd name="T50" fmla="*/ 0 w 90"/>
                <a:gd name="T51" fmla="*/ 0 h 129"/>
                <a:gd name="T52" fmla="*/ 0 w 90"/>
                <a:gd name="T53" fmla="*/ 0 h 129"/>
                <a:gd name="T54" fmla="*/ 0 w 90"/>
                <a:gd name="T55" fmla="*/ 0 h 129"/>
                <a:gd name="T56" fmla="*/ 0 w 90"/>
                <a:gd name="T57" fmla="*/ 0 h 1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0"/>
                <a:gd name="T88" fmla="*/ 0 h 129"/>
                <a:gd name="T89" fmla="*/ 90 w 90"/>
                <a:gd name="T90" fmla="*/ 129 h 1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0" h="129">
                  <a:moveTo>
                    <a:pt x="0" y="0"/>
                  </a:moveTo>
                  <a:lnTo>
                    <a:pt x="1" y="17"/>
                  </a:lnTo>
                  <a:lnTo>
                    <a:pt x="2" y="40"/>
                  </a:lnTo>
                  <a:lnTo>
                    <a:pt x="4" y="71"/>
                  </a:lnTo>
                  <a:lnTo>
                    <a:pt x="5" y="105"/>
                  </a:lnTo>
                  <a:lnTo>
                    <a:pt x="7" y="106"/>
                  </a:lnTo>
                  <a:lnTo>
                    <a:pt x="16" y="109"/>
                  </a:lnTo>
                  <a:lnTo>
                    <a:pt x="29" y="111"/>
                  </a:lnTo>
                  <a:lnTo>
                    <a:pt x="43" y="115"/>
                  </a:lnTo>
                  <a:lnTo>
                    <a:pt x="57" y="120"/>
                  </a:lnTo>
                  <a:lnTo>
                    <a:pt x="71" y="124"/>
                  </a:lnTo>
                  <a:lnTo>
                    <a:pt x="82" y="126"/>
                  </a:lnTo>
                  <a:lnTo>
                    <a:pt x="90" y="129"/>
                  </a:lnTo>
                  <a:lnTo>
                    <a:pt x="90" y="95"/>
                  </a:lnTo>
                  <a:lnTo>
                    <a:pt x="89" y="63"/>
                  </a:lnTo>
                  <a:lnTo>
                    <a:pt x="87" y="36"/>
                  </a:lnTo>
                  <a:lnTo>
                    <a:pt x="86" y="13"/>
                  </a:lnTo>
                  <a:lnTo>
                    <a:pt x="77" y="12"/>
                  </a:lnTo>
                  <a:lnTo>
                    <a:pt x="66" y="10"/>
                  </a:lnTo>
                  <a:lnTo>
                    <a:pt x="54" y="8"/>
                  </a:lnTo>
                  <a:lnTo>
                    <a:pt x="43" y="6"/>
                  </a:lnTo>
                  <a:lnTo>
                    <a:pt x="32" y="5"/>
                  </a:lnTo>
                  <a:lnTo>
                    <a:pt x="20" y="3"/>
                  </a:lnTo>
                  <a:lnTo>
                    <a:pt x="9" y="1"/>
                  </a:lnTo>
                  <a:lnTo>
                    <a:pt x="0" y="0"/>
                  </a:lnTo>
                  <a:close/>
                </a:path>
              </a:pathLst>
            </a:custGeom>
            <a:solidFill>
              <a:srgbClr val="FFFFFF"/>
            </a:solidFill>
            <a:ln w="9525">
              <a:noFill/>
              <a:round/>
              <a:headEnd/>
              <a:tailEnd/>
            </a:ln>
          </p:spPr>
          <p:txBody>
            <a:bodyPr/>
            <a:lstStyle/>
            <a:p>
              <a:endParaRPr lang="ja-JP" altLang="en-US"/>
            </a:p>
          </p:txBody>
        </p:sp>
        <p:sp>
          <p:nvSpPr>
            <p:cNvPr id="51313" name="Freeform 191"/>
            <p:cNvSpPr>
              <a:spLocks/>
            </p:cNvSpPr>
            <p:nvPr/>
          </p:nvSpPr>
          <p:spPr bwMode="auto">
            <a:xfrm>
              <a:off x="4616" y="3304"/>
              <a:ext cx="38" cy="27"/>
            </a:xfrm>
            <a:custGeom>
              <a:avLst/>
              <a:gdLst>
                <a:gd name="T0" fmla="*/ 0 w 154"/>
                <a:gd name="T1" fmla="*/ 0 h 105"/>
                <a:gd name="T2" fmla="*/ 0 w 154"/>
                <a:gd name="T3" fmla="*/ 0 h 105"/>
                <a:gd name="T4" fmla="*/ 0 w 154"/>
                <a:gd name="T5" fmla="*/ 0 h 105"/>
                <a:gd name="T6" fmla="*/ 0 w 154"/>
                <a:gd name="T7" fmla="*/ 0 h 105"/>
                <a:gd name="T8" fmla="*/ 0 w 154"/>
                <a:gd name="T9" fmla="*/ 0 h 105"/>
                <a:gd name="T10" fmla="*/ 0 w 154"/>
                <a:gd name="T11" fmla="*/ 0 h 105"/>
                <a:gd name="T12" fmla="*/ 0 w 154"/>
                <a:gd name="T13" fmla="*/ 0 h 105"/>
                <a:gd name="T14" fmla="*/ 0 w 154"/>
                <a:gd name="T15" fmla="*/ 0 h 105"/>
                <a:gd name="T16" fmla="*/ 0 w 154"/>
                <a:gd name="T17" fmla="*/ 0 h 105"/>
                <a:gd name="T18" fmla="*/ 0 w 154"/>
                <a:gd name="T19" fmla="*/ 0 h 105"/>
                <a:gd name="T20" fmla="*/ 0 w 154"/>
                <a:gd name="T21" fmla="*/ 0 h 105"/>
                <a:gd name="T22" fmla="*/ 0 w 154"/>
                <a:gd name="T23" fmla="*/ 0 h 105"/>
                <a:gd name="T24" fmla="*/ 0 w 154"/>
                <a:gd name="T25" fmla="*/ 0 h 105"/>
                <a:gd name="T26" fmla="*/ 0 w 154"/>
                <a:gd name="T27" fmla="*/ 0 h 105"/>
                <a:gd name="T28" fmla="*/ 0 w 154"/>
                <a:gd name="T29" fmla="*/ 0 h 105"/>
                <a:gd name="T30" fmla="*/ 0 w 154"/>
                <a:gd name="T31" fmla="*/ 0 h 105"/>
                <a:gd name="T32" fmla="*/ 0 w 154"/>
                <a:gd name="T33" fmla="*/ 0 h 105"/>
                <a:gd name="T34" fmla="*/ 0 w 154"/>
                <a:gd name="T35" fmla="*/ 0 h 105"/>
                <a:gd name="T36" fmla="*/ 0 w 154"/>
                <a:gd name="T37" fmla="*/ 0 h 105"/>
                <a:gd name="T38" fmla="*/ 0 w 154"/>
                <a:gd name="T39" fmla="*/ 0 h 105"/>
                <a:gd name="T40" fmla="*/ 0 w 154"/>
                <a:gd name="T41" fmla="*/ 0 h 105"/>
                <a:gd name="T42" fmla="*/ 0 w 154"/>
                <a:gd name="T43" fmla="*/ 0 h 105"/>
                <a:gd name="T44" fmla="*/ 0 w 154"/>
                <a:gd name="T45" fmla="*/ 0 h 105"/>
                <a:gd name="T46" fmla="*/ 0 w 154"/>
                <a:gd name="T47" fmla="*/ 0 h 105"/>
                <a:gd name="T48" fmla="*/ 0 w 154"/>
                <a:gd name="T49" fmla="*/ 0 h 105"/>
                <a:gd name="T50" fmla="*/ 0 w 154"/>
                <a:gd name="T51" fmla="*/ 0 h 105"/>
                <a:gd name="T52" fmla="*/ 0 w 154"/>
                <a:gd name="T53" fmla="*/ 0 h 105"/>
                <a:gd name="T54" fmla="*/ 0 w 154"/>
                <a:gd name="T55" fmla="*/ 0 h 105"/>
                <a:gd name="T56" fmla="*/ 0 w 154"/>
                <a:gd name="T57" fmla="*/ 0 h 105"/>
                <a:gd name="T58" fmla="*/ 0 w 154"/>
                <a:gd name="T59" fmla="*/ 0 h 105"/>
                <a:gd name="T60" fmla="*/ 0 w 154"/>
                <a:gd name="T61" fmla="*/ 0 h 105"/>
                <a:gd name="T62" fmla="*/ 0 w 154"/>
                <a:gd name="T63" fmla="*/ 0 h 105"/>
                <a:gd name="T64" fmla="*/ 0 w 154"/>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05"/>
                <a:gd name="T101" fmla="*/ 154 w 154"/>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05">
                  <a:moveTo>
                    <a:pt x="154" y="105"/>
                  </a:moveTo>
                  <a:lnTo>
                    <a:pt x="146" y="91"/>
                  </a:lnTo>
                  <a:lnTo>
                    <a:pt x="140" y="77"/>
                  </a:lnTo>
                  <a:lnTo>
                    <a:pt x="132" y="63"/>
                  </a:lnTo>
                  <a:lnTo>
                    <a:pt x="126" y="50"/>
                  </a:lnTo>
                  <a:lnTo>
                    <a:pt x="119" y="38"/>
                  </a:lnTo>
                  <a:lnTo>
                    <a:pt x="112" y="25"/>
                  </a:lnTo>
                  <a:lnTo>
                    <a:pt x="105" y="12"/>
                  </a:lnTo>
                  <a:lnTo>
                    <a:pt x="98" y="1"/>
                  </a:lnTo>
                  <a:lnTo>
                    <a:pt x="88" y="1"/>
                  </a:lnTo>
                  <a:lnTo>
                    <a:pt x="76" y="1"/>
                  </a:lnTo>
                  <a:lnTo>
                    <a:pt x="65" y="1"/>
                  </a:lnTo>
                  <a:lnTo>
                    <a:pt x="51" y="0"/>
                  </a:lnTo>
                  <a:lnTo>
                    <a:pt x="37" y="0"/>
                  </a:lnTo>
                  <a:lnTo>
                    <a:pt x="24" y="0"/>
                  </a:lnTo>
                  <a:lnTo>
                    <a:pt x="12" y="0"/>
                  </a:lnTo>
                  <a:lnTo>
                    <a:pt x="0" y="0"/>
                  </a:lnTo>
                  <a:lnTo>
                    <a:pt x="8" y="11"/>
                  </a:lnTo>
                  <a:lnTo>
                    <a:pt x="14" y="24"/>
                  </a:lnTo>
                  <a:lnTo>
                    <a:pt x="22" y="35"/>
                  </a:lnTo>
                  <a:lnTo>
                    <a:pt x="28" y="48"/>
                  </a:lnTo>
                  <a:lnTo>
                    <a:pt x="36" y="62"/>
                  </a:lnTo>
                  <a:lnTo>
                    <a:pt x="42" y="74"/>
                  </a:lnTo>
                  <a:lnTo>
                    <a:pt x="50" y="88"/>
                  </a:lnTo>
                  <a:lnTo>
                    <a:pt x="56" y="102"/>
                  </a:lnTo>
                  <a:lnTo>
                    <a:pt x="65" y="102"/>
                  </a:lnTo>
                  <a:lnTo>
                    <a:pt x="76" y="102"/>
                  </a:lnTo>
                  <a:lnTo>
                    <a:pt x="90" y="102"/>
                  </a:lnTo>
                  <a:lnTo>
                    <a:pt x="103" y="103"/>
                  </a:lnTo>
                  <a:lnTo>
                    <a:pt x="117" y="103"/>
                  </a:lnTo>
                  <a:lnTo>
                    <a:pt x="131" y="103"/>
                  </a:lnTo>
                  <a:lnTo>
                    <a:pt x="143" y="105"/>
                  </a:lnTo>
                  <a:lnTo>
                    <a:pt x="154" y="105"/>
                  </a:lnTo>
                  <a:close/>
                </a:path>
              </a:pathLst>
            </a:custGeom>
            <a:solidFill>
              <a:srgbClr val="FFFFFF"/>
            </a:solidFill>
            <a:ln w="9525">
              <a:noFill/>
              <a:round/>
              <a:headEnd/>
              <a:tailEnd/>
            </a:ln>
          </p:spPr>
          <p:txBody>
            <a:bodyPr/>
            <a:lstStyle/>
            <a:p>
              <a:endParaRPr lang="ja-JP" altLang="en-US"/>
            </a:p>
          </p:txBody>
        </p:sp>
        <p:sp>
          <p:nvSpPr>
            <p:cNvPr id="51314" name="Freeform 192"/>
            <p:cNvSpPr>
              <a:spLocks/>
            </p:cNvSpPr>
            <p:nvPr/>
          </p:nvSpPr>
          <p:spPr bwMode="auto">
            <a:xfrm>
              <a:off x="4646" y="3370"/>
              <a:ext cx="34" cy="38"/>
            </a:xfrm>
            <a:custGeom>
              <a:avLst/>
              <a:gdLst>
                <a:gd name="T0" fmla="*/ 0 w 134"/>
                <a:gd name="T1" fmla="*/ 0 h 154"/>
                <a:gd name="T2" fmla="*/ 0 w 134"/>
                <a:gd name="T3" fmla="*/ 0 h 154"/>
                <a:gd name="T4" fmla="*/ 0 w 134"/>
                <a:gd name="T5" fmla="*/ 0 h 154"/>
                <a:gd name="T6" fmla="*/ 0 w 134"/>
                <a:gd name="T7" fmla="*/ 0 h 154"/>
                <a:gd name="T8" fmla="*/ 0 w 134"/>
                <a:gd name="T9" fmla="*/ 0 h 154"/>
                <a:gd name="T10" fmla="*/ 0 w 134"/>
                <a:gd name="T11" fmla="*/ 0 h 154"/>
                <a:gd name="T12" fmla="*/ 0 w 134"/>
                <a:gd name="T13" fmla="*/ 0 h 154"/>
                <a:gd name="T14" fmla="*/ 0 w 134"/>
                <a:gd name="T15" fmla="*/ 0 h 154"/>
                <a:gd name="T16" fmla="*/ 0 w 134"/>
                <a:gd name="T17" fmla="*/ 0 h 154"/>
                <a:gd name="T18" fmla="*/ 0 w 134"/>
                <a:gd name="T19" fmla="*/ 0 h 154"/>
                <a:gd name="T20" fmla="*/ 0 w 134"/>
                <a:gd name="T21" fmla="*/ 0 h 154"/>
                <a:gd name="T22" fmla="*/ 0 w 134"/>
                <a:gd name="T23" fmla="*/ 0 h 154"/>
                <a:gd name="T24" fmla="*/ 0 w 134"/>
                <a:gd name="T25" fmla="*/ 0 h 154"/>
                <a:gd name="T26" fmla="*/ 0 w 134"/>
                <a:gd name="T27" fmla="*/ 0 h 154"/>
                <a:gd name="T28" fmla="*/ 0 w 134"/>
                <a:gd name="T29" fmla="*/ 0 h 154"/>
                <a:gd name="T30" fmla="*/ 0 w 134"/>
                <a:gd name="T31" fmla="*/ 0 h 154"/>
                <a:gd name="T32" fmla="*/ 0 w 134"/>
                <a:gd name="T33" fmla="*/ 0 h 154"/>
                <a:gd name="T34" fmla="*/ 0 w 134"/>
                <a:gd name="T35" fmla="*/ 0 h 154"/>
                <a:gd name="T36" fmla="*/ 0 w 134"/>
                <a:gd name="T37" fmla="*/ 0 h 154"/>
                <a:gd name="T38" fmla="*/ 0 w 134"/>
                <a:gd name="T39" fmla="*/ 0 h 154"/>
                <a:gd name="T40" fmla="*/ 0 w 134"/>
                <a:gd name="T41" fmla="*/ 0 h 154"/>
                <a:gd name="T42" fmla="*/ 0 w 134"/>
                <a:gd name="T43" fmla="*/ 0 h 154"/>
                <a:gd name="T44" fmla="*/ 0 w 134"/>
                <a:gd name="T45" fmla="*/ 0 h 154"/>
                <a:gd name="T46" fmla="*/ 0 w 134"/>
                <a:gd name="T47" fmla="*/ 0 h 154"/>
                <a:gd name="T48" fmla="*/ 0 w 134"/>
                <a:gd name="T49" fmla="*/ 0 h 154"/>
                <a:gd name="T50" fmla="*/ 0 w 134"/>
                <a:gd name="T51" fmla="*/ 0 h 154"/>
                <a:gd name="T52" fmla="*/ 0 w 134"/>
                <a:gd name="T53" fmla="*/ 0 h 154"/>
                <a:gd name="T54" fmla="*/ 0 w 134"/>
                <a:gd name="T55" fmla="*/ 0 h 154"/>
                <a:gd name="T56" fmla="*/ 0 w 134"/>
                <a:gd name="T57" fmla="*/ 0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
                <a:gd name="T88" fmla="*/ 0 h 154"/>
                <a:gd name="T89" fmla="*/ 134 w 134"/>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 h="154">
                  <a:moveTo>
                    <a:pt x="134" y="154"/>
                  </a:moveTo>
                  <a:lnTo>
                    <a:pt x="127" y="118"/>
                  </a:lnTo>
                  <a:lnTo>
                    <a:pt x="118" y="82"/>
                  </a:lnTo>
                  <a:lnTo>
                    <a:pt x="108" y="47"/>
                  </a:lnTo>
                  <a:lnTo>
                    <a:pt x="97" y="14"/>
                  </a:lnTo>
                  <a:lnTo>
                    <a:pt x="87" y="12"/>
                  </a:lnTo>
                  <a:lnTo>
                    <a:pt x="76" y="10"/>
                  </a:lnTo>
                  <a:lnTo>
                    <a:pt x="62" y="9"/>
                  </a:lnTo>
                  <a:lnTo>
                    <a:pt x="49" y="6"/>
                  </a:lnTo>
                  <a:lnTo>
                    <a:pt x="35" y="5"/>
                  </a:lnTo>
                  <a:lnTo>
                    <a:pt x="21" y="3"/>
                  </a:lnTo>
                  <a:lnTo>
                    <a:pt x="10" y="1"/>
                  </a:lnTo>
                  <a:lnTo>
                    <a:pt x="0" y="0"/>
                  </a:lnTo>
                  <a:lnTo>
                    <a:pt x="5" y="15"/>
                  </a:lnTo>
                  <a:lnTo>
                    <a:pt x="10" y="31"/>
                  </a:lnTo>
                  <a:lnTo>
                    <a:pt x="15" y="47"/>
                  </a:lnTo>
                  <a:lnTo>
                    <a:pt x="20" y="63"/>
                  </a:lnTo>
                  <a:lnTo>
                    <a:pt x="24" y="79"/>
                  </a:lnTo>
                  <a:lnTo>
                    <a:pt x="29" y="97"/>
                  </a:lnTo>
                  <a:lnTo>
                    <a:pt x="34" y="114"/>
                  </a:lnTo>
                  <a:lnTo>
                    <a:pt x="38" y="131"/>
                  </a:lnTo>
                  <a:lnTo>
                    <a:pt x="48" y="134"/>
                  </a:lnTo>
                  <a:lnTo>
                    <a:pt x="61" y="137"/>
                  </a:lnTo>
                  <a:lnTo>
                    <a:pt x="73" y="140"/>
                  </a:lnTo>
                  <a:lnTo>
                    <a:pt x="87" y="143"/>
                  </a:lnTo>
                  <a:lnTo>
                    <a:pt x="100" y="147"/>
                  </a:lnTo>
                  <a:lnTo>
                    <a:pt x="113" y="149"/>
                  </a:lnTo>
                  <a:lnTo>
                    <a:pt x="124" y="152"/>
                  </a:lnTo>
                  <a:lnTo>
                    <a:pt x="134" y="154"/>
                  </a:lnTo>
                  <a:close/>
                </a:path>
              </a:pathLst>
            </a:custGeom>
            <a:solidFill>
              <a:srgbClr val="FFFFFF"/>
            </a:solidFill>
            <a:ln w="9525">
              <a:noFill/>
              <a:round/>
              <a:headEnd/>
              <a:tailEnd/>
            </a:ln>
          </p:spPr>
          <p:txBody>
            <a:bodyPr/>
            <a:lstStyle/>
            <a:p>
              <a:endParaRPr lang="ja-JP" altLang="en-US"/>
            </a:p>
          </p:txBody>
        </p:sp>
        <p:sp>
          <p:nvSpPr>
            <p:cNvPr id="51315" name="Freeform 193"/>
            <p:cNvSpPr>
              <a:spLocks/>
            </p:cNvSpPr>
            <p:nvPr/>
          </p:nvSpPr>
          <p:spPr bwMode="auto">
            <a:xfrm>
              <a:off x="4657" y="3407"/>
              <a:ext cx="30" cy="37"/>
            </a:xfrm>
            <a:custGeom>
              <a:avLst/>
              <a:gdLst>
                <a:gd name="T0" fmla="*/ 0 w 119"/>
                <a:gd name="T1" fmla="*/ 0 h 151"/>
                <a:gd name="T2" fmla="*/ 0 w 119"/>
                <a:gd name="T3" fmla="*/ 0 h 151"/>
                <a:gd name="T4" fmla="*/ 0 w 119"/>
                <a:gd name="T5" fmla="*/ 0 h 151"/>
                <a:gd name="T6" fmla="*/ 0 w 119"/>
                <a:gd name="T7" fmla="*/ 0 h 151"/>
                <a:gd name="T8" fmla="*/ 0 w 119"/>
                <a:gd name="T9" fmla="*/ 0 h 151"/>
                <a:gd name="T10" fmla="*/ 0 w 119"/>
                <a:gd name="T11" fmla="*/ 0 h 151"/>
                <a:gd name="T12" fmla="*/ 0 w 119"/>
                <a:gd name="T13" fmla="*/ 0 h 151"/>
                <a:gd name="T14" fmla="*/ 0 w 119"/>
                <a:gd name="T15" fmla="*/ 0 h 151"/>
                <a:gd name="T16" fmla="*/ 0 w 119"/>
                <a:gd name="T17" fmla="*/ 0 h 151"/>
                <a:gd name="T18" fmla="*/ 0 w 119"/>
                <a:gd name="T19" fmla="*/ 0 h 151"/>
                <a:gd name="T20" fmla="*/ 0 w 119"/>
                <a:gd name="T21" fmla="*/ 0 h 151"/>
                <a:gd name="T22" fmla="*/ 0 w 119"/>
                <a:gd name="T23" fmla="*/ 0 h 151"/>
                <a:gd name="T24" fmla="*/ 0 w 119"/>
                <a:gd name="T25" fmla="*/ 0 h 151"/>
                <a:gd name="T26" fmla="*/ 0 w 119"/>
                <a:gd name="T27" fmla="*/ 0 h 151"/>
                <a:gd name="T28" fmla="*/ 0 w 119"/>
                <a:gd name="T29" fmla="*/ 0 h 151"/>
                <a:gd name="T30" fmla="*/ 0 w 119"/>
                <a:gd name="T31" fmla="*/ 0 h 151"/>
                <a:gd name="T32" fmla="*/ 0 w 119"/>
                <a:gd name="T33" fmla="*/ 0 h 151"/>
                <a:gd name="T34" fmla="*/ 0 w 119"/>
                <a:gd name="T35" fmla="*/ 0 h 151"/>
                <a:gd name="T36" fmla="*/ 0 w 119"/>
                <a:gd name="T37" fmla="*/ 0 h 151"/>
                <a:gd name="T38" fmla="*/ 0 w 119"/>
                <a:gd name="T39" fmla="*/ 0 h 151"/>
                <a:gd name="T40" fmla="*/ 0 w 119"/>
                <a:gd name="T41" fmla="*/ 0 h 151"/>
                <a:gd name="T42" fmla="*/ 0 w 119"/>
                <a:gd name="T43" fmla="*/ 0 h 151"/>
                <a:gd name="T44" fmla="*/ 0 w 119"/>
                <a:gd name="T45" fmla="*/ 0 h 151"/>
                <a:gd name="T46" fmla="*/ 0 w 119"/>
                <a:gd name="T47" fmla="*/ 0 h 151"/>
                <a:gd name="T48" fmla="*/ 0 w 119"/>
                <a:gd name="T49" fmla="*/ 0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9"/>
                <a:gd name="T76" fmla="*/ 0 h 151"/>
                <a:gd name="T77" fmla="*/ 119 w 119"/>
                <a:gd name="T78" fmla="*/ 151 h 1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9" h="151">
                  <a:moveTo>
                    <a:pt x="119" y="151"/>
                  </a:moveTo>
                  <a:lnTo>
                    <a:pt x="114" y="117"/>
                  </a:lnTo>
                  <a:lnTo>
                    <a:pt x="109" y="84"/>
                  </a:lnTo>
                  <a:lnTo>
                    <a:pt x="102" y="52"/>
                  </a:lnTo>
                  <a:lnTo>
                    <a:pt x="96" y="21"/>
                  </a:lnTo>
                  <a:lnTo>
                    <a:pt x="86" y="19"/>
                  </a:lnTo>
                  <a:lnTo>
                    <a:pt x="74" y="16"/>
                  </a:lnTo>
                  <a:lnTo>
                    <a:pt x="62" y="14"/>
                  </a:lnTo>
                  <a:lnTo>
                    <a:pt x="49" y="10"/>
                  </a:lnTo>
                  <a:lnTo>
                    <a:pt x="35" y="8"/>
                  </a:lnTo>
                  <a:lnTo>
                    <a:pt x="23" y="5"/>
                  </a:lnTo>
                  <a:lnTo>
                    <a:pt x="10" y="2"/>
                  </a:lnTo>
                  <a:lnTo>
                    <a:pt x="0" y="0"/>
                  </a:lnTo>
                  <a:lnTo>
                    <a:pt x="7" y="29"/>
                  </a:lnTo>
                  <a:lnTo>
                    <a:pt x="14" y="59"/>
                  </a:lnTo>
                  <a:lnTo>
                    <a:pt x="19" y="91"/>
                  </a:lnTo>
                  <a:lnTo>
                    <a:pt x="25" y="123"/>
                  </a:lnTo>
                  <a:lnTo>
                    <a:pt x="35" y="125"/>
                  </a:lnTo>
                  <a:lnTo>
                    <a:pt x="47" y="129"/>
                  </a:lnTo>
                  <a:lnTo>
                    <a:pt x="59" y="133"/>
                  </a:lnTo>
                  <a:lnTo>
                    <a:pt x="73" y="137"/>
                  </a:lnTo>
                  <a:lnTo>
                    <a:pt x="87" y="142"/>
                  </a:lnTo>
                  <a:lnTo>
                    <a:pt x="100" y="146"/>
                  </a:lnTo>
                  <a:lnTo>
                    <a:pt x="110" y="148"/>
                  </a:lnTo>
                  <a:lnTo>
                    <a:pt x="119" y="151"/>
                  </a:lnTo>
                  <a:close/>
                </a:path>
              </a:pathLst>
            </a:custGeom>
            <a:solidFill>
              <a:srgbClr val="FFFFFF"/>
            </a:solidFill>
            <a:ln w="9525">
              <a:noFill/>
              <a:round/>
              <a:headEnd/>
              <a:tailEnd/>
            </a:ln>
          </p:spPr>
          <p:txBody>
            <a:bodyPr/>
            <a:lstStyle/>
            <a:p>
              <a:endParaRPr lang="ja-JP" altLang="en-US"/>
            </a:p>
          </p:txBody>
        </p:sp>
        <p:sp>
          <p:nvSpPr>
            <p:cNvPr id="51316" name="Freeform 194"/>
            <p:cNvSpPr>
              <a:spLocks/>
            </p:cNvSpPr>
            <p:nvPr/>
          </p:nvSpPr>
          <p:spPr bwMode="auto">
            <a:xfrm>
              <a:off x="4668" y="3471"/>
              <a:ext cx="24" cy="32"/>
            </a:xfrm>
            <a:custGeom>
              <a:avLst/>
              <a:gdLst>
                <a:gd name="T0" fmla="*/ 0 w 95"/>
                <a:gd name="T1" fmla="*/ 0 h 129"/>
                <a:gd name="T2" fmla="*/ 0 w 95"/>
                <a:gd name="T3" fmla="*/ 0 h 129"/>
                <a:gd name="T4" fmla="*/ 0 w 95"/>
                <a:gd name="T5" fmla="*/ 0 h 129"/>
                <a:gd name="T6" fmla="*/ 0 w 95"/>
                <a:gd name="T7" fmla="*/ 0 h 129"/>
                <a:gd name="T8" fmla="*/ 0 w 95"/>
                <a:gd name="T9" fmla="*/ 0 h 129"/>
                <a:gd name="T10" fmla="*/ 0 w 95"/>
                <a:gd name="T11" fmla="*/ 0 h 129"/>
                <a:gd name="T12" fmla="*/ 0 w 95"/>
                <a:gd name="T13" fmla="*/ 0 h 129"/>
                <a:gd name="T14" fmla="*/ 0 w 95"/>
                <a:gd name="T15" fmla="*/ 0 h 129"/>
                <a:gd name="T16" fmla="*/ 0 w 95"/>
                <a:gd name="T17" fmla="*/ 0 h 129"/>
                <a:gd name="T18" fmla="*/ 0 w 95"/>
                <a:gd name="T19" fmla="*/ 0 h 129"/>
                <a:gd name="T20" fmla="*/ 0 w 95"/>
                <a:gd name="T21" fmla="*/ 0 h 129"/>
                <a:gd name="T22" fmla="*/ 0 w 95"/>
                <a:gd name="T23" fmla="*/ 0 h 129"/>
                <a:gd name="T24" fmla="*/ 0 w 95"/>
                <a:gd name="T25" fmla="*/ 0 h 129"/>
                <a:gd name="T26" fmla="*/ 0 w 95"/>
                <a:gd name="T27" fmla="*/ 0 h 129"/>
                <a:gd name="T28" fmla="*/ 0 w 95"/>
                <a:gd name="T29" fmla="*/ 0 h 129"/>
                <a:gd name="T30" fmla="*/ 0 w 95"/>
                <a:gd name="T31" fmla="*/ 0 h 129"/>
                <a:gd name="T32" fmla="*/ 0 w 95"/>
                <a:gd name="T33" fmla="*/ 0 h 129"/>
                <a:gd name="T34" fmla="*/ 0 w 95"/>
                <a:gd name="T35" fmla="*/ 0 h 129"/>
                <a:gd name="T36" fmla="*/ 0 w 95"/>
                <a:gd name="T37" fmla="*/ 0 h 129"/>
                <a:gd name="T38" fmla="*/ 0 w 95"/>
                <a:gd name="T39" fmla="*/ 0 h 129"/>
                <a:gd name="T40" fmla="*/ 0 w 95"/>
                <a:gd name="T41" fmla="*/ 0 h 129"/>
                <a:gd name="T42" fmla="*/ 0 w 95"/>
                <a:gd name="T43" fmla="*/ 0 h 129"/>
                <a:gd name="T44" fmla="*/ 0 w 95"/>
                <a:gd name="T45" fmla="*/ 0 h 129"/>
                <a:gd name="T46" fmla="*/ 0 w 95"/>
                <a:gd name="T47" fmla="*/ 0 h 129"/>
                <a:gd name="T48" fmla="*/ 0 w 95"/>
                <a:gd name="T49" fmla="*/ 0 h 129"/>
                <a:gd name="T50" fmla="*/ 0 w 95"/>
                <a:gd name="T51" fmla="*/ 0 h 129"/>
                <a:gd name="T52" fmla="*/ 0 w 95"/>
                <a:gd name="T53" fmla="*/ 0 h 129"/>
                <a:gd name="T54" fmla="*/ 0 w 95"/>
                <a:gd name="T55" fmla="*/ 0 h 129"/>
                <a:gd name="T56" fmla="*/ 0 w 95"/>
                <a:gd name="T57" fmla="*/ 0 h 1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
                <a:gd name="T88" fmla="*/ 0 h 129"/>
                <a:gd name="T89" fmla="*/ 95 w 95"/>
                <a:gd name="T90" fmla="*/ 129 h 1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 h="129">
                  <a:moveTo>
                    <a:pt x="90" y="23"/>
                  </a:moveTo>
                  <a:lnTo>
                    <a:pt x="81" y="20"/>
                  </a:lnTo>
                  <a:lnTo>
                    <a:pt x="70" y="18"/>
                  </a:lnTo>
                  <a:lnTo>
                    <a:pt x="57" y="15"/>
                  </a:lnTo>
                  <a:lnTo>
                    <a:pt x="44" y="12"/>
                  </a:lnTo>
                  <a:lnTo>
                    <a:pt x="32" y="8"/>
                  </a:lnTo>
                  <a:lnTo>
                    <a:pt x="19" y="5"/>
                  </a:lnTo>
                  <a:lnTo>
                    <a:pt x="9" y="3"/>
                  </a:lnTo>
                  <a:lnTo>
                    <a:pt x="0" y="0"/>
                  </a:lnTo>
                  <a:lnTo>
                    <a:pt x="0" y="1"/>
                  </a:lnTo>
                  <a:lnTo>
                    <a:pt x="0" y="3"/>
                  </a:lnTo>
                  <a:lnTo>
                    <a:pt x="0" y="4"/>
                  </a:lnTo>
                  <a:lnTo>
                    <a:pt x="0" y="5"/>
                  </a:lnTo>
                  <a:lnTo>
                    <a:pt x="1" y="17"/>
                  </a:lnTo>
                  <a:lnTo>
                    <a:pt x="4" y="41"/>
                  </a:lnTo>
                  <a:lnTo>
                    <a:pt x="6" y="74"/>
                  </a:lnTo>
                  <a:lnTo>
                    <a:pt x="9" y="117"/>
                  </a:lnTo>
                  <a:lnTo>
                    <a:pt x="18" y="118"/>
                  </a:lnTo>
                  <a:lnTo>
                    <a:pt x="29" y="121"/>
                  </a:lnTo>
                  <a:lnTo>
                    <a:pt x="41" y="122"/>
                  </a:lnTo>
                  <a:lnTo>
                    <a:pt x="52" y="123"/>
                  </a:lnTo>
                  <a:lnTo>
                    <a:pt x="65" y="126"/>
                  </a:lnTo>
                  <a:lnTo>
                    <a:pt x="76" y="127"/>
                  </a:lnTo>
                  <a:lnTo>
                    <a:pt x="86" y="128"/>
                  </a:lnTo>
                  <a:lnTo>
                    <a:pt x="95" y="129"/>
                  </a:lnTo>
                  <a:lnTo>
                    <a:pt x="94" y="98"/>
                  </a:lnTo>
                  <a:lnTo>
                    <a:pt x="93" y="69"/>
                  </a:lnTo>
                  <a:lnTo>
                    <a:pt x="91" y="43"/>
                  </a:lnTo>
                  <a:lnTo>
                    <a:pt x="90" y="23"/>
                  </a:lnTo>
                  <a:close/>
                </a:path>
              </a:pathLst>
            </a:custGeom>
            <a:solidFill>
              <a:srgbClr val="FFFFFF"/>
            </a:solidFill>
            <a:ln w="9525">
              <a:noFill/>
              <a:round/>
              <a:headEnd/>
              <a:tailEnd/>
            </a:ln>
          </p:spPr>
          <p:txBody>
            <a:bodyPr/>
            <a:lstStyle/>
            <a:p>
              <a:endParaRPr lang="ja-JP" altLang="en-US"/>
            </a:p>
          </p:txBody>
        </p:sp>
        <p:sp>
          <p:nvSpPr>
            <p:cNvPr id="51317" name="Freeform 195"/>
            <p:cNvSpPr>
              <a:spLocks/>
            </p:cNvSpPr>
            <p:nvPr/>
          </p:nvSpPr>
          <p:spPr bwMode="auto">
            <a:xfrm>
              <a:off x="4561" y="3238"/>
              <a:ext cx="35" cy="12"/>
            </a:xfrm>
            <a:custGeom>
              <a:avLst/>
              <a:gdLst>
                <a:gd name="T0" fmla="*/ 0 w 141"/>
                <a:gd name="T1" fmla="*/ 0 h 46"/>
                <a:gd name="T2" fmla="*/ 0 w 141"/>
                <a:gd name="T3" fmla="*/ 0 h 46"/>
                <a:gd name="T4" fmla="*/ 0 w 141"/>
                <a:gd name="T5" fmla="*/ 0 h 46"/>
                <a:gd name="T6" fmla="*/ 0 w 141"/>
                <a:gd name="T7" fmla="*/ 0 h 46"/>
                <a:gd name="T8" fmla="*/ 0 w 141"/>
                <a:gd name="T9" fmla="*/ 0 h 46"/>
                <a:gd name="T10" fmla="*/ 0 w 141"/>
                <a:gd name="T11" fmla="*/ 0 h 46"/>
                <a:gd name="T12" fmla="*/ 0 w 141"/>
                <a:gd name="T13" fmla="*/ 0 h 46"/>
                <a:gd name="T14" fmla="*/ 0 w 141"/>
                <a:gd name="T15" fmla="*/ 0 h 46"/>
                <a:gd name="T16" fmla="*/ 0 w 141"/>
                <a:gd name="T17" fmla="*/ 0 h 46"/>
                <a:gd name="T18" fmla="*/ 0 w 141"/>
                <a:gd name="T19" fmla="*/ 0 h 46"/>
                <a:gd name="T20" fmla="*/ 0 w 141"/>
                <a:gd name="T21" fmla="*/ 0 h 46"/>
                <a:gd name="T22" fmla="*/ 0 w 141"/>
                <a:gd name="T23" fmla="*/ 0 h 46"/>
                <a:gd name="T24" fmla="*/ 0 w 141"/>
                <a:gd name="T25" fmla="*/ 0 h 46"/>
                <a:gd name="T26" fmla="*/ 0 w 141"/>
                <a:gd name="T27" fmla="*/ 0 h 46"/>
                <a:gd name="T28" fmla="*/ 0 w 141"/>
                <a:gd name="T29" fmla="*/ 0 h 46"/>
                <a:gd name="T30" fmla="*/ 0 w 141"/>
                <a:gd name="T31" fmla="*/ 0 h 46"/>
                <a:gd name="T32" fmla="*/ 0 w 141"/>
                <a:gd name="T33" fmla="*/ 0 h 46"/>
                <a:gd name="T34" fmla="*/ 0 w 141"/>
                <a:gd name="T35" fmla="*/ 0 h 46"/>
                <a:gd name="T36" fmla="*/ 0 w 141"/>
                <a:gd name="T37" fmla="*/ 0 h 46"/>
                <a:gd name="T38" fmla="*/ 0 w 141"/>
                <a:gd name="T39" fmla="*/ 0 h 46"/>
                <a:gd name="T40" fmla="*/ 0 w 141"/>
                <a:gd name="T41" fmla="*/ 0 h 46"/>
                <a:gd name="T42" fmla="*/ 0 w 141"/>
                <a:gd name="T43" fmla="*/ 0 h 46"/>
                <a:gd name="T44" fmla="*/ 0 w 141"/>
                <a:gd name="T45" fmla="*/ 0 h 46"/>
                <a:gd name="T46" fmla="*/ 0 w 141"/>
                <a:gd name="T47" fmla="*/ 0 h 46"/>
                <a:gd name="T48" fmla="*/ 0 w 141"/>
                <a:gd name="T49" fmla="*/ 0 h 46"/>
                <a:gd name="T50" fmla="*/ 0 w 141"/>
                <a:gd name="T51" fmla="*/ 0 h 46"/>
                <a:gd name="T52" fmla="*/ 0 w 141"/>
                <a:gd name="T53" fmla="*/ 0 h 46"/>
                <a:gd name="T54" fmla="*/ 0 w 141"/>
                <a:gd name="T55" fmla="*/ 0 h 46"/>
                <a:gd name="T56" fmla="*/ 0 w 141"/>
                <a:gd name="T57" fmla="*/ 0 h 46"/>
                <a:gd name="T58" fmla="*/ 0 w 141"/>
                <a:gd name="T59" fmla="*/ 0 h 46"/>
                <a:gd name="T60" fmla="*/ 0 w 141"/>
                <a:gd name="T61" fmla="*/ 0 h 46"/>
                <a:gd name="T62" fmla="*/ 0 w 141"/>
                <a:gd name="T63" fmla="*/ 0 h 46"/>
                <a:gd name="T64" fmla="*/ 0 w 141"/>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46"/>
                <a:gd name="T101" fmla="*/ 141 w 141"/>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46">
                  <a:moveTo>
                    <a:pt x="39" y="43"/>
                  </a:moveTo>
                  <a:lnTo>
                    <a:pt x="46" y="43"/>
                  </a:lnTo>
                  <a:lnTo>
                    <a:pt x="55" y="43"/>
                  </a:lnTo>
                  <a:lnTo>
                    <a:pt x="67" y="43"/>
                  </a:lnTo>
                  <a:lnTo>
                    <a:pt x="81" y="44"/>
                  </a:lnTo>
                  <a:lnTo>
                    <a:pt x="95" y="44"/>
                  </a:lnTo>
                  <a:lnTo>
                    <a:pt x="112" y="44"/>
                  </a:lnTo>
                  <a:lnTo>
                    <a:pt x="127" y="46"/>
                  </a:lnTo>
                  <a:lnTo>
                    <a:pt x="141" y="46"/>
                  </a:lnTo>
                  <a:lnTo>
                    <a:pt x="132" y="38"/>
                  </a:lnTo>
                  <a:lnTo>
                    <a:pt x="123" y="30"/>
                  </a:lnTo>
                  <a:lnTo>
                    <a:pt x="116" y="24"/>
                  </a:lnTo>
                  <a:lnTo>
                    <a:pt x="108" y="19"/>
                  </a:lnTo>
                  <a:lnTo>
                    <a:pt x="100" y="13"/>
                  </a:lnTo>
                  <a:lnTo>
                    <a:pt x="93" y="9"/>
                  </a:lnTo>
                  <a:lnTo>
                    <a:pt x="86" y="4"/>
                  </a:lnTo>
                  <a:lnTo>
                    <a:pt x="81" y="0"/>
                  </a:lnTo>
                  <a:lnTo>
                    <a:pt x="71" y="1"/>
                  </a:lnTo>
                  <a:lnTo>
                    <a:pt x="61" y="2"/>
                  </a:lnTo>
                  <a:lnTo>
                    <a:pt x="51" y="4"/>
                  </a:lnTo>
                  <a:lnTo>
                    <a:pt x="41" y="5"/>
                  </a:lnTo>
                  <a:lnTo>
                    <a:pt x="31" y="8"/>
                  </a:lnTo>
                  <a:lnTo>
                    <a:pt x="20" y="9"/>
                  </a:lnTo>
                  <a:lnTo>
                    <a:pt x="10" y="10"/>
                  </a:lnTo>
                  <a:lnTo>
                    <a:pt x="0" y="11"/>
                  </a:lnTo>
                  <a:lnTo>
                    <a:pt x="4" y="15"/>
                  </a:lnTo>
                  <a:lnTo>
                    <a:pt x="9" y="18"/>
                  </a:lnTo>
                  <a:lnTo>
                    <a:pt x="14" y="21"/>
                  </a:lnTo>
                  <a:lnTo>
                    <a:pt x="18" y="25"/>
                  </a:lnTo>
                  <a:lnTo>
                    <a:pt x="23" y="30"/>
                  </a:lnTo>
                  <a:lnTo>
                    <a:pt x="28" y="34"/>
                  </a:lnTo>
                  <a:lnTo>
                    <a:pt x="34" y="38"/>
                  </a:lnTo>
                  <a:lnTo>
                    <a:pt x="39" y="43"/>
                  </a:lnTo>
                  <a:close/>
                </a:path>
              </a:pathLst>
            </a:custGeom>
            <a:solidFill>
              <a:srgbClr val="FFFFFF"/>
            </a:solidFill>
            <a:ln w="9525">
              <a:noFill/>
              <a:round/>
              <a:headEnd/>
              <a:tailEnd/>
            </a:ln>
          </p:spPr>
          <p:txBody>
            <a:bodyPr/>
            <a:lstStyle/>
            <a:p>
              <a:endParaRPr lang="ja-JP" altLang="en-US"/>
            </a:p>
          </p:txBody>
        </p:sp>
        <p:sp>
          <p:nvSpPr>
            <p:cNvPr id="51318" name="Freeform 196"/>
            <p:cNvSpPr>
              <a:spLocks/>
            </p:cNvSpPr>
            <p:nvPr/>
          </p:nvSpPr>
          <p:spPr bwMode="auto">
            <a:xfrm>
              <a:off x="4666" y="3247"/>
              <a:ext cx="17" cy="16"/>
            </a:xfrm>
            <a:custGeom>
              <a:avLst/>
              <a:gdLst>
                <a:gd name="T0" fmla="*/ 0 w 69"/>
                <a:gd name="T1" fmla="*/ 0 h 63"/>
                <a:gd name="T2" fmla="*/ 0 w 69"/>
                <a:gd name="T3" fmla="*/ 0 h 63"/>
                <a:gd name="T4" fmla="*/ 0 w 69"/>
                <a:gd name="T5" fmla="*/ 0 h 63"/>
                <a:gd name="T6" fmla="*/ 0 w 69"/>
                <a:gd name="T7" fmla="*/ 0 h 63"/>
                <a:gd name="T8" fmla="*/ 0 w 69"/>
                <a:gd name="T9" fmla="*/ 0 h 63"/>
                <a:gd name="T10" fmla="*/ 0 w 69"/>
                <a:gd name="T11" fmla="*/ 0 h 63"/>
                <a:gd name="T12" fmla="*/ 0 w 69"/>
                <a:gd name="T13" fmla="*/ 0 h 63"/>
                <a:gd name="T14" fmla="*/ 0 w 69"/>
                <a:gd name="T15" fmla="*/ 0 h 63"/>
                <a:gd name="T16" fmla="*/ 0 w 69"/>
                <a:gd name="T17" fmla="*/ 0 h 63"/>
                <a:gd name="T18" fmla="*/ 0 w 69"/>
                <a:gd name="T19" fmla="*/ 0 h 63"/>
                <a:gd name="T20" fmla="*/ 0 w 69"/>
                <a:gd name="T21" fmla="*/ 0 h 63"/>
                <a:gd name="T22" fmla="*/ 0 w 69"/>
                <a:gd name="T23" fmla="*/ 0 h 63"/>
                <a:gd name="T24" fmla="*/ 0 w 69"/>
                <a:gd name="T25" fmla="*/ 0 h 63"/>
                <a:gd name="T26" fmla="*/ 0 w 69"/>
                <a:gd name="T27" fmla="*/ 0 h 63"/>
                <a:gd name="T28" fmla="*/ 0 w 69"/>
                <a:gd name="T29" fmla="*/ 0 h 63"/>
                <a:gd name="T30" fmla="*/ 0 w 69"/>
                <a:gd name="T31" fmla="*/ 0 h 63"/>
                <a:gd name="T32" fmla="*/ 0 w 69"/>
                <a:gd name="T33" fmla="*/ 0 h 63"/>
                <a:gd name="T34" fmla="*/ 0 w 69"/>
                <a:gd name="T35" fmla="*/ 0 h 63"/>
                <a:gd name="T36" fmla="*/ 0 w 69"/>
                <a:gd name="T37" fmla="*/ 0 h 63"/>
                <a:gd name="T38" fmla="*/ 0 w 69"/>
                <a:gd name="T39" fmla="*/ 0 h 63"/>
                <a:gd name="T40" fmla="*/ 0 w 69"/>
                <a:gd name="T41" fmla="*/ 0 h 63"/>
                <a:gd name="T42" fmla="*/ 0 w 69"/>
                <a:gd name="T43" fmla="*/ 0 h 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9"/>
                <a:gd name="T67" fmla="*/ 0 h 63"/>
                <a:gd name="T68" fmla="*/ 69 w 69"/>
                <a:gd name="T69" fmla="*/ 63 h 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9" h="63">
                  <a:moveTo>
                    <a:pt x="19" y="0"/>
                  </a:moveTo>
                  <a:lnTo>
                    <a:pt x="0" y="9"/>
                  </a:lnTo>
                  <a:lnTo>
                    <a:pt x="7" y="16"/>
                  </a:lnTo>
                  <a:lnTo>
                    <a:pt x="12" y="21"/>
                  </a:lnTo>
                  <a:lnTo>
                    <a:pt x="18" y="27"/>
                  </a:lnTo>
                  <a:lnTo>
                    <a:pt x="23" y="33"/>
                  </a:lnTo>
                  <a:lnTo>
                    <a:pt x="29" y="41"/>
                  </a:lnTo>
                  <a:lnTo>
                    <a:pt x="34" y="47"/>
                  </a:lnTo>
                  <a:lnTo>
                    <a:pt x="41" y="55"/>
                  </a:lnTo>
                  <a:lnTo>
                    <a:pt x="47" y="63"/>
                  </a:lnTo>
                  <a:lnTo>
                    <a:pt x="51" y="57"/>
                  </a:lnTo>
                  <a:lnTo>
                    <a:pt x="57" y="51"/>
                  </a:lnTo>
                  <a:lnTo>
                    <a:pt x="64" y="45"/>
                  </a:lnTo>
                  <a:lnTo>
                    <a:pt x="69" y="38"/>
                  </a:lnTo>
                  <a:lnTo>
                    <a:pt x="62" y="33"/>
                  </a:lnTo>
                  <a:lnTo>
                    <a:pt x="56" y="27"/>
                  </a:lnTo>
                  <a:lnTo>
                    <a:pt x="50" y="22"/>
                  </a:lnTo>
                  <a:lnTo>
                    <a:pt x="45" y="17"/>
                  </a:lnTo>
                  <a:lnTo>
                    <a:pt x="38" y="13"/>
                  </a:lnTo>
                  <a:lnTo>
                    <a:pt x="32" y="8"/>
                  </a:lnTo>
                  <a:lnTo>
                    <a:pt x="26" y="4"/>
                  </a:lnTo>
                  <a:lnTo>
                    <a:pt x="19" y="0"/>
                  </a:lnTo>
                  <a:close/>
                </a:path>
              </a:pathLst>
            </a:custGeom>
            <a:solidFill>
              <a:srgbClr val="FFFFFF"/>
            </a:solidFill>
            <a:ln w="9525">
              <a:noFill/>
              <a:round/>
              <a:headEnd/>
              <a:tailEnd/>
            </a:ln>
          </p:spPr>
          <p:txBody>
            <a:bodyPr/>
            <a:lstStyle/>
            <a:p>
              <a:endParaRPr lang="ja-JP" altLang="en-US"/>
            </a:p>
          </p:txBody>
        </p:sp>
        <p:sp>
          <p:nvSpPr>
            <p:cNvPr id="51319" name="Freeform 197"/>
            <p:cNvSpPr>
              <a:spLocks/>
            </p:cNvSpPr>
            <p:nvPr/>
          </p:nvSpPr>
          <p:spPr bwMode="auto">
            <a:xfrm>
              <a:off x="4632" y="3334"/>
              <a:ext cx="38" cy="35"/>
            </a:xfrm>
            <a:custGeom>
              <a:avLst/>
              <a:gdLst>
                <a:gd name="T0" fmla="*/ 0 w 151"/>
                <a:gd name="T1" fmla="*/ 0 h 142"/>
                <a:gd name="T2" fmla="*/ 0 w 151"/>
                <a:gd name="T3" fmla="*/ 0 h 142"/>
                <a:gd name="T4" fmla="*/ 0 w 151"/>
                <a:gd name="T5" fmla="*/ 0 h 142"/>
                <a:gd name="T6" fmla="*/ 0 w 151"/>
                <a:gd name="T7" fmla="*/ 0 h 142"/>
                <a:gd name="T8" fmla="*/ 0 w 151"/>
                <a:gd name="T9" fmla="*/ 0 h 142"/>
                <a:gd name="T10" fmla="*/ 0 w 151"/>
                <a:gd name="T11" fmla="*/ 0 h 142"/>
                <a:gd name="T12" fmla="*/ 0 w 151"/>
                <a:gd name="T13" fmla="*/ 0 h 142"/>
                <a:gd name="T14" fmla="*/ 0 w 151"/>
                <a:gd name="T15" fmla="*/ 0 h 142"/>
                <a:gd name="T16" fmla="*/ 0 w 151"/>
                <a:gd name="T17" fmla="*/ 0 h 142"/>
                <a:gd name="T18" fmla="*/ 0 w 151"/>
                <a:gd name="T19" fmla="*/ 0 h 142"/>
                <a:gd name="T20" fmla="*/ 0 w 151"/>
                <a:gd name="T21" fmla="*/ 0 h 142"/>
                <a:gd name="T22" fmla="*/ 0 w 151"/>
                <a:gd name="T23" fmla="*/ 0 h 142"/>
                <a:gd name="T24" fmla="*/ 0 w 151"/>
                <a:gd name="T25" fmla="*/ 0 h 142"/>
                <a:gd name="T26" fmla="*/ 0 w 151"/>
                <a:gd name="T27" fmla="*/ 0 h 142"/>
                <a:gd name="T28" fmla="*/ 0 w 151"/>
                <a:gd name="T29" fmla="*/ 0 h 142"/>
                <a:gd name="T30" fmla="*/ 0 w 151"/>
                <a:gd name="T31" fmla="*/ 0 h 142"/>
                <a:gd name="T32" fmla="*/ 0 w 151"/>
                <a:gd name="T33" fmla="*/ 0 h 142"/>
                <a:gd name="T34" fmla="*/ 0 w 151"/>
                <a:gd name="T35" fmla="*/ 0 h 142"/>
                <a:gd name="T36" fmla="*/ 0 w 151"/>
                <a:gd name="T37" fmla="*/ 0 h 142"/>
                <a:gd name="T38" fmla="*/ 0 w 151"/>
                <a:gd name="T39" fmla="*/ 0 h 142"/>
                <a:gd name="T40" fmla="*/ 0 w 151"/>
                <a:gd name="T41" fmla="*/ 0 h 142"/>
                <a:gd name="T42" fmla="*/ 0 w 151"/>
                <a:gd name="T43" fmla="*/ 0 h 142"/>
                <a:gd name="T44" fmla="*/ 0 w 151"/>
                <a:gd name="T45" fmla="*/ 0 h 142"/>
                <a:gd name="T46" fmla="*/ 0 w 151"/>
                <a:gd name="T47" fmla="*/ 0 h 142"/>
                <a:gd name="T48" fmla="*/ 0 w 151"/>
                <a:gd name="T49" fmla="*/ 0 h 142"/>
                <a:gd name="T50" fmla="*/ 0 w 151"/>
                <a:gd name="T51" fmla="*/ 0 h 142"/>
                <a:gd name="T52" fmla="*/ 0 w 151"/>
                <a:gd name="T53" fmla="*/ 0 h 142"/>
                <a:gd name="T54" fmla="*/ 0 w 151"/>
                <a:gd name="T55" fmla="*/ 0 h 142"/>
                <a:gd name="T56" fmla="*/ 0 w 151"/>
                <a:gd name="T57" fmla="*/ 0 h 142"/>
                <a:gd name="T58" fmla="*/ 0 w 151"/>
                <a:gd name="T59" fmla="*/ 0 h 142"/>
                <a:gd name="T60" fmla="*/ 0 w 151"/>
                <a:gd name="T61" fmla="*/ 0 h 142"/>
                <a:gd name="T62" fmla="*/ 0 w 151"/>
                <a:gd name="T63" fmla="*/ 0 h 142"/>
                <a:gd name="T64" fmla="*/ 0 w 151"/>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42"/>
                <a:gd name="T101" fmla="*/ 151 w 151"/>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42">
                  <a:moveTo>
                    <a:pt x="151" y="142"/>
                  </a:moveTo>
                  <a:lnTo>
                    <a:pt x="145" y="123"/>
                  </a:lnTo>
                  <a:lnTo>
                    <a:pt x="139" y="106"/>
                  </a:lnTo>
                  <a:lnTo>
                    <a:pt x="132" y="87"/>
                  </a:lnTo>
                  <a:lnTo>
                    <a:pt x="125" y="69"/>
                  </a:lnTo>
                  <a:lnTo>
                    <a:pt x="118" y="52"/>
                  </a:lnTo>
                  <a:lnTo>
                    <a:pt x="111" y="35"/>
                  </a:lnTo>
                  <a:lnTo>
                    <a:pt x="104" y="19"/>
                  </a:lnTo>
                  <a:lnTo>
                    <a:pt x="97" y="3"/>
                  </a:lnTo>
                  <a:lnTo>
                    <a:pt x="88" y="3"/>
                  </a:lnTo>
                  <a:lnTo>
                    <a:pt x="77" y="2"/>
                  </a:lnTo>
                  <a:lnTo>
                    <a:pt x="63" y="2"/>
                  </a:lnTo>
                  <a:lnTo>
                    <a:pt x="50" y="2"/>
                  </a:lnTo>
                  <a:lnTo>
                    <a:pt x="36" y="0"/>
                  </a:lnTo>
                  <a:lnTo>
                    <a:pt x="23" y="0"/>
                  </a:lnTo>
                  <a:lnTo>
                    <a:pt x="11" y="0"/>
                  </a:lnTo>
                  <a:lnTo>
                    <a:pt x="0" y="0"/>
                  </a:lnTo>
                  <a:lnTo>
                    <a:pt x="8" y="16"/>
                  </a:lnTo>
                  <a:lnTo>
                    <a:pt x="14" y="31"/>
                  </a:lnTo>
                  <a:lnTo>
                    <a:pt x="21" y="46"/>
                  </a:lnTo>
                  <a:lnTo>
                    <a:pt x="27" y="61"/>
                  </a:lnTo>
                  <a:lnTo>
                    <a:pt x="33" y="78"/>
                  </a:lnTo>
                  <a:lnTo>
                    <a:pt x="40" y="94"/>
                  </a:lnTo>
                  <a:lnTo>
                    <a:pt x="46" y="111"/>
                  </a:lnTo>
                  <a:lnTo>
                    <a:pt x="52" y="128"/>
                  </a:lnTo>
                  <a:lnTo>
                    <a:pt x="63" y="130"/>
                  </a:lnTo>
                  <a:lnTo>
                    <a:pt x="74" y="131"/>
                  </a:lnTo>
                  <a:lnTo>
                    <a:pt x="87" y="134"/>
                  </a:lnTo>
                  <a:lnTo>
                    <a:pt x="101" y="135"/>
                  </a:lnTo>
                  <a:lnTo>
                    <a:pt x="115" y="137"/>
                  </a:lnTo>
                  <a:lnTo>
                    <a:pt x="127" y="139"/>
                  </a:lnTo>
                  <a:lnTo>
                    <a:pt x="140" y="141"/>
                  </a:lnTo>
                  <a:lnTo>
                    <a:pt x="151" y="142"/>
                  </a:lnTo>
                  <a:close/>
                </a:path>
              </a:pathLst>
            </a:custGeom>
            <a:solidFill>
              <a:srgbClr val="FFFFFF"/>
            </a:solidFill>
            <a:ln w="9525">
              <a:noFill/>
              <a:round/>
              <a:headEnd/>
              <a:tailEnd/>
            </a:ln>
          </p:spPr>
          <p:txBody>
            <a:bodyPr/>
            <a:lstStyle/>
            <a:p>
              <a:endParaRPr lang="ja-JP" altLang="en-US"/>
            </a:p>
          </p:txBody>
        </p:sp>
        <p:sp>
          <p:nvSpPr>
            <p:cNvPr id="51320" name="Freeform 198"/>
            <p:cNvSpPr>
              <a:spLocks/>
            </p:cNvSpPr>
            <p:nvPr/>
          </p:nvSpPr>
          <p:spPr bwMode="auto">
            <a:xfrm>
              <a:off x="4670" y="3504"/>
              <a:ext cx="22" cy="30"/>
            </a:xfrm>
            <a:custGeom>
              <a:avLst/>
              <a:gdLst>
                <a:gd name="T0" fmla="*/ 0 w 87"/>
                <a:gd name="T1" fmla="*/ 0 h 123"/>
                <a:gd name="T2" fmla="*/ 0 w 87"/>
                <a:gd name="T3" fmla="*/ 0 h 123"/>
                <a:gd name="T4" fmla="*/ 0 w 87"/>
                <a:gd name="T5" fmla="*/ 0 h 123"/>
                <a:gd name="T6" fmla="*/ 0 w 87"/>
                <a:gd name="T7" fmla="*/ 0 h 123"/>
                <a:gd name="T8" fmla="*/ 0 w 87"/>
                <a:gd name="T9" fmla="*/ 0 h 123"/>
                <a:gd name="T10" fmla="*/ 0 w 87"/>
                <a:gd name="T11" fmla="*/ 0 h 123"/>
                <a:gd name="T12" fmla="*/ 0 w 87"/>
                <a:gd name="T13" fmla="*/ 0 h 123"/>
                <a:gd name="T14" fmla="*/ 0 w 87"/>
                <a:gd name="T15" fmla="*/ 0 h 123"/>
                <a:gd name="T16" fmla="*/ 0 w 87"/>
                <a:gd name="T17" fmla="*/ 0 h 123"/>
                <a:gd name="T18" fmla="*/ 0 w 87"/>
                <a:gd name="T19" fmla="*/ 0 h 123"/>
                <a:gd name="T20" fmla="*/ 0 w 87"/>
                <a:gd name="T21" fmla="*/ 0 h 123"/>
                <a:gd name="T22" fmla="*/ 0 w 87"/>
                <a:gd name="T23" fmla="*/ 0 h 123"/>
                <a:gd name="T24" fmla="*/ 0 w 87"/>
                <a:gd name="T25" fmla="*/ 0 h 123"/>
                <a:gd name="T26" fmla="*/ 0 w 87"/>
                <a:gd name="T27" fmla="*/ 0 h 123"/>
                <a:gd name="T28" fmla="*/ 0 w 87"/>
                <a:gd name="T29" fmla="*/ 0 h 123"/>
                <a:gd name="T30" fmla="*/ 0 w 87"/>
                <a:gd name="T31" fmla="*/ 0 h 123"/>
                <a:gd name="T32" fmla="*/ 0 w 87"/>
                <a:gd name="T33" fmla="*/ 0 h 123"/>
                <a:gd name="T34" fmla="*/ 0 w 87"/>
                <a:gd name="T35" fmla="*/ 0 h 123"/>
                <a:gd name="T36" fmla="*/ 0 w 87"/>
                <a:gd name="T37" fmla="*/ 0 h 123"/>
                <a:gd name="T38" fmla="*/ 0 w 87"/>
                <a:gd name="T39" fmla="*/ 0 h 123"/>
                <a:gd name="T40" fmla="*/ 0 w 87"/>
                <a:gd name="T41" fmla="*/ 0 h 123"/>
                <a:gd name="T42" fmla="*/ 0 w 87"/>
                <a:gd name="T43" fmla="*/ 0 h 123"/>
                <a:gd name="T44" fmla="*/ 0 w 87"/>
                <a:gd name="T45" fmla="*/ 0 h 123"/>
                <a:gd name="T46" fmla="*/ 0 w 87"/>
                <a:gd name="T47" fmla="*/ 0 h 123"/>
                <a:gd name="T48" fmla="*/ 0 w 87"/>
                <a:gd name="T49" fmla="*/ 0 h 1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7"/>
                <a:gd name="T76" fmla="*/ 0 h 123"/>
                <a:gd name="T77" fmla="*/ 87 w 87"/>
                <a:gd name="T78" fmla="*/ 123 h 1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7" h="123">
                  <a:moveTo>
                    <a:pt x="85" y="123"/>
                  </a:moveTo>
                  <a:lnTo>
                    <a:pt x="86" y="94"/>
                  </a:lnTo>
                  <a:lnTo>
                    <a:pt x="87" y="66"/>
                  </a:lnTo>
                  <a:lnTo>
                    <a:pt x="87" y="38"/>
                  </a:lnTo>
                  <a:lnTo>
                    <a:pt x="86" y="12"/>
                  </a:lnTo>
                  <a:lnTo>
                    <a:pt x="77" y="11"/>
                  </a:lnTo>
                  <a:lnTo>
                    <a:pt x="67" y="10"/>
                  </a:lnTo>
                  <a:lnTo>
                    <a:pt x="56" y="9"/>
                  </a:lnTo>
                  <a:lnTo>
                    <a:pt x="43" y="6"/>
                  </a:lnTo>
                  <a:lnTo>
                    <a:pt x="32" y="5"/>
                  </a:lnTo>
                  <a:lnTo>
                    <a:pt x="20" y="4"/>
                  </a:lnTo>
                  <a:lnTo>
                    <a:pt x="9" y="1"/>
                  </a:lnTo>
                  <a:lnTo>
                    <a:pt x="0" y="0"/>
                  </a:lnTo>
                  <a:lnTo>
                    <a:pt x="1" y="25"/>
                  </a:lnTo>
                  <a:lnTo>
                    <a:pt x="1" y="53"/>
                  </a:lnTo>
                  <a:lnTo>
                    <a:pt x="1" y="83"/>
                  </a:lnTo>
                  <a:lnTo>
                    <a:pt x="1" y="114"/>
                  </a:lnTo>
                  <a:lnTo>
                    <a:pt x="10" y="115"/>
                  </a:lnTo>
                  <a:lnTo>
                    <a:pt x="21" y="116"/>
                  </a:lnTo>
                  <a:lnTo>
                    <a:pt x="33" y="118"/>
                  </a:lnTo>
                  <a:lnTo>
                    <a:pt x="46" y="119"/>
                  </a:lnTo>
                  <a:lnTo>
                    <a:pt x="57" y="120"/>
                  </a:lnTo>
                  <a:lnTo>
                    <a:pt x="68" y="121"/>
                  </a:lnTo>
                  <a:lnTo>
                    <a:pt x="77" y="121"/>
                  </a:lnTo>
                  <a:lnTo>
                    <a:pt x="85" y="123"/>
                  </a:lnTo>
                  <a:close/>
                </a:path>
              </a:pathLst>
            </a:custGeom>
            <a:solidFill>
              <a:srgbClr val="FFFFFF"/>
            </a:solidFill>
            <a:ln w="9525">
              <a:noFill/>
              <a:round/>
              <a:headEnd/>
              <a:tailEnd/>
            </a:ln>
          </p:spPr>
          <p:txBody>
            <a:bodyPr/>
            <a:lstStyle/>
            <a:p>
              <a:endParaRPr lang="ja-JP" altLang="en-US"/>
            </a:p>
          </p:txBody>
        </p:sp>
        <p:sp>
          <p:nvSpPr>
            <p:cNvPr id="51321" name="Freeform 199"/>
            <p:cNvSpPr>
              <a:spLocks/>
            </p:cNvSpPr>
            <p:nvPr/>
          </p:nvSpPr>
          <p:spPr bwMode="auto">
            <a:xfrm>
              <a:off x="4473" y="3359"/>
              <a:ext cx="116" cy="228"/>
            </a:xfrm>
            <a:custGeom>
              <a:avLst/>
              <a:gdLst>
                <a:gd name="T0" fmla="*/ 1 w 462"/>
                <a:gd name="T1" fmla="*/ 1 h 910"/>
                <a:gd name="T2" fmla="*/ 1 w 462"/>
                <a:gd name="T3" fmla="*/ 1 h 910"/>
                <a:gd name="T4" fmla="*/ 1 w 462"/>
                <a:gd name="T5" fmla="*/ 1 h 910"/>
                <a:gd name="T6" fmla="*/ 1 w 462"/>
                <a:gd name="T7" fmla="*/ 1 h 910"/>
                <a:gd name="T8" fmla="*/ 1 w 462"/>
                <a:gd name="T9" fmla="*/ 1 h 910"/>
                <a:gd name="T10" fmla="*/ 1 w 462"/>
                <a:gd name="T11" fmla="*/ 1 h 910"/>
                <a:gd name="T12" fmla="*/ 1 w 462"/>
                <a:gd name="T13" fmla="*/ 1 h 910"/>
                <a:gd name="T14" fmla="*/ 1 w 462"/>
                <a:gd name="T15" fmla="*/ 1 h 910"/>
                <a:gd name="T16" fmla="*/ 0 w 462"/>
                <a:gd name="T17" fmla="*/ 1 h 910"/>
                <a:gd name="T18" fmla="*/ 0 w 462"/>
                <a:gd name="T19" fmla="*/ 1 h 910"/>
                <a:gd name="T20" fmla="*/ 0 w 462"/>
                <a:gd name="T21" fmla="*/ 1 h 910"/>
                <a:gd name="T22" fmla="*/ 0 w 462"/>
                <a:gd name="T23" fmla="*/ 1 h 910"/>
                <a:gd name="T24" fmla="*/ 0 w 462"/>
                <a:gd name="T25" fmla="*/ 1 h 910"/>
                <a:gd name="T26" fmla="*/ 0 w 462"/>
                <a:gd name="T27" fmla="*/ 1 h 910"/>
                <a:gd name="T28" fmla="*/ 0 w 462"/>
                <a:gd name="T29" fmla="*/ 1 h 910"/>
                <a:gd name="T30" fmla="*/ 0 w 462"/>
                <a:gd name="T31" fmla="*/ 1 h 910"/>
                <a:gd name="T32" fmla="*/ 0 w 462"/>
                <a:gd name="T33" fmla="*/ 1 h 910"/>
                <a:gd name="T34" fmla="*/ 0 w 462"/>
                <a:gd name="T35" fmla="*/ 1 h 910"/>
                <a:gd name="T36" fmla="*/ 0 w 462"/>
                <a:gd name="T37" fmla="*/ 1 h 910"/>
                <a:gd name="T38" fmla="*/ 0 w 462"/>
                <a:gd name="T39" fmla="*/ 1 h 910"/>
                <a:gd name="T40" fmla="*/ 0 w 462"/>
                <a:gd name="T41" fmla="*/ 1 h 910"/>
                <a:gd name="T42" fmla="*/ 0 w 462"/>
                <a:gd name="T43" fmla="*/ 1 h 910"/>
                <a:gd name="T44" fmla="*/ 0 w 462"/>
                <a:gd name="T45" fmla="*/ 1 h 910"/>
                <a:gd name="T46" fmla="*/ 0 w 462"/>
                <a:gd name="T47" fmla="*/ 1 h 910"/>
                <a:gd name="T48" fmla="*/ 0 w 462"/>
                <a:gd name="T49" fmla="*/ 1 h 910"/>
                <a:gd name="T50" fmla="*/ 0 w 462"/>
                <a:gd name="T51" fmla="*/ 1 h 910"/>
                <a:gd name="T52" fmla="*/ 0 w 462"/>
                <a:gd name="T53" fmla="*/ 0 h 910"/>
                <a:gd name="T54" fmla="*/ 0 w 462"/>
                <a:gd name="T55" fmla="*/ 0 h 910"/>
                <a:gd name="T56" fmla="*/ 0 w 462"/>
                <a:gd name="T57" fmla="*/ 0 h 910"/>
                <a:gd name="T58" fmla="*/ 0 w 462"/>
                <a:gd name="T59" fmla="*/ 0 h 910"/>
                <a:gd name="T60" fmla="*/ 0 w 462"/>
                <a:gd name="T61" fmla="*/ 0 h 910"/>
                <a:gd name="T62" fmla="*/ 0 w 462"/>
                <a:gd name="T63" fmla="*/ 0 h 910"/>
                <a:gd name="T64" fmla="*/ 0 w 462"/>
                <a:gd name="T65" fmla="*/ 0 h 910"/>
                <a:gd name="T66" fmla="*/ 0 w 462"/>
                <a:gd name="T67" fmla="*/ 0 h 910"/>
                <a:gd name="T68" fmla="*/ 0 w 462"/>
                <a:gd name="T69" fmla="*/ 0 h 910"/>
                <a:gd name="T70" fmla="*/ 0 w 462"/>
                <a:gd name="T71" fmla="*/ 0 h 910"/>
                <a:gd name="T72" fmla="*/ 0 w 462"/>
                <a:gd name="T73" fmla="*/ 0 h 910"/>
                <a:gd name="T74" fmla="*/ 0 w 462"/>
                <a:gd name="T75" fmla="*/ 0 h 910"/>
                <a:gd name="T76" fmla="*/ 0 w 462"/>
                <a:gd name="T77" fmla="*/ 0 h 910"/>
                <a:gd name="T78" fmla="*/ 0 w 462"/>
                <a:gd name="T79" fmla="*/ 0 h 910"/>
                <a:gd name="T80" fmla="*/ 0 w 462"/>
                <a:gd name="T81" fmla="*/ 0 h 910"/>
                <a:gd name="T82" fmla="*/ 1 w 462"/>
                <a:gd name="T83" fmla="*/ 0 h 910"/>
                <a:gd name="T84" fmla="*/ 1 w 462"/>
                <a:gd name="T85" fmla="*/ 0 h 910"/>
                <a:gd name="T86" fmla="*/ 1 w 462"/>
                <a:gd name="T87" fmla="*/ 0 h 910"/>
                <a:gd name="T88" fmla="*/ 1 w 462"/>
                <a:gd name="T89" fmla="*/ 0 h 910"/>
                <a:gd name="T90" fmla="*/ 1 w 462"/>
                <a:gd name="T91" fmla="*/ 0 h 910"/>
                <a:gd name="T92" fmla="*/ 1 w 462"/>
                <a:gd name="T93" fmla="*/ 1 h 910"/>
                <a:gd name="T94" fmla="*/ 1 w 462"/>
                <a:gd name="T95" fmla="*/ 1 h 910"/>
                <a:gd name="T96" fmla="*/ 1 w 462"/>
                <a:gd name="T97" fmla="*/ 1 h 9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2"/>
                <a:gd name="T148" fmla="*/ 0 h 910"/>
                <a:gd name="T149" fmla="*/ 462 w 462"/>
                <a:gd name="T150" fmla="*/ 910 h 9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2" h="910">
                  <a:moveTo>
                    <a:pt x="449" y="438"/>
                  </a:moveTo>
                  <a:lnTo>
                    <a:pt x="461" y="528"/>
                  </a:lnTo>
                  <a:lnTo>
                    <a:pt x="462" y="612"/>
                  </a:lnTo>
                  <a:lnTo>
                    <a:pt x="456" y="691"/>
                  </a:lnTo>
                  <a:lnTo>
                    <a:pt x="442" y="759"/>
                  </a:lnTo>
                  <a:lnTo>
                    <a:pt x="420" y="816"/>
                  </a:lnTo>
                  <a:lnTo>
                    <a:pt x="392" y="862"/>
                  </a:lnTo>
                  <a:lnTo>
                    <a:pt x="358" y="893"/>
                  </a:lnTo>
                  <a:lnTo>
                    <a:pt x="317" y="909"/>
                  </a:lnTo>
                  <a:lnTo>
                    <a:pt x="296" y="910"/>
                  </a:lnTo>
                  <a:lnTo>
                    <a:pt x="273" y="906"/>
                  </a:lnTo>
                  <a:lnTo>
                    <a:pt x="252" y="898"/>
                  </a:lnTo>
                  <a:lnTo>
                    <a:pt x="229" y="887"/>
                  </a:lnTo>
                  <a:lnTo>
                    <a:pt x="207" y="872"/>
                  </a:lnTo>
                  <a:lnTo>
                    <a:pt x="186" y="853"/>
                  </a:lnTo>
                  <a:lnTo>
                    <a:pt x="164" y="830"/>
                  </a:lnTo>
                  <a:lnTo>
                    <a:pt x="144" y="803"/>
                  </a:lnTo>
                  <a:lnTo>
                    <a:pt x="123" y="774"/>
                  </a:lnTo>
                  <a:lnTo>
                    <a:pt x="106" y="743"/>
                  </a:lnTo>
                  <a:lnTo>
                    <a:pt x="87" y="708"/>
                  </a:lnTo>
                  <a:lnTo>
                    <a:pt x="70" y="672"/>
                  </a:lnTo>
                  <a:lnTo>
                    <a:pt x="55" y="631"/>
                  </a:lnTo>
                  <a:lnTo>
                    <a:pt x="42" y="589"/>
                  </a:lnTo>
                  <a:lnTo>
                    <a:pt x="30" y="546"/>
                  </a:lnTo>
                  <a:lnTo>
                    <a:pt x="19" y="500"/>
                  </a:lnTo>
                  <a:lnTo>
                    <a:pt x="6" y="405"/>
                  </a:lnTo>
                  <a:lnTo>
                    <a:pt x="0" y="315"/>
                  </a:lnTo>
                  <a:lnTo>
                    <a:pt x="4" y="233"/>
                  </a:lnTo>
                  <a:lnTo>
                    <a:pt x="18" y="160"/>
                  </a:lnTo>
                  <a:lnTo>
                    <a:pt x="40" y="97"/>
                  </a:lnTo>
                  <a:lnTo>
                    <a:pt x="69" y="49"/>
                  </a:lnTo>
                  <a:lnTo>
                    <a:pt x="104" y="15"/>
                  </a:lnTo>
                  <a:lnTo>
                    <a:pt x="148" y="0"/>
                  </a:lnTo>
                  <a:lnTo>
                    <a:pt x="170" y="0"/>
                  </a:lnTo>
                  <a:lnTo>
                    <a:pt x="194" y="4"/>
                  </a:lnTo>
                  <a:lnTo>
                    <a:pt x="217" y="12"/>
                  </a:lnTo>
                  <a:lnTo>
                    <a:pt x="240" y="26"/>
                  </a:lnTo>
                  <a:lnTo>
                    <a:pt x="263" y="44"/>
                  </a:lnTo>
                  <a:lnTo>
                    <a:pt x="286" y="64"/>
                  </a:lnTo>
                  <a:lnTo>
                    <a:pt x="307" y="90"/>
                  </a:lnTo>
                  <a:lnTo>
                    <a:pt x="328" y="118"/>
                  </a:lnTo>
                  <a:lnTo>
                    <a:pt x="348" y="149"/>
                  </a:lnTo>
                  <a:lnTo>
                    <a:pt x="367" y="184"/>
                  </a:lnTo>
                  <a:lnTo>
                    <a:pt x="385" y="222"/>
                  </a:lnTo>
                  <a:lnTo>
                    <a:pt x="401" y="261"/>
                  </a:lnTo>
                  <a:lnTo>
                    <a:pt x="415" y="303"/>
                  </a:lnTo>
                  <a:lnTo>
                    <a:pt x="429" y="346"/>
                  </a:lnTo>
                  <a:lnTo>
                    <a:pt x="440" y="391"/>
                  </a:lnTo>
                  <a:lnTo>
                    <a:pt x="449" y="438"/>
                  </a:lnTo>
                  <a:close/>
                </a:path>
              </a:pathLst>
            </a:custGeom>
            <a:solidFill>
              <a:srgbClr val="000000"/>
            </a:solidFill>
            <a:ln w="9525">
              <a:noFill/>
              <a:round/>
              <a:headEnd/>
              <a:tailEnd/>
            </a:ln>
          </p:spPr>
          <p:txBody>
            <a:bodyPr/>
            <a:lstStyle/>
            <a:p>
              <a:endParaRPr lang="ja-JP" altLang="en-US"/>
            </a:p>
          </p:txBody>
        </p:sp>
        <p:sp>
          <p:nvSpPr>
            <p:cNvPr id="51322" name="Freeform 200"/>
            <p:cNvSpPr>
              <a:spLocks/>
            </p:cNvSpPr>
            <p:nvPr/>
          </p:nvSpPr>
          <p:spPr bwMode="auto">
            <a:xfrm>
              <a:off x="4486" y="3376"/>
              <a:ext cx="91" cy="196"/>
            </a:xfrm>
            <a:custGeom>
              <a:avLst/>
              <a:gdLst>
                <a:gd name="T0" fmla="*/ 0 w 365"/>
                <a:gd name="T1" fmla="*/ 0 h 786"/>
                <a:gd name="T2" fmla="*/ 0 w 365"/>
                <a:gd name="T3" fmla="*/ 0 h 786"/>
                <a:gd name="T4" fmla="*/ 0 w 365"/>
                <a:gd name="T5" fmla="*/ 0 h 786"/>
                <a:gd name="T6" fmla="*/ 0 w 365"/>
                <a:gd name="T7" fmla="*/ 0 h 786"/>
                <a:gd name="T8" fmla="*/ 0 w 365"/>
                <a:gd name="T9" fmla="*/ 0 h 786"/>
                <a:gd name="T10" fmla="*/ 0 w 365"/>
                <a:gd name="T11" fmla="*/ 1 h 786"/>
                <a:gd name="T12" fmla="*/ 0 w 365"/>
                <a:gd name="T13" fmla="*/ 1 h 786"/>
                <a:gd name="T14" fmla="*/ 0 w 365"/>
                <a:gd name="T15" fmla="*/ 1 h 786"/>
                <a:gd name="T16" fmla="*/ 0 w 365"/>
                <a:gd name="T17" fmla="*/ 1 h 786"/>
                <a:gd name="T18" fmla="*/ 0 w 365"/>
                <a:gd name="T19" fmla="*/ 1 h 786"/>
                <a:gd name="T20" fmla="*/ 0 w 365"/>
                <a:gd name="T21" fmla="*/ 1 h 786"/>
                <a:gd name="T22" fmla="*/ 0 w 365"/>
                <a:gd name="T23" fmla="*/ 1 h 786"/>
                <a:gd name="T24" fmla="*/ 0 w 365"/>
                <a:gd name="T25" fmla="*/ 1 h 786"/>
                <a:gd name="T26" fmla="*/ 0 w 365"/>
                <a:gd name="T27" fmla="*/ 1 h 786"/>
                <a:gd name="T28" fmla="*/ 0 w 365"/>
                <a:gd name="T29" fmla="*/ 1 h 786"/>
                <a:gd name="T30" fmla="*/ 0 w 365"/>
                <a:gd name="T31" fmla="*/ 1 h 786"/>
                <a:gd name="T32" fmla="*/ 0 w 365"/>
                <a:gd name="T33" fmla="*/ 1 h 786"/>
                <a:gd name="T34" fmla="*/ 0 w 365"/>
                <a:gd name="T35" fmla="*/ 0 h 786"/>
                <a:gd name="T36" fmla="*/ 0 w 365"/>
                <a:gd name="T37" fmla="*/ 0 h 786"/>
                <a:gd name="T38" fmla="*/ 0 w 365"/>
                <a:gd name="T39" fmla="*/ 0 h 786"/>
                <a:gd name="T40" fmla="*/ 0 w 365"/>
                <a:gd name="T41" fmla="*/ 0 h 786"/>
                <a:gd name="T42" fmla="*/ 0 w 365"/>
                <a:gd name="T43" fmla="*/ 0 h 786"/>
                <a:gd name="T44" fmla="*/ 0 w 365"/>
                <a:gd name="T45" fmla="*/ 0 h 786"/>
                <a:gd name="T46" fmla="*/ 0 w 365"/>
                <a:gd name="T47" fmla="*/ 0 h 786"/>
                <a:gd name="T48" fmla="*/ 0 w 365"/>
                <a:gd name="T49" fmla="*/ 0 h 786"/>
                <a:gd name="T50" fmla="*/ 0 w 365"/>
                <a:gd name="T51" fmla="*/ 0 h 786"/>
                <a:gd name="T52" fmla="*/ 0 w 365"/>
                <a:gd name="T53" fmla="*/ 0 h 786"/>
                <a:gd name="T54" fmla="*/ 0 w 365"/>
                <a:gd name="T55" fmla="*/ 0 h 786"/>
                <a:gd name="T56" fmla="*/ 0 w 365"/>
                <a:gd name="T57" fmla="*/ 0 h 786"/>
                <a:gd name="T58" fmla="*/ 0 w 365"/>
                <a:gd name="T59" fmla="*/ 0 h 786"/>
                <a:gd name="T60" fmla="*/ 0 w 365"/>
                <a:gd name="T61" fmla="*/ 0 h 786"/>
                <a:gd name="T62" fmla="*/ 0 w 365"/>
                <a:gd name="T63" fmla="*/ 0 h 786"/>
                <a:gd name="T64" fmla="*/ 0 w 365"/>
                <a:gd name="T65" fmla="*/ 0 h 786"/>
                <a:gd name="T66" fmla="*/ 0 w 365"/>
                <a:gd name="T67" fmla="*/ 0 h 786"/>
                <a:gd name="T68" fmla="*/ 0 w 365"/>
                <a:gd name="T69" fmla="*/ 0 h 786"/>
                <a:gd name="T70" fmla="*/ 0 w 365"/>
                <a:gd name="T71" fmla="*/ 0 h 786"/>
                <a:gd name="T72" fmla="*/ 0 w 365"/>
                <a:gd name="T73" fmla="*/ 0 h 786"/>
                <a:gd name="T74" fmla="*/ 0 w 365"/>
                <a:gd name="T75" fmla="*/ 0 h 786"/>
                <a:gd name="T76" fmla="*/ 0 w 365"/>
                <a:gd name="T77" fmla="*/ 0 h 786"/>
                <a:gd name="T78" fmla="*/ 0 w 365"/>
                <a:gd name="T79" fmla="*/ 0 h 786"/>
                <a:gd name="T80" fmla="*/ 0 w 365"/>
                <a:gd name="T81" fmla="*/ 0 h 786"/>
                <a:gd name="T82" fmla="*/ 0 w 365"/>
                <a:gd name="T83" fmla="*/ 0 h 786"/>
                <a:gd name="T84" fmla="*/ 0 w 365"/>
                <a:gd name="T85" fmla="*/ 0 h 786"/>
                <a:gd name="T86" fmla="*/ 0 w 365"/>
                <a:gd name="T87" fmla="*/ 0 h 786"/>
                <a:gd name="T88" fmla="*/ 0 w 365"/>
                <a:gd name="T89" fmla="*/ 0 h 786"/>
                <a:gd name="T90" fmla="*/ 0 w 365"/>
                <a:gd name="T91" fmla="*/ 0 h 786"/>
                <a:gd name="T92" fmla="*/ 0 w 365"/>
                <a:gd name="T93" fmla="*/ 0 h 786"/>
                <a:gd name="T94" fmla="*/ 0 w 365"/>
                <a:gd name="T95" fmla="*/ 0 h 786"/>
                <a:gd name="T96" fmla="*/ 0 w 365"/>
                <a:gd name="T97" fmla="*/ 0 h 7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5"/>
                <a:gd name="T148" fmla="*/ 0 h 786"/>
                <a:gd name="T149" fmla="*/ 365 w 365"/>
                <a:gd name="T150" fmla="*/ 786 h 7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5" h="786">
                  <a:moveTo>
                    <a:pt x="352" y="379"/>
                  </a:moveTo>
                  <a:lnTo>
                    <a:pt x="363" y="456"/>
                  </a:lnTo>
                  <a:lnTo>
                    <a:pt x="365" y="529"/>
                  </a:lnTo>
                  <a:lnTo>
                    <a:pt x="361" y="597"/>
                  </a:lnTo>
                  <a:lnTo>
                    <a:pt x="352" y="655"/>
                  </a:lnTo>
                  <a:lnTo>
                    <a:pt x="336" y="706"/>
                  </a:lnTo>
                  <a:lnTo>
                    <a:pt x="314" y="745"/>
                  </a:lnTo>
                  <a:lnTo>
                    <a:pt x="289" y="772"/>
                  </a:lnTo>
                  <a:lnTo>
                    <a:pt x="257" y="784"/>
                  </a:lnTo>
                  <a:lnTo>
                    <a:pt x="241" y="786"/>
                  </a:lnTo>
                  <a:lnTo>
                    <a:pt x="223" y="782"/>
                  </a:lnTo>
                  <a:lnTo>
                    <a:pt x="205" y="775"/>
                  </a:lnTo>
                  <a:lnTo>
                    <a:pt x="188" y="764"/>
                  </a:lnTo>
                  <a:lnTo>
                    <a:pt x="170" y="751"/>
                  </a:lnTo>
                  <a:lnTo>
                    <a:pt x="153" y="734"/>
                  </a:lnTo>
                  <a:lnTo>
                    <a:pt x="136" y="715"/>
                  </a:lnTo>
                  <a:lnTo>
                    <a:pt x="119" y="692"/>
                  </a:lnTo>
                  <a:lnTo>
                    <a:pt x="104" y="666"/>
                  </a:lnTo>
                  <a:lnTo>
                    <a:pt x="89" y="638"/>
                  </a:lnTo>
                  <a:lnTo>
                    <a:pt x="73" y="608"/>
                  </a:lnTo>
                  <a:lnTo>
                    <a:pt x="60" y="575"/>
                  </a:lnTo>
                  <a:lnTo>
                    <a:pt x="48" y="541"/>
                  </a:lnTo>
                  <a:lnTo>
                    <a:pt x="37" y="505"/>
                  </a:lnTo>
                  <a:lnTo>
                    <a:pt x="27" y="467"/>
                  </a:lnTo>
                  <a:lnTo>
                    <a:pt x="18" y="428"/>
                  </a:lnTo>
                  <a:lnTo>
                    <a:pt x="5" y="347"/>
                  </a:lnTo>
                  <a:lnTo>
                    <a:pt x="0" y="270"/>
                  </a:lnTo>
                  <a:lnTo>
                    <a:pt x="2" y="199"/>
                  </a:lnTo>
                  <a:lnTo>
                    <a:pt x="11" y="135"/>
                  </a:lnTo>
                  <a:lnTo>
                    <a:pt x="28" y="82"/>
                  </a:lnTo>
                  <a:lnTo>
                    <a:pt x="49" y="40"/>
                  </a:lnTo>
                  <a:lnTo>
                    <a:pt x="77" y="12"/>
                  </a:lnTo>
                  <a:lnTo>
                    <a:pt x="110" y="0"/>
                  </a:lnTo>
                  <a:lnTo>
                    <a:pt x="128" y="0"/>
                  </a:lnTo>
                  <a:lnTo>
                    <a:pt x="146" y="4"/>
                  </a:lnTo>
                  <a:lnTo>
                    <a:pt x="165" y="11"/>
                  </a:lnTo>
                  <a:lnTo>
                    <a:pt x="183" y="23"/>
                  </a:lnTo>
                  <a:lnTo>
                    <a:pt x="200" y="38"/>
                  </a:lnTo>
                  <a:lnTo>
                    <a:pt x="218" y="57"/>
                  </a:lnTo>
                  <a:lnTo>
                    <a:pt x="236" y="78"/>
                  </a:lnTo>
                  <a:lnTo>
                    <a:pt x="252" y="102"/>
                  </a:lnTo>
                  <a:lnTo>
                    <a:pt x="269" y="129"/>
                  </a:lnTo>
                  <a:lnTo>
                    <a:pt x="284" y="159"/>
                  </a:lnTo>
                  <a:lnTo>
                    <a:pt x="298" y="191"/>
                  </a:lnTo>
                  <a:lnTo>
                    <a:pt x="312" y="225"/>
                  </a:lnTo>
                  <a:lnTo>
                    <a:pt x="323" y="261"/>
                  </a:lnTo>
                  <a:lnTo>
                    <a:pt x="335" y="299"/>
                  </a:lnTo>
                  <a:lnTo>
                    <a:pt x="345" y="338"/>
                  </a:lnTo>
                  <a:lnTo>
                    <a:pt x="352" y="379"/>
                  </a:lnTo>
                  <a:close/>
                </a:path>
              </a:pathLst>
            </a:custGeom>
            <a:solidFill>
              <a:srgbClr val="FFFFFF"/>
            </a:solidFill>
            <a:ln w="9525">
              <a:noFill/>
              <a:round/>
              <a:headEnd/>
              <a:tailEnd/>
            </a:ln>
          </p:spPr>
          <p:txBody>
            <a:bodyPr/>
            <a:lstStyle/>
            <a:p>
              <a:endParaRPr lang="ja-JP" altLang="en-US"/>
            </a:p>
          </p:txBody>
        </p:sp>
        <p:sp>
          <p:nvSpPr>
            <p:cNvPr id="51323" name="Freeform 201"/>
            <p:cNvSpPr>
              <a:spLocks/>
            </p:cNvSpPr>
            <p:nvPr/>
          </p:nvSpPr>
          <p:spPr bwMode="auto">
            <a:xfrm>
              <a:off x="4516" y="3443"/>
              <a:ext cx="32" cy="67"/>
            </a:xfrm>
            <a:custGeom>
              <a:avLst/>
              <a:gdLst>
                <a:gd name="T0" fmla="*/ 0 w 125"/>
                <a:gd name="T1" fmla="*/ 0 h 270"/>
                <a:gd name="T2" fmla="*/ 0 w 125"/>
                <a:gd name="T3" fmla="*/ 0 h 270"/>
                <a:gd name="T4" fmla="*/ 0 w 125"/>
                <a:gd name="T5" fmla="*/ 0 h 270"/>
                <a:gd name="T6" fmla="*/ 0 w 125"/>
                <a:gd name="T7" fmla="*/ 0 h 270"/>
                <a:gd name="T8" fmla="*/ 0 w 125"/>
                <a:gd name="T9" fmla="*/ 0 h 270"/>
                <a:gd name="T10" fmla="*/ 0 w 125"/>
                <a:gd name="T11" fmla="*/ 0 h 270"/>
                <a:gd name="T12" fmla="*/ 0 w 125"/>
                <a:gd name="T13" fmla="*/ 0 h 270"/>
                <a:gd name="T14" fmla="*/ 0 w 125"/>
                <a:gd name="T15" fmla="*/ 0 h 270"/>
                <a:gd name="T16" fmla="*/ 0 w 125"/>
                <a:gd name="T17" fmla="*/ 0 h 270"/>
                <a:gd name="T18" fmla="*/ 0 w 125"/>
                <a:gd name="T19" fmla="*/ 0 h 270"/>
                <a:gd name="T20" fmla="*/ 0 w 125"/>
                <a:gd name="T21" fmla="*/ 0 h 270"/>
                <a:gd name="T22" fmla="*/ 0 w 125"/>
                <a:gd name="T23" fmla="*/ 0 h 270"/>
                <a:gd name="T24" fmla="*/ 0 w 125"/>
                <a:gd name="T25" fmla="*/ 0 h 270"/>
                <a:gd name="T26" fmla="*/ 0 w 125"/>
                <a:gd name="T27" fmla="*/ 0 h 270"/>
                <a:gd name="T28" fmla="*/ 0 w 125"/>
                <a:gd name="T29" fmla="*/ 0 h 270"/>
                <a:gd name="T30" fmla="*/ 0 w 125"/>
                <a:gd name="T31" fmla="*/ 0 h 270"/>
                <a:gd name="T32" fmla="*/ 0 w 125"/>
                <a:gd name="T33" fmla="*/ 0 h 270"/>
                <a:gd name="T34" fmla="*/ 0 w 125"/>
                <a:gd name="T35" fmla="*/ 0 h 270"/>
                <a:gd name="T36" fmla="*/ 0 w 125"/>
                <a:gd name="T37" fmla="*/ 0 h 270"/>
                <a:gd name="T38" fmla="*/ 0 w 125"/>
                <a:gd name="T39" fmla="*/ 0 h 270"/>
                <a:gd name="T40" fmla="*/ 0 w 125"/>
                <a:gd name="T41" fmla="*/ 0 h 270"/>
                <a:gd name="T42" fmla="*/ 0 w 125"/>
                <a:gd name="T43" fmla="*/ 0 h 270"/>
                <a:gd name="T44" fmla="*/ 0 w 125"/>
                <a:gd name="T45" fmla="*/ 0 h 270"/>
                <a:gd name="T46" fmla="*/ 0 w 125"/>
                <a:gd name="T47" fmla="*/ 0 h 270"/>
                <a:gd name="T48" fmla="*/ 0 w 125"/>
                <a:gd name="T49" fmla="*/ 0 h 270"/>
                <a:gd name="T50" fmla="*/ 0 w 125"/>
                <a:gd name="T51" fmla="*/ 0 h 270"/>
                <a:gd name="T52" fmla="*/ 0 w 125"/>
                <a:gd name="T53" fmla="*/ 0 h 270"/>
                <a:gd name="T54" fmla="*/ 0 w 125"/>
                <a:gd name="T55" fmla="*/ 0 h 270"/>
                <a:gd name="T56" fmla="*/ 0 w 125"/>
                <a:gd name="T57" fmla="*/ 0 h 270"/>
                <a:gd name="T58" fmla="*/ 0 w 125"/>
                <a:gd name="T59" fmla="*/ 0 h 270"/>
                <a:gd name="T60" fmla="*/ 0 w 125"/>
                <a:gd name="T61" fmla="*/ 0 h 270"/>
                <a:gd name="T62" fmla="*/ 0 w 125"/>
                <a:gd name="T63" fmla="*/ 0 h 270"/>
                <a:gd name="T64" fmla="*/ 0 w 125"/>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270"/>
                <a:gd name="T101" fmla="*/ 125 w 125"/>
                <a:gd name="T102" fmla="*/ 270 h 2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270">
                  <a:moveTo>
                    <a:pt x="120" y="128"/>
                  </a:moveTo>
                  <a:lnTo>
                    <a:pt x="124" y="155"/>
                  </a:lnTo>
                  <a:lnTo>
                    <a:pt x="125" y="180"/>
                  </a:lnTo>
                  <a:lnTo>
                    <a:pt x="124" y="204"/>
                  </a:lnTo>
                  <a:lnTo>
                    <a:pt x="120" y="224"/>
                  </a:lnTo>
                  <a:lnTo>
                    <a:pt x="115" y="242"/>
                  </a:lnTo>
                  <a:lnTo>
                    <a:pt x="108" y="256"/>
                  </a:lnTo>
                  <a:lnTo>
                    <a:pt x="99" y="265"/>
                  </a:lnTo>
                  <a:lnTo>
                    <a:pt x="87" y="270"/>
                  </a:lnTo>
                  <a:lnTo>
                    <a:pt x="75" y="269"/>
                  </a:lnTo>
                  <a:lnTo>
                    <a:pt x="63" y="262"/>
                  </a:lnTo>
                  <a:lnTo>
                    <a:pt x="51" y="251"/>
                  </a:lnTo>
                  <a:lnTo>
                    <a:pt x="39" y="236"/>
                  </a:lnTo>
                  <a:lnTo>
                    <a:pt x="29" y="217"/>
                  </a:lnTo>
                  <a:lnTo>
                    <a:pt x="19" y="195"/>
                  </a:lnTo>
                  <a:lnTo>
                    <a:pt x="11" y="171"/>
                  </a:lnTo>
                  <a:lnTo>
                    <a:pt x="5" y="145"/>
                  </a:lnTo>
                  <a:lnTo>
                    <a:pt x="1" y="117"/>
                  </a:lnTo>
                  <a:lnTo>
                    <a:pt x="0" y="91"/>
                  </a:lnTo>
                  <a:lnTo>
                    <a:pt x="0" y="67"/>
                  </a:lnTo>
                  <a:lnTo>
                    <a:pt x="4" y="46"/>
                  </a:lnTo>
                  <a:lnTo>
                    <a:pt x="9" y="28"/>
                  </a:lnTo>
                  <a:lnTo>
                    <a:pt x="16" y="14"/>
                  </a:lnTo>
                  <a:lnTo>
                    <a:pt x="25" y="5"/>
                  </a:lnTo>
                  <a:lnTo>
                    <a:pt x="37" y="0"/>
                  </a:lnTo>
                  <a:lnTo>
                    <a:pt x="49" y="1"/>
                  </a:lnTo>
                  <a:lnTo>
                    <a:pt x="62" y="8"/>
                  </a:lnTo>
                  <a:lnTo>
                    <a:pt x="73" y="19"/>
                  </a:lnTo>
                  <a:lnTo>
                    <a:pt x="86" y="34"/>
                  </a:lnTo>
                  <a:lnTo>
                    <a:pt x="96" y="53"/>
                  </a:lnTo>
                  <a:lnTo>
                    <a:pt x="106" y="76"/>
                  </a:lnTo>
                  <a:lnTo>
                    <a:pt x="114" y="102"/>
                  </a:lnTo>
                  <a:lnTo>
                    <a:pt x="120" y="128"/>
                  </a:lnTo>
                  <a:close/>
                </a:path>
              </a:pathLst>
            </a:custGeom>
            <a:solidFill>
              <a:srgbClr val="000000"/>
            </a:solidFill>
            <a:ln w="9525">
              <a:noFill/>
              <a:round/>
              <a:headEnd/>
              <a:tailEnd/>
            </a:ln>
          </p:spPr>
          <p:txBody>
            <a:bodyPr/>
            <a:lstStyle/>
            <a:p>
              <a:endParaRPr lang="ja-JP" altLang="en-US"/>
            </a:p>
          </p:txBody>
        </p:sp>
        <p:sp>
          <p:nvSpPr>
            <p:cNvPr id="51324" name="Freeform 202"/>
            <p:cNvSpPr>
              <a:spLocks/>
            </p:cNvSpPr>
            <p:nvPr/>
          </p:nvSpPr>
          <p:spPr bwMode="auto">
            <a:xfrm>
              <a:off x="4524" y="3458"/>
              <a:ext cx="17" cy="36"/>
            </a:xfrm>
            <a:custGeom>
              <a:avLst/>
              <a:gdLst>
                <a:gd name="T0" fmla="*/ 0 w 67"/>
                <a:gd name="T1" fmla="*/ 0 h 144"/>
                <a:gd name="T2" fmla="*/ 0 w 67"/>
                <a:gd name="T3" fmla="*/ 0 h 144"/>
                <a:gd name="T4" fmla="*/ 0 w 67"/>
                <a:gd name="T5" fmla="*/ 0 h 144"/>
                <a:gd name="T6" fmla="*/ 0 w 67"/>
                <a:gd name="T7" fmla="*/ 0 h 144"/>
                <a:gd name="T8" fmla="*/ 0 w 67"/>
                <a:gd name="T9" fmla="*/ 0 h 144"/>
                <a:gd name="T10" fmla="*/ 0 w 67"/>
                <a:gd name="T11" fmla="*/ 0 h 144"/>
                <a:gd name="T12" fmla="*/ 0 w 67"/>
                <a:gd name="T13" fmla="*/ 0 h 144"/>
                <a:gd name="T14" fmla="*/ 0 w 67"/>
                <a:gd name="T15" fmla="*/ 0 h 144"/>
                <a:gd name="T16" fmla="*/ 0 w 67"/>
                <a:gd name="T17" fmla="*/ 0 h 144"/>
                <a:gd name="T18" fmla="*/ 0 w 67"/>
                <a:gd name="T19" fmla="*/ 0 h 144"/>
                <a:gd name="T20" fmla="*/ 0 w 67"/>
                <a:gd name="T21" fmla="*/ 0 h 144"/>
                <a:gd name="T22" fmla="*/ 0 w 67"/>
                <a:gd name="T23" fmla="*/ 0 h 144"/>
                <a:gd name="T24" fmla="*/ 0 w 67"/>
                <a:gd name="T25" fmla="*/ 0 h 144"/>
                <a:gd name="T26" fmla="*/ 0 w 67"/>
                <a:gd name="T27" fmla="*/ 0 h 144"/>
                <a:gd name="T28" fmla="*/ 0 w 67"/>
                <a:gd name="T29" fmla="*/ 0 h 144"/>
                <a:gd name="T30" fmla="*/ 0 w 67"/>
                <a:gd name="T31" fmla="*/ 0 h 144"/>
                <a:gd name="T32" fmla="*/ 0 w 67"/>
                <a:gd name="T33" fmla="*/ 0 h 144"/>
                <a:gd name="T34" fmla="*/ 0 w 67"/>
                <a:gd name="T35" fmla="*/ 0 h 144"/>
                <a:gd name="T36" fmla="*/ 0 w 67"/>
                <a:gd name="T37" fmla="*/ 0 h 144"/>
                <a:gd name="T38" fmla="*/ 0 w 67"/>
                <a:gd name="T39" fmla="*/ 0 h 144"/>
                <a:gd name="T40" fmla="*/ 0 w 67"/>
                <a:gd name="T41" fmla="*/ 0 h 144"/>
                <a:gd name="T42" fmla="*/ 0 w 67"/>
                <a:gd name="T43" fmla="*/ 0 h 144"/>
                <a:gd name="T44" fmla="*/ 0 w 67"/>
                <a:gd name="T45" fmla="*/ 0 h 144"/>
                <a:gd name="T46" fmla="*/ 0 w 67"/>
                <a:gd name="T47" fmla="*/ 0 h 144"/>
                <a:gd name="T48" fmla="*/ 0 w 67"/>
                <a:gd name="T49" fmla="*/ 0 h 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7"/>
                <a:gd name="T76" fmla="*/ 0 h 144"/>
                <a:gd name="T77" fmla="*/ 67 w 67"/>
                <a:gd name="T78" fmla="*/ 144 h 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7" h="144">
                  <a:moveTo>
                    <a:pt x="65" y="68"/>
                  </a:moveTo>
                  <a:lnTo>
                    <a:pt x="67" y="96"/>
                  </a:lnTo>
                  <a:lnTo>
                    <a:pt x="65" y="120"/>
                  </a:lnTo>
                  <a:lnTo>
                    <a:pt x="57" y="136"/>
                  </a:lnTo>
                  <a:lnTo>
                    <a:pt x="47" y="144"/>
                  </a:lnTo>
                  <a:lnTo>
                    <a:pt x="41" y="144"/>
                  </a:lnTo>
                  <a:lnTo>
                    <a:pt x="34" y="140"/>
                  </a:lnTo>
                  <a:lnTo>
                    <a:pt x="28" y="134"/>
                  </a:lnTo>
                  <a:lnTo>
                    <a:pt x="22" y="126"/>
                  </a:lnTo>
                  <a:lnTo>
                    <a:pt x="15" y="116"/>
                  </a:lnTo>
                  <a:lnTo>
                    <a:pt x="10" y="105"/>
                  </a:lnTo>
                  <a:lnTo>
                    <a:pt x="6" y="91"/>
                  </a:lnTo>
                  <a:lnTo>
                    <a:pt x="3" y="77"/>
                  </a:lnTo>
                  <a:lnTo>
                    <a:pt x="0" y="48"/>
                  </a:lnTo>
                  <a:lnTo>
                    <a:pt x="3" y="24"/>
                  </a:lnTo>
                  <a:lnTo>
                    <a:pt x="9" y="7"/>
                  </a:lnTo>
                  <a:lnTo>
                    <a:pt x="20" y="0"/>
                  </a:lnTo>
                  <a:lnTo>
                    <a:pt x="27" y="0"/>
                  </a:lnTo>
                  <a:lnTo>
                    <a:pt x="33" y="3"/>
                  </a:lnTo>
                  <a:lnTo>
                    <a:pt x="39" y="10"/>
                  </a:lnTo>
                  <a:lnTo>
                    <a:pt x="46" y="17"/>
                  </a:lnTo>
                  <a:lnTo>
                    <a:pt x="52" y="27"/>
                  </a:lnTo>
                  <a:lnTo>
                    <a:pt x="57" y="40"/>
                  </a:lnTo>
                  <a:lnTo>
                    <a:pt x="61" y="53"/>
                  </a:lnTo>
                  <a:lnTo>
                    <a:pt x="65" y="68"/>
                  </a:lnTo>
                  <a:close/>
                </a:path>
              </a:pathLst>
            </a:custGeom>
            <a:solidFill>
              <a:srgbClr val="FFFFFF"/>
            </a:solidFill>
            <a:ln w="9525">
              <a:noFill/>
              <a:round/>
              <a:headEnd/>
              <a:tailEnd/>
            </a:ln>
          </p:spPr>
          <p:txBody>
            <a:bodyPr/>
            <a:lstStyle/>
            <a:p>
              <a:endParaRPr lang="ja-JP" altLang="en-US"/>
            </a:p>
          </p:txBody>
        </p:sp>
        <p:sp>
          <p:nvSpPr>
            <p:cNvPr id="51325" name="Freeform 203"/>
            <p:cNvSpPr>
              <a:spLocks/>
            </p:cNvSpPr>
            <p:nvPr/>
          </p:nvSpPr>
          <p:spPr bwMode="auto">
            <a:xfrm>
              <a:off x="4497" y="3382"/>
              <a:ext cx="76" cy="185"/>
            </a:xfrm>
            <a:custGeom>
              <a:avLst/>
              <a:gdLst>
                <a:gd name="T0" fmla="*/ 0 w 307"/>
                <a:gd name="T1" fmla="*/ 1 h 740"/>
                <a:gd name="T2" fmla="*/ 0 w 307"/>
                <a:gd name="T3" fmla="*/ 1 h 740"/>
                <a:gd name="T4" fmla="*/ 0 w 307"/>
                <a:gd name="T5" fmla="*/ 1 h 740"/>
                <a:gd name="T6" fmla="*/ 0 w 307"/>
                <a:gd name="T7" fmla="*/ 1 h 740"/>
                <a:gd name="T8" fmla="*/ 0 w 307"/>
                <a:gd name="T9" fmla="*/ 1 h 740"/>
                <a:gd name="T10" fmla="*/ 0 w 307"/>
                <a:gd name="T11" fmla="*/ 1 h 740"/>
                <a:gd name="T12" fmla="*/ 0 w 307"/>
                <a:gd name="T13" fmla="*/ 1 h 740"/>
                <a:gd name="T14" fmla="*/ 0 w 307"/>
                <a:gd name="T15" fmla="*/ 1 h 740"/>
                <a:gd name="T16" fmla="*/ 0 w 307"/>
                <a:gd name="T17" fmla="*/ 0 h 740"/>
                <a:gd name="T18" fmla="*/ 0 w 307"/>
                <a:gd name="T19" fmla="*/ 0 h 740"/>
                <a:gd name="T20" fmla="*/ 0 w 307"/>
                <a:gd name="T21" fmla="*/ 0 h 740"/>
                <a:gd name="T22" fmla="*/ 0 w 307"/>
                <a:gd name="T23" fmla="*/ 0 h 740"/>
                <a:gd name="T24" fmla="*/ 0 w 307"/>
                <a:gd name="T25" fmla="*/ 0 h 740"/>
                <a:gd name="T26" fmla="*/ 0 w 307"/>
                <a:gd name="T27" fmla="*/ 0 h 740"/>
                <a:gd name="T28" fmla="*/ 0 w 307"/>
                <a:gd name="T29" fmla="*/ 0 h 740"/>
                <a:gd name="T30" fmla="*/ 0 w 307"/>
                <a:gd name="T31" fmla="*/ 0 h 740"/>
                <a:gd name="T32" fmla="*/ 0 w 307"/>
                <a:gd name="T33" fmla="*/ 0 h 740"/>
                <a:gd name="T34" fmla="*/ 0 w 307"/>
                <a:gd name="T35" fmla="*/ 0 h 740"/>
                <a:gd name="T36" fmla="*/ 0 w 307"/>
                <a:gd name="T37" fmla="*/ 0 h 740"/>
                <a:gd name="T38" fmla="*/ 0 w 307"/>
                <a:gd name="T39" fmla="*/ 0 h 740"/>
                <a:gd name="T40" fmla="*/ 0 w 307"/>
                <a:gd name="T41" fmla="*/ 0 h 740"/>
                <a:gd name="T42" fmla="*/ 0 w 307"/>
                <a:gd name="T43" fmla="*/ 0 h 740"/>
                <a:gd name="T44" fmla="*/ 0 w 307"/>
                <a:gd name="T45" fmla="*/ 0 h 740"/>
                <a:gd name="T46" fmla="*/ 0 w 307"/>
                <a:gd name="T47" fmla="*/ 0 h 740"/>
                <a:gd name="T48" fmla="*/ 0 w 307"/>
                <a:gd name="T49" fmla="*/ 1 h 740"/>
                <a:gd name="T50" fmla="*/ 0 w 307"/>
                <a:gd name="T51" fmla="*/ 1 h 740"/>
                <a:gd name="T52" fmla="*/ 0 w 307"/>
                <a:gd name="T53" fmla="*/ 1 h 740"/>
                <a:gd name="T54" fmla="*/ 0 w 307"/>
                <a:gd name="T55" fmla="*/ 1 h 740"/>
                <a:gd name="T56" fmla="*/ 0 w 307"/>
                <a:gd name="T57" fmla="*/ 1 h 740"/>
                <a:gd name="T58" fmla="*/ 0 w 307"/>
                <a:gd name="T59" fmla="*/ 1 h 740"/>
                <a:gd name="T60" fmla="*/ 0 w 307"/>
                <a:gd name="T61" fmla="*/ 1 h 740"/>
                <a:gd name="T62" fmla="*/ 0 w 307"/>
                <a:gd name="T63" fmla="*/ 1 h 740"/>
                <a:gd name="T64" fmla="*/ 0 w 307"/>
                <a:gd name="T65" fmla="*/ 1 h 7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7"/>
                <a:gd name="T100" fmla="*/ 0 h 740"/>
                <a:gd name="T101" fmla="*/ 307 w 307"/>
                <a:gd name="T102" fmla="*/ 740 h 7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7" h="740">
                  <a:moveTo>
                    <a:pt x="298" y="707"/>
                  </a:moveTo>
                  <a:lnTo>
                    <a:pt x="285" y="713"/>
                  </a:lnTo>
                  <a:lnTo>
                    <a:pt x="271" y="717"/>
                  </a:lnTo>
                  <a:lnTo>
                    <a:pt x="259" y="721"/>
                  </a:lnTo>
                  <a:lnTo>
                    <a:pt x="246" y="722"/>
                  </a:lnTo>
                  <a:lnTo>
                    <a:pt x="235" y="722"/>
                  </a:lnTo>
                  <a:lnTo>
                    <a:pt x="222" y="721"/>
                  </a:lnTo>
                  <a:lnTo>
                    <a:pt x="209" y="718"/>
                  </a:lnTo>
                  <a:lnTo>
                    <a:pt x="198" y="713"/>
                  </a:lnTo>
                  <a:lnTo>
                    <a:pt x="160" y="688"/>
                  </a:lnTo>
                  <a:lnTo>
                    <a:pt x="127" y="653"/>
                  </a:lnTo>
                  <a:lnTo>
                    <a:pt x="100" y="608"/>
                  </a:lnTo>
                  <a:lnTo>
                    <a:pt x="77" y="563"/>
                  </a:lnTo>
                  <a:lnTo>
                    <a:pt x="60" y="518"/>
                  </a:lnTo>
                  <a:lnTo>
                    <a:pt x="48" y="481"/>
                  </a:lnTo>
                  <a:lnTo>
                    <a:pt x="41" y="455"/>
                  </a:lnTo>
                  <a:lnTo>
                    <a:pt x="38" y="445"/>
                  </a:lnTo>
                  <a:lnTo>
                    <a:pt x="25" y="361"/>
                  </a:lnTo>
                  <a:lnTo>
                    <a:pt x="20" y="289"/>
                  </a:lnTo>
                  <a:lnTo>
                    <a:pt x="22" y="227"/>
                  </a:lnTo>
                  <a:lnTo>
                    <a:pt x="28" y="176"/>
                  </a:lnTo>
                  <a:lnTo>
                    <a:pt x="37" y="134"/>
                  </a:lnTo>
                  <a:lnTo>
                    <a:pt x="51" y="101"/>
                  </a:lnTo>
                  <a:lnTo>
                    <a:pt x="65" y="75"/>
                  </a:lnTo>
                  <a:lnTo>
                    <a:pt x="81" y="56"/>
                  </a:lnTo>
                  <a:lnTo>
                    <a:pt x="96" y="43"/>
                  </a:lnTo>
                  <a:lnTo>
                    <a:pt x="112" y="33"/>
                  </a:lnTo>
                  <a:lnTo>
                    <a:pt x="126" y="26"/>
                  </a:lnTo>
                  <a:lnTo>
                    <a:pt x="140" y="23"/>
                  </a:lnTo>
                  <a:lnTo>
                    <a:pt x="151" y="20"/>
                  </a:lnTo>
                  <a:lnTo>
                    <a:pt x="160" y="20"/>
                  </a:lnTo>
                  <a:lnTo>
                    <a:pt x="166" y="20"/>
                  </a:lnTo>
                  <a:lnTo>
                    <a:pt x="169" y="20"/>
                  </a:lnTo>
                  <a:lnTo>
                    <a:pt x="170" y="1"/>
                  </a:lnTo>
                  <a:lnTo>
                    <a:pt x="166" y="1"/>
                  </a:lnTo>
                  <a:lnTo>
                    <a:pt x="160" y="0"/>
                  </a:lnTo>
                  <a:lnTo>
                    <a:pt x="148" y="1"/>
                  </a:lnTo>
                  <a:lnTo>
                    <a:pt x="136" y="2"/>
                  </a:lnTo>
                  <a:lnTo>
                    <a:pt x="119" y="7"/>
                  </a:lnTo>
                  <a:lnTo>
                    <a:pt x="103" y="14"/>
                  </a:lnTo>
                  <a:lnTo>
                    <a:pt x="84" y="25"/>
                  </a:lnTo>
                  <a:lnTo>
                    <a:pt x="66" y="40"/>
                  </a:lnTo>
                  <a:lnTo>
                    <a:pt x="43" y="70"/>
                  </a:lnTo>
                  <a:lnTo>
                    <a:pt x="25" y="105"/>
                  </a:lnTo>
                  <a:lnTo>
                    <a:pt x="11" y="147"/>
                  </a:lnTo>
                  <a:lnTo>
                    <a:pt x="4" y="195"/>
                  </a:lnTo>
                  <a:lnTo>
                    <a:pt x="0" y="248"/>
                  </a:lnTo>
                  <a:lnTo>
                    <a:pt x="1" y="309"/>
                  </a:lnTo>
                  <a:lnTo>
                    <a:pt x="8" y="376"/>
                  </a:lnTo>
                  <a:lnTo>
                    <a:pt x="19" y="448"/>
                  </a:lnTo>
                  <a:lnTo>
                    <a:pt x="22" y="461"/>
                  </a:lnTo>
                  <a:lnTo>
                    <a:pt x="30" y="489"/>
                  </a:lnTo>
                  <a:lnTo>
                    <a:pt x="43" y="528"/>
                  </a:lnTo>
                  <a:lnTo>
                    <a:pt x="61" y="574"/>
                  </a:lnTo>
                  <a:lnTo>
                    <a:pt x="85" y="621"/>
                  </a:lnTo>
                  <a:lnTo>
                    <a:pt x="114" y="666"/>
                  </a:lnTo>
                  <a:lnTo>
                    <a:pt x="150" y="703"/>
                  </a:lnTo>
                  <a:lnTo>
                    <a:pt x="190" y="730"/>
                  </a:lnTo>
                  <a:lnTo>
                    <a:pt x="204" y="735"/>
                  </a:lnTo>
                  <a:lnTo>
                    <a:pt x="218" y="739"/>
                  </a:lnTo>
                  <a:lnTo>
                    <a:pt x="232" y="740"/>
                  </a:lnTo>
                  <a:lnTo>
                    <a:pt x="247" y="740"/>
                  </a:lnTo>
                  <a:lnTo>
                    <a:pt x="261" y="739"/>
                  </a:lnTo>
                  <a:lnTo>
                    <a:pt x="276" y="735"/>
                  </a:lnTo>
                  <a:lnTo>
                    <a:pt x="292" y="730"/>
                  </a:lnTo>
                  <a:lnTo>
                    <a:pt x="307" y="722"/>
                  </a:lnTo>
                  <a:lnTo>
                    <a:pt x="298" y="707"/>
                  </a:lnTo>
                  <a:close/>
                </a:path>
              </a:pathLst>
            </a:custGeom>
            <a:solidFill>
              <a:srgbClr val="000000"/>
            </a:solidFill>
            <a:ln w="9525">
              <a:noFill/>
              <a:round/>
              <a:headEnd/>
              <a:tailEnd/>
            </a:ln>
          </p:spPr>
          <p:txBody>
            <a:bodyPr/>
            <a:lstStyle/>
            <a:p>
              <a:endParaRPr lang="ja-JP" altLang="en-US"/>
            </a:p>
          </p:txBody>
        </p:sp>
        <p:sp>
          <p:nvSpPr>
            <p:cNvPr id="51326" name="Freeform 204"/>
            <p:cNvSpPr>
              <a:spLocks/>
            </p:cNvSpPr>
            <p:nvPr/>
          </p:nvSpPr>
          <p:spPr bwMode="auto">
            <a:xfrm>
              <a:off x="4536" y="3392"/>
              <a:ext cx="32" cy="47"/>
            </a:xfrm>
            <a:custGeom>
              <a:avLst/>
              <a:gdLst>
                <a:gd name="T0" fmla="*/ 0 w 124"/>
                <a:gd name="T1" fmla="*/ 0 h 188"/>
                <a:gd name="T2" fmla="*/ 0 w 124"/>
                <a:gd name="T3" fmla="*/ 0 h 188"/>
                <a:gd name="T4" fmla="*/ 0 w 124"/>
                <a:gd name="T5" fmla="*/ 0 h 188"/>
                <a:gd name="T6" fmla="*/ 0 w 124"/>
                <a:gd name="T7" fmla="*/ 0 h 188"/>
                <a:gd name="T8" fmla="*/ 0 w 124"/>
                <a:gd name="T9" fmla="*/ 0 h 188"/>
                <a:gd name="T10" fmla="*/ 0 w 124"/>
                <a:gd name="T11" fmla="*/ 0 h 188"/>
                <a:gd name="T12" fmla="*/ 0 w 124"/>
                <a:gd name="T13" fmla="*/ 0 h 188"/>
                <a:gd name="T14" fmla="*/ 0 w 124"/>
                <a:gd name="T15" fmla="*/ 0 h 188"/>
                <a:gd name="T16" fmla="*/ 0 w 124"/>
                <a:gd name="T17" fmla="*/ 0 h 188"/>
                <a:gd name="T18" fmla="*/ 0 w 124"/>
                <a:gd name="T19" fmla="*/ 0 h 188"/>
                <a:gd name="T20" fmla="*/ 0 w 124"/>
                <a:gd name="T21" fmla="*/ 0 h 188"/>
                <a:gd name="T22" fmla="*/ 0 w 124"/>
                <a:gd name="T23" fmla="*/ 0 h 188"/>
                <a:gd name="T24" fmla="*/ 0 w 124"/>
                <a:gd name="T25" fmla="*/ 0 h 188"/>
                <a:gd name="T26" fmla="*/ 0 w 124"/>
                <a:gd name="T27" fmla="*/ 0 h 188"/>
                <a:gd name="T28" fmla="*/ 0 w 124"/>
                <a:gd name="T29" fmla="*/ 0 h 188"/>
                <a:gd name="T30" fmla="*/ 0 w 124"/>
                <a:gd name="T31" fmla="*/ 0 h 188"/>
                <a:gd name="T32" fmla="*/ 0 w 124"/>
                <a:gd name="T33" fmla="*/ 0 h 188"/>
                <a:gd name="T34" fmla="*/ 0 w 124"/>
                <a:gd name="T35" fmla="*/ 0 h 188"/>
                <a:gd name="T36" fmla="*/ 0 w 124"/>
                <a:gd name="T37" fmla="*/ 0 h 188"/>
                <a:gd name="T38" fmla="*/ 0 w 124"/>
                <a:gd name="T39" fmla="*/ 0 h 188"/>
                <a:gd name="T40" fmla="*/ 0 w 124"/>
                <a:gd name="T41" fmla="*/ 0 h 1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4"/>
                <a:gd name="T64" fmla="*/ 0 h 188"/>
                <a:gd name="T65" fmla="*/ 124 w 124"/>
                <a:gd name="T66" fmla="*/ 188 h 1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4" h="188">
                  <a:moveTo>
                    <a:pt x="0" y="180"/>
                  </a:moveTo>
                  <a:lnTo>
                    <a:pt x="0" y="163"/>
                  </a:lnTo>
                  <a:lnTo>
                    <a:pt x="0" y="120"/>
                  </a:lnTo>
                  <a:lnTo>
                    <a:pt x="6" y="62"/>
                  </a:lnTo>
                  <a:lnTo>
                    <a:pt x="21" y="0"/>
                  </a:lnTo>
                  <a:lnTo>
                    <a:pt x="24" y="1"/>
                  </a:lnTo>
                  <a:lnTo>
                    <a:pt x="33" y="7"/>
                  </a:lnTo>
                  <a:lnTo>
                    <a:pt x="44" y="19"/>
                  </a:lnTo>
                  <a:lnTo>
                    <a:pt x="59" y="34"/>
                  </a:lnTo>
                  <a:lnTo>
                    <a:pt x="76" y="57"/>
                  </a:lnTo>
                  <a:lnTo>
                    <a:pt x="94" y="85"/>
                  </a:lnTo>
                  <a:lnTo>
                    <a:pt x="109" y="120"/>
                  </a:lnTo>
                  <a:lnTo>
                    <a:pt x="124" y="163"/>
                  </a:lnTo>
                  <a:lnTo>
                    <a:pt x="120" y="164"/>
                  </a:lnTo>
                  <a:lnTo>
                    <a:pt x="111" y="169"/>
                  </a:lnTo>
                  <a:lnTo>
                    <a:pt x="96" y="176"/>
                  </a:lnTo>
                  <a:lnTo>
                    <a:pt x="80" y="181"/>
                  </a:lnTo>
                  <a:lnTo>
                    <a:pt x="59" y="186"/>
                  </a:lnTo>
                  <a:lnTo>
                    <a:pt x="39" y="188"/>
                  </a:lnTo>
                  <a:lnTo>
                    <a:pt x="19" y="186"/>
                  </a:lnTo>
                  <a:lnTo>
                    <a:pt x="0" y="180"/>
                  </a:lnTo>
                  <a:close/>
                </a:path>
              </a:pathLst>
            </a:custGeom>
            <a:solidFill>
              <a:srgbClr val="000000"/>
            </a:solidFill>
            <a:ln w="9525">
              <a:noFill/>
              <a:round/>
              <a:headEnd/>
              <a:tailEnd/>
            </a:ln>
          </p:spPr>
          <p:txBody>
            <a:bodyPr/>
            <a:lstStyle/>
            <a:p>
              <a:endParaRPr lang="ja-JP" altLang="en-US"/>
            </a:p>
          </p:txBody>
        </p:sp>
        <p:sp>
          <p:nvSpPr>
            <p:cNvPr id="51327" name="Freeform 205"/>
            <p:cNvSpPr>
              <a:spLocks/>
            </p:cNvSpPr>
            <p:nvPr/>
          </p:nvSpPr>
          <p:spPr bwMode="auto">
            <a:xfrm>
              <a:off x="4552" y="3467"/>
              <a:ext cx="33" cy="52"/>
            </a:xfrm>
            <a:custGeom>
              <a:avLst/>
              <a:gdLst>
                <a:gd name="T0" fmla="*/ 0 w 131"/>
                <a:gd name="T1" fmla="*/ 0 h 207"/>
                <a:gd name="T2" fmla="*/ 0 w 131"/>
                <a:gd name="T3" fmla="*/ 0 h 207"/>
                <a:gd name="T4" fmla="*/ 0 w 131"/>
                <a:gd name="T5" fmla="*/ 0 h 207"/>
                <a:gd name="T6" fmla="*/ 0 w 131"/>
                <a:gd name="T7" fmla="*/ 0 h 207"/>
                <a:gd name="T8" fmla="*/ 0 w 131"/>
                <a:gd name="T9" fmla="*/ 0 h 207"/>
                <a:gd name="T10" fmla="*/ 0 w 131"/>
                <a:gd name="T11" fmla="*/ 0 h 207"/>
                <a:gd name="T12" fmla="*/ 0 w 131"/>
                <a:gd name="T13" fmla="*/ 0 h 207"/>
                <a:gd name="T14" fmla="*/ 0 w 131"/>
                <a:gd name="T15" fmla="*/ 0 h 207"/>
                <a:gd name="T16" fmla="*/ 0 w 131"/>
                <a:gd name="T17" fmla="*/ 0 h 207"/>
                <a:gd name="T18" fmla="*/ 0 w 131"/>
                <a:gd name="T19" fmla="*/ 0 h 207"/>
                <a:gd name="T20" fmla="*/ 0 w 131"/>
                <a:gd name="T21" fmla="*/ 0 h 207"/>
                <a:gd name="T22" fmla="*/ 0 w 131"/>
                <a:gd name="T23" fmla="*/ 0 h 207"/>
                <a:gd name="T24" fmla="*/ 0 w 131"/>
                <a:gd name="T25" fmla="*/ 0 h 207"/>
                <a:gd name="T26" fmla="*/ 0 w 131"/>
                <a:gd name="T27" fmla="*/ 0 h 207"/>
                <a:gd name="T28" fmla="*/ 0 w 131"/>
                <a:gd name="T29" fmla="*/ 0 h 207"/>
                <a:gd name="T30" fmla="*/ 0 w 131"/>
                <a:gd name="T31" fmla="*/ 0 h 207"/>
                <a:gd name="T32" fmla="*/ 0 w 131"/>
                <a:gd name="T33" fmla="*/ 0 h 207"/>
                <a:gd name="T34" fmla="*/ 0 w 131"/>
                <a:gd name="T35" fmla="*/ 0 h 207"/>
                <a:gd name="T36" fmla="*/ 0 w 131"/>
                <a:gd name="T37" fmla="*/ 0 h 207"/>
                <a:gd name="T38" fmla="*/ 0 w 131"/>
                <a:gd name="T39" fmla="*/ 0 h 207"/>
                <a:gd name="T40" fmla="*/ 0 w 131"/>
                <a:gd name="T41" fmla="*/ 0 h 2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207"/>
                <a:gd name="T65" fmla="*/ 131 w 131"/>
                <a:gd name="T66" fmla="*/ 207 h 20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207">
                  <a:moveTo>
                    <a:pt x="127" y="0"/>
                  </a:moveTo>
                  <a:lnTo>
                    <a:pt x="124" y="1"/>
                  </a:lnTo>
                  <a:lnTo>
                    <a:pt x="117" y="3"/>
                  </a:lnTo>
                  <a:lnTo>
                    <a:pt x="105" y="8"/>
                  </a:lnTo>
                  <a:lnTo>
                    <a:pt x="89" y="14"/>
                  </a:lnTo>
                  <a:lnTo>
                    <a:pt x="70" y="24"/>
                  </a:lnTo>
                  <a:lnTo>
                    <a:pt x="48" y="37"/>
                  </a:lnTo>
                  <a:lnTo>
                    <a:pt x="25" y="53"/>
                  </a:lnTo>
                  <a:lnTo>
                    <a:pt x="0" y="74"/>
                  </a:lnTo>
                  <a:lnTo>
                    <a:pt x="2" y="79"/>
                  </a:lnTo>
                  <a:lnTo>
                    <a:pt x="11" y="91"/>
                  </a:lnTo>
                  <a:lnTo>
                    <a:pt x="24" y="112"/>
                  </a:lnTo>
                  <a:lnTo>
                    <a:pt x="41" y="133"/>
                  </a:lnTo>
                  <a:lnTo>
                    <a:pt x="58" y="157"/>
                  </a:lnTo>
                  <a:lnTo>
                    <a:pt x="79" y="179"/>
                  </a:lnTo>
                  <a:lnTo>
                    <a:pt x="99" y="195"/>
                  </a:lnTo>
                  <a:lnTo>
                    <a:pt x="118" y="207"/>
                  </a:lnTo>
                  <a:lnTo>
                    <a:pt x="122" y="184"/>
                  </a:lnTo>
                  <a:lnTo>
                    <a:pt x="127" y="128"/>
                  </a:lnTo>
                  <a:lnTo>
                    <a:pt x="131" y="61"/>
                  </a:lnTo>
                  <a:lnTo>
                    <a:pt x="127" y="0"/>
                  </a:lnTo>
                  <a:close/>
                </a:path>
              </a:pathLst>
            </a:custGeom>
            <a:solidFill>
              <a:srgbClr val="000000"/>
            </a:solidFill>
            <a:ln w="9525">
              <a:noFill/>
              <a:round/>
              <a:headEnd/>
              <a:tailEnd/>
            </a:ln>
          </p:spPr>
          <p:txBody>
            <a:bodyPr/>
            <a:lstStyle/>
            <a:p>
              <a:endParaRPr lang="ja-JP" altLang="en-US"/>
            </a:p>
          </p:txBody>
        </p:sp>
        <p:sp>
          <p:nvSpPr>
            <p:cNvPr id="51328" name="Freeform 206"/>
            <p:cNvSpPr>
              <a:spLocks/>
            </p:cNvSpPr>
            <p:nvPr/>
          </p:nvSpPr>
          <p:spPr bwMode="auto">
            <a:xfrm>
              <a:off x="4529" y="3511"/>
              <a:ext cx="31" cy="43"/>
            </a:xfrm>
            <a:custGeom>
              <a:avLst/>
              <a:gdLst>
                <a:gd name="T0" fmla="*/ 0 w 123"/>
                <a:gd name="T1" fmla="*/ 0 h 173"/>
                <a:gd name="T2" fmla="*/ 0 w 123"/>
                <a:gd name="T3" fmla="*/ 0 h 173"/>
                <a:gd name="T4" fmla="*/ 0 w 123"/>
                <a:gd name="T5" fmla="*/ 0 h 173"/>
                <a:gd name="T6" fmla="*/ 0 w 123"/>
                <a:gd name="T7" fmla="*/ 0 h 173"/>
                <a:gd name="T8" fmla="*/ 0 w 123"/>
                <a:gd name="T9" fmla="*/ 0 h 173"/>
                <a:gd name="T10" fmla="*/ 0 w 123"/>
                <a:gd name="T11" fmla="*/ 0 h 173"/>
                <a:gd name="T12" fmla="*/ 0 w 123"/>
                <a:gd name="T13" fmla="*/ 0 h 173"/>
                <a:gd name="T14" fmla="*/ 0 w 123"/>
                <a:gd name="T15" fmla="*/ 0 h 173"/>
                <a:gd name="T16" fmla="*/ 0 w 123"/>
                <a:gd name="T17" fmla="*/ 0 h 173"/>
                <a:gd name="T18" fmla="*/ 0 w 123"/>
                <a:gd name="T19" fmla="*/ 0 h 173"/>
                <a:gd name="T20" fmla="*/ 0 w 123"/>
                <a:gd name="T21" fmla="*/ 0 h 173"/>
                <a:gd name="T22" fmla="*/ 0 w 123"/>
                <a:gd name="T23" fmla="*/ 0 h 173"/>
                <a:gd name="T24" fmla="*/ 0 w 123"/>
                <a:gd name="T25" fmla="*/ 0 h 173"/>
                <a:gd name="T26" fmla="*/ 0 w 123"/>
                <a:gd name="T27" fmla="*/ 0 h 173"/>
                <a:gd name="T28" fmla="*/ 0 w 123"/>
                <a:gd name="T29" fmla="*/ 0 h 173"/>
                <a:gd name="T30" fmla="*/ 0 w 123"/>
                <a:gd name="T31" fmla="*/ 0 h 173"/>
                <a:gd name="T32" fmla="*/ 0 w 123"/>
                <a:gd name="T33" fmla="*/ 0 h 173"/>
                <a:gd name="T34" fmla="*/ 0 w 123"/>
                <a:gd name="T35" fmla="*/ 0 h 173"/>
                <a:gd name="T36" fmla="*/ 0 w 123"/>
                <a:gd name="T37" fmla="*/ 0 h 173"/>
                <a:gd name="T38" fmla="*/ 0 w 123"/>
                <a:gd name="T39" fmla="*/ 0 h 173"/>
                <a:gd name="T40" fmla="*/ 0 w 123"/>
                <a:gd name="T41" fmla="*/ 0 h 1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3"/>
                <a:gd name="T64" fmla="*/ 0 h 173"/>
                <a:gd name="T65" fmla="*/ 123 w 123"/>
                <a:gd name="T66" fmla="*/ 173 h 1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3" h="173">
                  <a:moveTo>
                    <a:pt x="20" y="0"/>
                  </a:moveTo>
                  <a:lnTo>
                    <a:pt x="15" y="12"/>
                  </a:lnTo>
                  <a:lnTo>
                    <a:pt x="6" y="39"/>
                  </a:lnTo>
                  <a:lnTo>
                    <a:pt x="0" y="77"/>
                  </a:lnTo>
                  <a:lnTo>
                    <a:pt x="5" y="119"/>
                  </a:lnTo>
                  <a:lnTo>
                    <a:pt x="8" y="123"/>
                  </a:lnTo>
                  <a:lnTo>
                    <a:pt x="16" y="132"/>
                  </a:lnTo>
                  <a:lnTo>
                    <a:pt x="29" y="143"/>
                  </a:lnTo>
                  <a:lnTo>
                    <a:pt x="46" y="156"/>
                  </a:lnTo>
                  <a:lnTo>
                    <a:pt x="63" y="166"/>
                  </a:lnTo>
                  <a:lnTo>
                    <a:pt x="84" y="173"/>
                  </a:lnTo>
                  <a:lnTo>
                    <a:pt x="104" y="171"/>
                  </a:lnTo>
                  <a:lnTo>
                    <a:pt x="123" y="160"/>
                  </a:lnTo>
                  <a:lnTo>
                    <a:pt x="120" y="155"/>
                  </a:lnTo>
                  <a:lnTo>
                    <a:pt x="113" y="140"/>
                  </a:lnTo>
                  <a:lnTo>
                    <a:pt x="103" y="119"/>
                  </a:lnTo>
                  <a:lnTo>
                    <a:pt x="89" y="94"/>
                  </a:lnTo>
                  <a:lnTo>
                    <a:pt x="72" y="67"/>
                  </a:lnTo>
                  <a:lnTo>
                    <a:pt x="56" y="41"/>
                  </a:lnTo>
                  <a:lnTo>
                    <a:pt x="38" y="18"/>
                  </a:lnTo>
                  <a:lnTo>
                    <a:pt x="20" y="0"/>
                  </a:lnTo>
                  <a:close/>
                </a:path>
              </a:pathLst>
            </a:custGeom>
            <a:solidFill>
              <a:srgbClr val="000000"/>
            </a:solidFill>
            <a:ln w="9525">
              <a:noFill/>
              <a:round/>
              <a:headEnd/>
              <a:tailEnd/>
            </a:ln>
          </p:spPr>
          <p:txBody>
            <a:bodyPr/>
            <a:lstStyle/>
            <a:p>
              <a:endParaRPr lang="ja-JP" altLang="en-US"/>
            </a:p>
          </p:txBody>
        </p:sp>
        <p:sp>
          <p:nvSpPr>
            <p:cNvPr id="51329" name="Freeform 207"/>
            <p:cNvSpPr>
              <a:spLocks/>
            </p:cNvSpPr>
            <p:nvPr/>
          </p:nvSpPr>
          <p:spPr bwMode="auto">
            <a:xfrm>
              <a:off x="4505" y="3459"/>
              <a:ext cx="11" cy="50"/>
            </a:xfrm>
            <a:custGeom>
              <a:avLst/>
              <a:gdLst>
                <a:gd name="T0" fmla="*/ 0 w 40"/>
                <a:gd name="T1" fmla="*/ 0 h 199"/>
                <a:gd name="T2" fmla="*/ 0 w 40"/>
                <a:gd name="T3" fmla="*/ 0 h 199"/>
                <a:gd name="T4" fmla="*/ 0 w 40"/>
                <a:gd name="T5" fmla="*/ 0 h 199"/>
                <a:gd name="T6" fmla="*/ 0 w 40"/>
                <a:gd name="T7" fmla="*/ 0 h 199"/>
                <a:gd name="T8" fmla="*/ 0 w 40"/>
                <a:gd name="T9" fmla="*/ 0 h 199"/>
                <a:gd name="T10" fmla="*/ 0 w 40"/>
                <a:gd name="T11" fmla="*/ 0 h 199"/>
                <a:gd name="T12" fmla="*/ 0 w 40"/>
                <a:gd name="T13" fmla="*/ 0 h 199"/>
                <a:gd name="T14" fmla="*/ 0 w 40"/>
                <a:gd name="T15" fmla="*/ 0 h 199"/>
                <a:gd name="T16" fmla="*/ 0 w 40"/>
                <a:gd name="T17" fmla="*/ 0 h 199"/>
                <a:gd name="T18" fmla="*/ 0 w 40"/>
                <a:gd name="T19" fmla="*/ 0 h 199"/>
                <a:gd name="T20" fmla="*/ 0 w 40"/>
                <a:gd name="T21" fmla="*/ 0 h 1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199"/>
                <a:gd name="T35" fmla="*/ 40 w 40"/>
                <a:gd name="T36" fmla="*/ 199 h 1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199">
                  <a:moveTo>
                    <a:pt x="0" y="0"/>
                  </a:moveTo>
                  <a:lnTo>
                    <a:pt x="0" y="7"/>
                  </a:lnTo>
                  <a:lnTo>
                    <a:pt x="2" y="26"/>
                  </a:lnTo>
                  <a:lnTo>
                    <a:pt x="5" y="52"/>
                  </a:lnTo>
                  <a:lnTo>
                    <a:pt x="8" y="84"/>
                  </a:lnTo>
                  <a:lnTo>
                    <a:pt x="15" y="118"/>
                  </a:lnTo>
                  <a:lnTo>
                    <a:pt x="21" y="151"/>
                  </a:lnTo>
                  <a:lnTo>
                    <a:pt x="29" y="179"/>
                  </a:lnTo>
                  <a:lnTo>
                    <a:pt x="39" y="199"/>
                  </a:lnTo>
                  <a:lnTo>
                    <a:pt x="40" y="99"/>
                  </a:lnTo>
                  <a:lnTo>
                    <a:pt x="0" y="0"/>
                  </a:lnTo>
                  <a:close/>
                </a:path>
              </a:pathLst>
            </a:custGeom>
            <a:solidFill>
              <a:srgbClr val="000000"/>
            </a:solidFill>
            <a:ln w="9525">
              <a:noFill/>
              <a:round/>
              <a:headEnd/>
              <a:tailEnd/>
            </a:ln>
          </p:spPr>
          <p:txBody>
            <a:bodyPr/>
            <a:lstStyle/>
            <a:p>
              <a:endParaRPr lang="ja-JP" altLang="en-US"/>
            </a:p>
          </p:txBody>
        </p:sp>
        <p:sp>
          <p:nvSpPr>
            <p:cNvPr id="51330" name="Freeform 208"/>
            <p:cNvSpPr>
              <a:spLocks/>
            </p:cNvSpPr>
            <p:nvPr/>
          </p:nvSpPr>
          <p:spPr bwMode="auto">
            <a:xfrm>
              <a:off x="4505" y="3405"/>
              <a:ext cx="14" cy="39"/>
            </a:xfrm>
            <a:custGeom>
              <a:avLst/>
              <a:gdLst>
                <a:gd name="T0" fmla="*/ 0 w 53"/>
                <a:gd name="T1" fmla="*/ 0 h 159"/>
                <a:gd name="T2" fmla="*/ 0 w 53"/>
                <a:gd name="T3" fmla="*/ 0 h 159"/>
                <a:gd name="T4" fmla="*/ 0 w 53"/>
                <a:gd name="T5" fmla="*/ 0 h 159"/>
                <a:gd name="T6" fmla="*/ 0 w 53"/>
                <a:gd name="T7" fmla="*/ 0 h 159"/>
                <a:gd name="T8" fmla="*/ 0 w 53"/>
                <a:gd name="T9" fmla="*/ 0 h 159"/>
                <a:gd name="T10" fmla="*/ 0 w 53"/>
                <a:gd name="T11" fmla="*/ 0 h 159"/>
                <a:gd name="T12" fmla="*/ 0 w 53"/>
                <a:gd name="T13" fmla="*/ 0 h 159"/>
                <a:gd name="T14" fmla="*/ 0 w 53"/>
                <a:gd name="T15" fmla="*/ 0 h 159"/>
                <a:gd name="T16" fmla="*/ 0 w 53"/>
                <a:gd name="T17" fmla="*/ 0 h 159"/>
                <a:gd name="T18" fmla="*/ 0 w 53"/>
                <a:gd name="T19" fmla="*/ 0 h 159"/>
                <a:gd name="T20" fmla="*/ 0 w 53"/>
                <a:gd name="T21" fmla="*/ 0 h 159"/>
                <a:gd name="T22" fmla="*/ 0 w 53"/>
                <a:gd name="T23" fmla="*/ 0 h 159"/>
                <a:gd name="T24" fmla="*/ 0 w 53"/>
                <a:gd name="T25" fmla="*/ 0 h 159"/>
                <a:gd name="T26" fmla="*/ 0 w 53"/>
                <a:gd name="T27" fmla="*/ 0 h 159"/>
                <a:gd name="T28" fmla="*/ 0 w 53"/>
                <a:gd name="T29" fmla="*/ 0 h 159"/>
                <a:gd name="T30" fmla="*/ 0 w 53"/>
                <a:gd name="T31" fmla="*/ 0 h 159"/>
                <a:gd name="T32" fmla="*/ 0 w 53"/>
                <a:gd name="T33" fmla="*/ 0 h 159"/>
                <a:gd name="T34" fmla="*/ 0 w 53"/>
                <a:gd name="T35" fmla="*/ 0 h 159"/>
                <a:gd name="T36" fmla="*/ 0 w 53"/>
                <a:gd name="T37" fmla="*/ 0 h 159"/>
                <a:gd name="T38" fmla="*/ 0 w 53"/>
                <a:gd name="T39" fmla="*/ 0 h 159"/>
                <a:gd name="T40" fmla="*/ 0 w 53"/>
                <a:gd name="T41" fmla="*/ 0 h 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
                <a:gd name="T64" fmla="*/ 0 h 159"/>
                <a:gd name="T65" fmla="*/ 53 w 53"/>
                <a:gd name="T66" fmla="*/ 159 h 1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 h="159">
                  <a:moveTo>
                    <a:pt x="53" y="155"/>
                  </a:moveTo>
                  <a:lnTo>
                    <a:pt x="53" y="141"/>
                  </a:lnTo>
                  <a:lnTo>
                    <a:pt x="50" y="106"/>
                  </a:lnTo>
                  <a:lnTo>
                    <a:pt x="45" y="56"/>
                  </a:lnTo>
                  <a:lnTo>
                    <a:pt x="36" y="0"/>
                  </a:lnTo>
                  <a:lnTo>
                    <a:pt x="34" y="4"/>
                  </a:lnTo>
                  <a:lnTo>
                    <a:pt x="29" y="14"/>
                  </a:lnTo>
                  <a:lnTo>
                    <a:pt x="22" y="31"/>
                  </a:lnTo>
                  <a:lnTo>
                    <a:pt x="15" y="50"/>
                  </a:lnTo>
                  <a:lnTo>
                    <a:pt x="7" y="74"/>
                  </a:lnTo>
                  <a:lnTo>
                    <a:pt x="2" y="98"/>
                  </a:lnTo>
                  <a:lnTo>
                    <a:pt x="0" y="123"/>
                  </a:lnTo>
                  <a:lnTo>
                    <a:pt x="2" y="149"/>
                  </a:lnTo>
                  <a:lnTo>
                    <a:pt x="2" y="150"/>
                  </a:lnTo>
                  <a:lnTo>
                    <a:pt x="2" y="151"/>
                  </a:lnTo>
                  <a:lnTo>
                    <a:pt x="3" y="154"/>
                  </a:lnTo>
                  <a:lnTo>
                    <a:pt x="6" y="156"/>
                  </a:lnTo>
                  <a:lnTo>
                    <a:pt x="11" y="159"/>
                  </a:lnTo>
                  <a:lnTo>
                    <a:pt x="20" y="159"/>
                  </a:lnTo>
                  <a:lnTo>
                    <a:pt x="34" y="159"/>
                  </a:lnTo>
                  <a:lnTo>
                    <a:pt x="53" y="155"/>
                  </a:lnTo>
                  <a:close/>
                </a:path>
              </a:pathLst>
            </a:custGeom>
            <a:solidFill>
              <a:srgbClr val="000000"/>
            </a:solidFill>
            <a:ln w="9525">
              <a:noFill/>
              <a:round/>
              <a:headEnd/>
              <a:tailEnd/>
            </a:ln>
          </p:spPr>
          <p:txBody>
            <a:bodyPr/>
            <a:lstStyle/>
            <a:p>
              <a:endParaRPr lang="ja-JP" altLang="en-US"/>
            </a:p>
          </p:txBody>
        </p:sp>
        <p:sp>
          <p:nvSpPr>
            <p:cNvPr id="51331" name="Freeform 209"/>
            <p:cNvSpPr>
              <a:spLocks/>
            </p:cNvSpPr>
            <p:nvPr/>
          </p:nvSpPr>
          <p:spPr bwMode="auto">
            <a:xfrm>
              <a:off x="4705" y="3567"/>
              <a:ext cx="22" cy="17"/>
            </a:xfrm>
            <a:custGeom>
              <a:avLst/>
              <a:gdLst>
                <a:gd name="T0" fmla="*/ 0 w 87"/>
                <a:gd name="T1" fmla="*/ 0 h 69"/>
                <a:gd name="T2" fmla="*/ 0 w 87"/>
                <a:gd name="T3" fmla="*/ 0 h 69"/>
                <a:gd name="T4" fmla="*/ 0 w 87"/>
                <a:gd name="T5" fmla="*/ 0 h 69"/>
                <a:gd name="T6" fmla="*/ 0 w 87"/>
                <a:gd name="T7" fmla="*/ 0 h 69"/>
                <a:gd name="T8" fmla="*/ 0 w 87"/>
                <a:gd name="T9" fmla="*/ 0 h 69"/>
                <a:gd name="T10" fmla="*/ 0 w 87"/>
                <a:gd name="T11" fmla="*/ 0 h 69"/>
                <a:gd name="T12" fmla="*/ 0 w 87"/>
                <a:gd name="T13" fmla="*/ 0 h 69"/>
                <a:gd name="T14" fmla="*/ 0 w 87"/>
                <a:gd name="T15" fmla="*/ 0 h 69"/>
                <a:gd name="T16" fmla="*/ 0 w 87"/>
                <a:gd name="T17" fmla="*/ 0 h 69"/>
                <a:gd name="T18" fmla="*/ 0 w 87"/>
                <a:gd name="T19" fmla="*/ 0 h 69"/>
                <a:gd name="T20" fmla="*/ 0 w 87"/>
                <a:gd name="T21" fmla="*/ 0 h 69"/>
                <a:gd name="T22" fmla="*/ 0 w 87"/>
                <a:gd name="T23" fmla="*/ 0 h 69"/>
                <a:gd name="T24" fmla="*/ 0 w 87"/>
                <a:gd name="T25" fmla="*/ 0 h 69"/>
                <a:gd name="T26" fmla="*/ 0 w 87"/>
                <a:gd name="T27" fmla="*/ 0 h 69"/>
                <a:gd name="T28" fmla="*/ 0 w 87"/>
                <a:gd name="T29" fmla="*/ 0 h 69"/>
                <a:gd name="T30" fmla="*/ 0 w 87"/>
                <a:gd name="T31" fmla="*/ 0 h 69"/>
                <a:gd name="T32" fmla="*/ 0 w 87"/>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69"/>
                <a:gd name="T53" fmla="*/ 87 w 87"/>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69">
                  <a:moveTo>
                    <a:pt x="0" y="10"/>
                  </a:moveTo>
                  <a:lnTo>
                    <a:pt x="5" y="9"/>
                  </a:lnTo>
                  <a:lnTo>
                    <a:pt x="18" y="9"/>
                  </a:lnTo>
                  <a:lnTo>
                    <a:pt x="33" y="8"/>
                  </a:lnTo>
                  <a:lnTo>
                    <a:pt x="51" y="10"/>
                  </a:lnTo>
                  <a:lnTo>
                    <a:pt x="65" y="17"/>
                  </a:lnTo>
                  <a:lnTo>
                    <a:pt x="73" y="27"/>
                  </a:lnTo>
                  <a:lnTo>
                    <a:pt x="71" y="45"/>
                  </a:lnTo>
                  <a:lnTo>
                    <a:pt x="57" y="69"/>
                  </a:lnTo>
                  <a:lnTo>
                    <a:pt x="61" y="65"/>
                  </a:lnTo>
                  <a:lnTo>
                    <a:pt x="70" y="53"/>
                  </a:lnTo>
                  <a:lnTo>
                    <a:pt x="80" y="38"/>
                  </a:lnTo>
                  <a:lnTo>
                    <a:pt x="87" y="23"/>
                  </a:lnTo>
                  <a:lnTo>
                    <a:pt x="85" y="10"/>
                  </a:lnTo>
                  <a:lnTo>
                    <a:pt x="74" y="1"/>
                  </a:lnTo>
                  <a:lnTo>
                    <a:pt x="47" y="0"/>
                  </a:lnTo>
                  <a:lnTo>
                    <a:pt x="0" y="10"/>
                  </a:lnTo>
                  <a:close/>
                </a:path>
              </a:pathLst>
            </a:custGeom>
            <a:solidFill>
              <a:srgbClr val="000000"/>
            </a:solidFill>
            <a:ln w="9525">
              <a:noFill/>
              <a:round/>
              <a:headEnd/>
              <a:tailEnd/>
            </a:ln>
          </p:spPr>
          <p:txBody>
            <a:bodyPr/>
            <a:lstStyle/>
            <a:p>
              <a:endParaRPr lang="ja-JP" altLang="en-US"/>
            </a:p>
          </p:txBody>
        </p:sp>
        <p:sp>
          <p:nvSpPr>
            <p:cNvPr id="51332" name="Freeform 210"/>
            <p:cNvSpPr>
              <a:spLocks/>
            </p:cNvSpPr>
            <p:nvPr/>
          </p:nvSpPr>
          <p:spPr bwMode="auto">
            <a:xfrm>
              <a:off x="4649" y="3594"/>
              <a:ext cx="99" cy="43"/>
            </a:xfrm>
            <a:custGeom>
              <a:avLst/>
              <a:gdLst>
                <a:gd name="T0" fmla="*/ 1 w 395"/>
                <a:gd name="T1" fmla="*/ 0 h 172"/>
                <a:gd name="T2" fmla="*/ 1 w 395"/>
                <a:gd name="T3" fmla="*/ 0 h 172"/>
                <a:gd name="T4" fmla="*/ 1 w 395"/>
                <a:gd name="T5" fmla="*/ 0 h 172"/>
                <a:gd name="T6" fmla="*/ 1 w 395"/>
                <a:gd name="T7" fmla="*/ 0 h 172"/>
                <a:gd name="T8" fmla="*/ 1 w 395"/>
                <a:gd name="T9" fmla="*/ 0 h 172"/>
                <a:gd name="T10" fmla="*/ 1 w 395"/>
                <a:gd name="T11" fmla="*/ 0 h 172"/>
                <a:gd name="T12" fmla="*/ 0 w 395"/>
                <a:gd name="T13" fmla="*/ 0 h 172"/>
                <a:gd name="T14" fmla="*/ 0 w 395"/>
                <a:gd name="T15" fmla="*/ 0 h 172"/>
                <a:gd name="T16" fmla="*/ 0 w 395"/>
                <a:gd name="T17" fmla="*/ 0 h 172"/>
                <a:gd name="T18" fmla="*/ 0 w 395"/>
                <a:gd name="T19" fmla="*/ 0 h 172"/>
                <a:gd name="T20" fmla="*/ 0 w 395"/>
                <a:gd name="T21" fmla="*/ 0 h 172"/>
                <a:gd name="T22" fmla="*/ 0 w 395"/>
                <a:gd name="T23" fmla="*/ 0 h 172"/>
                <a:gd name="T24" fmla="*/ 0 w 395"/>
                <a:gd name="T25" fmla="*/ 0 h 172"/>
                <a:gd name="T26" fmla="*/ 0 w 395"/>
                <a:gd name="T27" fmla="*/ 0 h 172"/>
                <a:gd name="T28" fmla="*/ 0 w 395"/>
                <a:gd name="T29" fmla="*/ 0 h 172"/>
                <a:gd name="T30" fmla="*/ 0 w 395"/>
                <a:gd name="T31" fmla="*/ 0 h 172"/>
                <a:gd name="T32" fmla="*/ 0 w 395"/>
                <a:gd name="T33" fmla="*/ 0 h 172"/>
                <a:gd name="T34" fmla="*/ 0 w 395"/>
                <a:gd name="T35" fmla="*/ 0 h 172"/>
                <a:gd name="T36" fmla="*/ 0 w 395"/>
                <a:gd name="T37" fmla="*/ 0 h 172"/>
                <a:gd name="T38" fmla="*/ 0 w 395"/>
                <a:gd name="T39" fmla="*/ 0 h 172"/>
                <a:gd name="T40" fmla="*/ 0 w 395"/>
                <a:gd name="T41" fmla="*/ 0 h 172"/>
                <a:gd name="T42" fmla="*/ 0 w 395"/>
                <a:gd name="T43" fmla="*/ 0 h 172"/>
                <a:gd name="T44" fmla="*/ 0 w 395"/>
                <a:gd name="T45" fmla="*/ 0 h 172"/>
                <a:gd name="T46" fmla="*/ 0 w 395"/>
                <a:gd name="T47" fmla="*/ 0 h 172"/>
                <a:gd name="T48" fmla="*/ 0 w 395"/>
                <a:gd name="T49" fmla="*/ 0 h 172"/>
                <a:gd name="T50" fmla="*/ 0 w 395"/>
                <a:gd name="T51" fmla="*/ 0 h 172"/>
                <a:gd name="T52" fmla="*/ 0 w 395"/>
                <a:gd name="T53" fmla="*/ 0 h 172"/>
                <a:gd name="T54" fmla="*/ 0 w 395"/>
                <a:gd name="T55" fmla="*/ 0 h 172"/>
                <a:gd name="T56" fmla="*/ 0 w 395"/>
                <a:gd name="T57" fmla="*/ 0 h 172"/>
                <a:gd name="T58" fmla="*/ 0 w 395"/>
                <a:gd name="T59" fmla="*/ 0 h 172"/>
                <a:gd name="T60" fmla="*/ 0 w 395"/>
                <a:gd name="T61" fmla="*/ 0 h 172"/>
                <a:gd name="T62" fmla="*/ 0 w 395"/>
                <a:gd name="T63" fmla="*/ 0 h 172"/>
                <a:gd name="T64" fmla="*/ 0 w 395"/>
                <a:gd name="T65" fmla="*/ 0 h 172"/>
                <a:gd name="T66" fmla="*/ 0 w 395"/>
                <a:gd name="T67" fmla="*/ 0 h 172"/>
                <a:gd name="T68" fmla="*/ 0 w 395"/>
                <a:gd name="T69" fmla="*/ 0 h 172"/>
                <a:gd name="T70" fmla="*/ 0 w 395"/>
                <a:gd name="T71" fmla="*/ 0 h 172"/>
                <a:gd name="T72" fmla="*/ 0 w 395"/>
                <a:gd name="T73" fmla="*/ 0 h 172"/>
                <a:gd name="T74" fmla="*/ 0 w 395"/>
                <a:gd name="T75" fmla="*/ 0 h 172"/>
                <a:gd name="T76" fmla="*/ 0 w 395"/>
                <a:gd name="T77" fmla="*/ 0 h 172"/>
                <a:gd name="T78" fmla="*/ 0 w 395"/>
                <a:gd name="T79" fmla="*/ 0 h 172"/>
                <a:gd name="T80" fmla="*/ 0 w 395"/>
                <a:gd name="T81" fmla="*/ 0 h 172"/>
                <a:gd name="T82" fmla="*/ 0 w 395"/>
                <a:gd name="T83" fmla="*/ 0 h 172"/>
                <a:gd name="T84" fmla="*/ 0 w 395"/>
                <a:gd name="T85" fmla="*/ 0 h 172"/>
                <a:gd name="T86" fmla="*/ 0 w 395"/>
                <a:gd name="T87" fmla="*/ 0 h 172"/>
                <a:gd name="T88" fmla="*/ 0 w 395"/>
                <a:gd name="T89" fmla="*/ 0 h 172"/>
                <a:gd name="T90" fmla="*/ 0 w 395"/>
                <a:gd name="T91" fmla="*/ 0 h 172"/>
                <a:gd name="T92" fmla="*/ 0 w 395"/>
                <a:gd name="T93" fmla="*/ 0 h 172"/>
                <a:gd name="T94" fmla="*/ 1 w 395"/>
                <a:gd name="T95" fmla="*/ 0 h 172"/>
                <a:gd name="T96" fmla="*/ 1 w 395"/>
                <a:gd name="T97" fmla="*/ 0 h 172"/>
                <a:gd name="T98" fmla="*/ 1 w 395"/>
                <a:gd name="T99" fmla="*/ 0 h 172"/>
                <a:gd name="T100" fmla="*/ 1 w 395"/>
                <a:gd name="T101" fmla="*/ 0 h 172"/>
                <a:gd name="T102" fmla="*/ 1 w 395"/>
                <a:gd name="T103" fmla="*/ 0 h 172"/>
                <a:gd name="T104" fmla="*/ 1 w 395"/>
                <a:gd name="T105" fmla="*/ 0 h 1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5"/>
                <a:gd name="T160" fmla="*/ 0 h 172"/>
                <a:gd name="T161" fmla="*/ 395 w 395"/>
                <a:gd name="T162" fmla="*/ 172 h 1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5" h="172">
                  <a:moveTo>
                    <a:pt x="386" y="25"/>
                  </a:moveTo>
                  <a:lnTo>
                    <a:pt x="384" y="25"/>
                  </a:lnTo>
                  <a:lnTo>
                    <a:pt x="379" y="23"/>
                  </a:lnTo>
                  <a:lnTo>
                    <a:pt x="371" y="20"/>
                  </a:lnTo>
                  <a:lnTo>
                    <a:pt x="359" y="18"/>
                  </a:lnTo>
                  <a:lnTo>
                    <a:pt x="344" y="14"/>
                  </a:lnTo>
                  <a:lnTo>
                    <a:pt x="327" y="10"/>
                  </a:lnTo>
                  <a:lnTo>
                    <a:pt x="307" y="6"/>
                  </a:lnTo>
                  <a:lnTo>
                    <a:pt x="283" y="4"/>
                  </a:lnTo>
                  <a:lnTo>
                    <a:pt x="258" y="1"/>
                  </a:lnTo>
                  <a:lnTo>
                    <a:pt x="230" y="0"/>
                  </a:lnTo>
                  <a:lnTo>
                    <a:pt x="199" y="0"/>
                  </a:lnTo>
                  <a:lnTo>
                    <a:pt x="166" y="1"/>
                  </a:lnTo>
                  <a:lnTo>
                    <a:pt x="131" y="4"/>
                  </a:lnTo>
                  <a:lnTo>
                    <a:pt x="93" y="9"/>
                  </a:lnTo>
                  <a:lnTo>
                    <a:pt x="54" y="16"/>
                  </a:lnTo>
                  <a:lnTo>
                    <a:pt x="13" y="25"/>
                  </a:lnTo>
                  <a:lnTo>
                    <a:pt x="9" y="27"/>
                  </a:lnTo>
                  <a:lnTo>
                    <a:pt x="2" y="33"/>
                  </a:lnTo>
                  <a:lnTo>
                    <a:pt x="0" y="46"/>
                  </a:lnTo>
                  <a:lnTo>
                    <a:pt x="13" y="63"/>
                  </a:lnTo>
                  <a:lnTo>
                    <a:pt x="24" y="75"/>
                  </a:lnTo>
                  <a:lnTo>
                    <a:pt x="38" y="86"/>
                  </a:lnTo>
                  <a:lnTo>
                    <a:pt x="55" y="99"/>
                  </a:lnTo>
                  <a:lnTo>
                    <a:pt x="73" y="111"/>
                  </a:lnTo>
                  <a:lnTo>
                    <a:pt x="93" y="125"/>
                  </a:lnTo>
                  <a:lnTo>
                    <a:pt x="116" y="138"/>
                  </a:lnTo>
                  <a:lnTo>
                    <a:pt x="140" y="151"/>
                  </a:lnTo>
                  <a:lnTo>
                    <a:pt x="165" y="163"/>
                  </a:lnTo>
                  <a:lnTo>
                    <a:pt x="169" y="165"/>
                  </a:lnTo>
                  <a:lnTo>
                    <a:pt x="178" y="167"/>
                  </a:lnTo>
                  <a:lnTo>
                    <a:pt x="192" y="170"/>
                  </a:lnTo>
                  <a:lnTo>
                    <a:pt x="208" y="172"/>
                  </a:lnTo>
                  <a:lnTo>
                    <a:pt x="227" y="172"/>
                  </a:lnTo>
                  <a:lnTo>
                    <a:pt x="246" y="170"/>
                  </a:lnTo>
                  <a:lnTo>
                    <a:pt x="264" y="162"/>
                  </a:lnTo>
                  <a:lnTo>
                    <a:pt x="280" y="150"/>
                  </a:lnTo>
                  <a:lnTo>
                    <a:pt x="282" y="148"/>
                  </a:lnTo>
                  <a:lnTo>
                    <a:pt x="286" y="146"/>
                  </a:lnTo>
                  <a:lnTo>
                    <a:pt x="291" y="141"/>
                  </a:lnTo>
                  <a:lnTo>
                    <a:pt x="298" y="136"/>
                  </a:lnTo>
                  <a:lnTo>
                    <a:pt x="305" y="129"/>
                  </a:lnTo>
                  <a:lnTo>
                    <a:pt x="312" y="123"/>
                  </a:lnTo>
                  <a:lnTo>
                    <a:pt x="320" y="118"/>
                  </a:lnTo>
                  <a:lnTo>
                    <a:pt x="326" y="114"/>
                  </a:lnTo>
                  <a:lnTo>
                    <a:pt x="330" y="110"/>
                  </a:lnTo>
                  <a:lnTo>
                    <a:pt x="341" y="101"/>
                  </a:lnTo>
                  <a:lnTo>
                    <a:pt x="355" y="87"/>
                  </a:lnTo>
                  <a:lnTo>
                    <a:pt x="371" y="71"/>
                  </a:lnTo>
                  <a:lnTo>
                    <a:pt x="383" y="56"/>
                  </a:lnTo>
                  <a:lnTo>
                    <a:pt x="392" y="42"/>
                  </a:lnTo>
                  <a:lnTo>
                    <a:pt x="395" y="30"/>
                  </a:lnTo>
                  <a:lnTo>
                    <a:pt x="386" y="25"/>
                  </a:lnTo>
                  <a:close/>
                </a:path>
              </a:pathLst>
            </a:custGeom>
            <a:solidFill>
              <a:srgbClr val="000000"/>
            </a:solidFill>
            <a:ln w="9525">
              <a:noFill/>
              <a:round/>
              <a:headEnd/>
              <a:tailEnd/>
            </a:ln>
          </p:spPr>
          <p:txBody>
            <a:bodyPr/>
            <a:lstStyle/>
            <a:p>
              <a:endParaRPr lang="ja-JP" altLang="en-US"/>
            </a:p>
          </p:txBody>
        </p:sp>
        <p:sp>
          <p:nvSpPr>
            <p:cNvPr id="51333" name="Freeform 211"/>
            <p:cNvSpPr>
              <a:spLocks/>
            </p:cNvSpPr>
            <p:nvPr/>
          </p:nvSpPr>
          <p:spPr bwMode="auto">
            <a:xfrm>
              <a:off x="4664" y="3600"/>
              <a:ext cx="70" cy="31"/>
            </a:xfrm>
            <a:custGeom>
              <a:avLst/>
              <a:gdLst>
                <a:gd name="T0" fmla="*/ 0 w 283"/>
                <a:gd name="T1" fmla="*/ 0 h 123"/>
                <a:gd name="T2" fmla="*/ 0 w 283"/>
                <a:gd name="T3" fmla="*/ 0 h 123"/>
                <a:gd name="T4" fmla="*/ 0 w 283"/>
                <a:gd name="T5" fmla="*/ 0 h 123"/>
                <a:gd name="T6" fmla="*/ 0 w 283"/>
                <a:gd name="T7" fmla="*/ 0 h 123"/>
                <a:gd name="T8" fmla="*/ 0 w 283"/>
                <a:gd name="T9" fmla="*/ 0 h 123"/>
                <a:gd name="T10" fmla="*/ 0 w 283"/>
                <a:gd name="T11" fmla="*/ 0 h 123"/>
                <a:gd name="T12" fmla="*/ 0 w 283"/>
                <a:gd name="T13" fmla="*/ 0 h 123"/>
                <a:gd name="T14" fmla="*/ 0 w 283"/>
                <a:gd name="T15" fmla="*/ 0 h 123"/>
                <a:gd name="T16" fmla="*/ 0 w 283"/>
                <a:gd name="T17" fmla="*/ 0 h 123"/>
                <a:gd name="T18" fmla="*/ 0 w 283"/>
                <a:gd name="T19" fmla="*/ 0 h 123"/>
                <a:gd name="T20" fmla="*/ 0 w 283"/>
                <a:gd name="T21" fmla="*/ 0 h 123"/>
                <a:gd name="T22" fmla="*/ 0 w 283"/>
                <a:gd name="T23" fmla="*/ 0 h 123"/>
                <a:gd name="T24" fmla="*/ 0 w 283"/>
                <a:gd name="T25" fmla="*/ 0 h 123"/>
                <a:gd name="T26" fmla="*/ 0 w 283"/>
                <a:gd name="T27" fmla="*/ 0 h 123"/>
                <a:gd name="T28" fmla="*/ 0 w 283"/>
                <a:gd name="T29" fmla="*/ 0 h 123"/>
                <a:gd name="T30" fmla="*/ 0 w 283"/>
                <a:gd name="T31" fmla="*/ 0 h 123"/>
                <a:gd name="T32" fmla="*/ 0 w 283"/>
                <a:gd name="T33" fmla="*/ 0 h 123"/>
                <a:gd name="T34" fmla="*/ 0 w 283"/>
                <a:gd name="T35" fmla="*/ 0 h 123"/>
                <a:gd name="T36" fmla="*/ 0 w 283"/>
                <a:gd name="T37" fmla="*/ 0 h 123"/>
                <a:gd name="T38" fmla="*/ 0 w 283"/>
                <a:gd name="T39" fmla="*/ 0 h 123"/>
                <a:gd name="T40" fmla="*/ 0 w 283"/>
                <a:gd name="T41" fmla="*/ 0 h 123"/>
                <a:gd name="T42" fmla="*/ 0 w 283"/>
                <a:gd name="T43" fmla="*/ 0 h 123"/>
                <a:gd name="T44" fmla="*/ 0 w 283"/>
                <a:gd name="T45" fmla="*/ 0 h 123"/>
                <a:gd name="T46" fmla="*/ 0 w 283"/>
                <a:gd name="T47" fmla="*/ 0 h 123"/>
                <a:gd name="T48" fmla="*/ 0 w 283"/>
                <a:gd name="T49" fmla="*/ 0 h 123"/>
                <a:gd name="T50" fmla="*/ 0 w 283"/>
                <a:gd name="T51" fmla="*/ 0 h 123"/>
                <a:gd name="T52" fmla="*/ 0 w 283"/>
                <a:gd name="T53" fmla="*/ 0 h 123"/>
                <a:gd name="T54" fmla="*/ 0 w 283"/>
                <a:gd name="T55" fmla="*/ 0 h 123"/>
                <a:gd name="T56" fmla="*/ 0 w 283"/>
                <a:gd name="T57" fmla="*/ 0 h 123"/>
                <a:gd name="T58" fmla="*/ 0 w 283"/>
                <a:gd name="T59" fmla="*/ 0 h 123"/>
                <a:gd name="T60" fmla="*/ 0 w 283"/>
                <a:gd name="T61" fmla="*/ 0 h 123"/>
                <a:gd name="T62" fmla="*/ 0 w 283"/>
                <a:gd name="T63" fmla="*/ 0 h 123"/>
                <a:gd name="T64" fmla="*/ 0 w 283"/>
                <a:gd name="T65" fmla="*/ 0 h 123"/>
                <a:gd name="T66" fmla="*/ 0 w 283"/>
                <a:gd name="T67" fmla="*/ 0 h 123"/>
                <a:gd name="T68" fmla="*/ 0 w 283"/>
                <a:gd name="T69" fmla="*/ 0 h 123"/>
                <a:gd name="T70" fmla="*/ 0 w 283"/>
                <a:gd name="T71" fmla="*/ 0 h 123"/>
                <a:gd name="T72" fmla="*/ 0 w 283"/>
                <a:gd name="T73" fmla="*/ 0 h 123"/>
                <a:gd name="T74" fmla="*/ 0 w 283"/>
                <a:gd name="T75" fmla="*/ 0 h 123"/>
                <a:gd name="T76" fmla="*/ 0 w 283"/>
                <a:gd name="T77" fmla="*/ 0 h 123"/>
                <a:gd name="T78" fmla="*/ 0 w 283"/>
                <a:gd name="T79" fmla="*/ 0 h 123"/>
                <a:gd name="T80" fmla="*/ 0 w 283"/>
                <a:gd name="T81" fmla="*/ 0 h 123"/>
                <a:gd name="T82" fmla="*/ 0 w 283"/>
                <a:gd name="T83" fmla="*/ 0 h 123"/>
                <a:gd name="T84" fmla="*/ 0 w 283"/>
                <a:gd name="T85" fmla="*/ 0 h 123"/>
                <a:gd name="T86" fmla="*/ 0 w 283"/>
                <a:gd name="T87" fmla="*/ 0 h 123"/>
                <a:gd name="T88" fmla="*/ 0 w 283"/>
                <a:gd name="T89" fmla="*/ 0 h 123"/>
                <a:gd name="T90" fmla="*/ 0 w 283"/>
                <a:gd name="T91" fmla="*/ 0 h 123"/>
                <a:gd name="T92" fmla="*/ 0 w 283"/>
                <a:gd name="T93" fmla="*/ 0 h 123"/>
                <a:gd name="T94" fmla="*/ 0 w 283"/>
                <a:gd name="T95" fmla="*/ 0 h 123"/>
                <a:gd name="T96" fmla="*/ 0 w 283"/>
                <a:gd name="T97" fmla="*/ 0 h 123"/>
                <a:gd name="T98" fmla="*/ 0 w 283"/>
                <a:gd name="T99" fmla="*/ 0 h 123"/>
                <a:gd name="T100" fmla="*/ 0 w 283"/>
                <a:gd name="T101" fmla="*/ 0 h 123"/>
                <a:gd name="T102" fmla="*/ 0 w 283"/>
                <a:gd name="T103" fmla="*/ 0 h 123"/>
                <a:gd name="T104" fmla="*/ 0 w 283"/>
                <a:gd name="T105" fmla="*/ 0 h 1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3"/>
                <a:gd name="T160" fmla="*/ 0 h 123"/>
                <a:gd name="T161" fmla="*/ 283 w 283"/>
                <a:gd name="T162" fmla="*/ 123 h 1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3" h="123">
                  <a:moveTo>
                    <a:pt x="275" y="18"/>
                  </a:moveTo>
                  <a:lnTo>
                    <a:pt x="274" y="18"/>
                  </a:lnTo>
                  <a:lnTo>
                    <a:pt x="270" y="17"/>
                  </a:lnTo>
                  <a:lnTo>
                    <a:pt x="264" y="14"/>
                  </a:lnTo>
                  <a:lnTo>
                    <a:pt x="256" y="12"/>
                  </a:lnTo>
                  <a:lnTo>
                    <a:pt x="246" y="10"/>
                  </a:lnTo>
                  <a:lnTo>
                    <a:pt x="234" y="8"/>
                  </a:lnTo>
                  <a:lnTo>
                    <a:pt x="218" y="5"/>
                  </a:lnTo>
                  <a:lnTo>
                    <a:pt x="202" y="3"/>
                  </a:lnTo>
                  <a:lnTo>
                    <a:pt x="184" y="2"/>
                  </a:lnTo>
                  <a:lnTo>
                    <a:pt x="164" y="0"/>
                  </a:lnTo>
                  <a:lnTo>
                    <a:pt x="142" y="0"/>
                  </a:lnTo>
                  <a:lnTo>
                    <a:pt x="118" y="0"/>
                  </a:lnTo>
                  <a:lnTo>
                    <a:pt x="93" y="3"/>
                  </a:lnTo>
                  <a:lnTo>
                    <a:pt x="66" y="7"/>
                  </a:lnTo>
                  <a:lnTo>
                    <a:pt x="38" y="12"/>
                  </a:lnTo>
                  <a:lnTo>
                    <a:pt x="9" y="18"/>
                  </a:lnTo>
                  <a:lnTo>
                    <a:pt x="7" y="19"/>
                  </a:lnTo>
                  <a:lnTo>
                    <a:pt x="2" y="24"/>
                  </a:lnTo>
                  <a:lnTo>
                    <a:pt x="0" y="33"/>
                  </a:lnTo>
                  <a:lnTo>
                    <a:pt x="9" y="46"/>
                  </a:lnTo>
                  <a:lnTo>
                    <a:pt x="18" y="54"/>
                  </a:lnTo>
                  <a:lnTo>
                    <a:pt x="28" y="62"/>
                  </a:lnTo>
                  <a:lnTo>
                    <a:pt x="40" y="71"/>
                  </a:lnTo>
                  <a:lnTo>
                    <a:pt x="52" y="80"/>
                  </a:lnTo>
                  <a:lnTo>
                    <a:pt x="66" y="89"/>
                  </a:lnTo>
                  <a:lnTo>
                    <a:pt x="83" y="98"/>
                  </a:lnTo>
                  <a:lnTo>
                    <a:pt x="99" y="108"/>
                  </a:lnTo>
                  <a:lnTo>
                    <a:pt x="118" y="117"/>
                  </a:lnTo>
                  <a:lnTo>
                    <a:pt x="121" y="118"/>
                  </a:lnTo>
                  <a:lnTo>
                    <a:pt x="127" y="119"/>
                  </a:lnTo>
                  <a:lnTo>
                    <a:pt x="137" y="122"/>
                  </a:lnTo>
                  <a:lnTo>
                    <a:pt x="149" y="123"/>
                  </a:lnTo>
                  <a:lnTo>
                    <a:pt x="163" y="123"/>
                  </a:lnTo>
                  <a:lnTo>
                    <a:pt x="177" y="121"/>
                  </a:lnTo>
                  <a:lnTo>
                    <a:pt x="189" y="116"/>
                  </a:lnTo>
                  <a:lnTo>
                    <a:pt x="201" y="107"/>
                  </a:lnTo>
                  <a:lnTo>
                    <a:pt x="202" y="105"/>
                  </a:lnTo>
                  <a:lnTo>
                    <a:pt x="207" y="100"/>
                  </a:lnTo>
                  <a:lnTo>
                    <a:pt x="215" y="93"/>
                  </a:lnTo>
                  <a:lnTo>
                    <a:pt x="223" y="85"/>
                  </a:lnTo>
                  <a:lnTo>
                    <a:pt x="232" y="76"/>
                  </a:lnTo>
                  <a:lnTo>
                    <a:pt x="240" y="69"/>
                  </a:lnTo>
                  <a:lnTo>
                    <a:pt x="248" y="61"/>
                  </a:lnTo>
                  <a:lnTo>
                    <a:pt x="253" y="57"/>
                  </a:lnTo>
                  <a:lnTo>
                    <a:pt x="255" y="56"/>
                  </a:lnTo>
                  <a:lnTo>
                    <a:pt x="260" y="52"/>
                  </a:lnTo>
                  <a:lnTo>
                    <a:pt x="267" y="46"/>
                  </a:lnTo>
                  <a:lnTo>
                    <a:pt x="274" y="40"/>
                  </a:lnTo>
                  <a:lnTo>
                    <a:pt x="281" y="32"/>
                  </a:lnTo>
                  <a:lnTo>
                    <a:pt x="283" y="26"/>
                  </a:lnTo>
                  <a:lnTo>
                    <a:pt x="282" y="21"/>
                  </a:lnTo>
                  <a:lnTo>
                    <a:pt x="275" y="18"/>
                  </a:lnTo>
                  <a:close/>
                </a:path>
              </a:pathLst>
            </a:custGeom>
            <a:solidFill>
              <a:srgbClr val="FFFFFF"/>
            </a:solidFill>
            <a:ln w="9525">
              <a:noFill/>
              <a:round/>
              <a:headEnd/>
              <a:tailEnd/>
            </a:ln>
          </p:spPr>
          <p:txBody>
            <a:bodyPr/>
            <a:lstStyle/>
            <a:p>
              <a:endParaRPr lang="ja-JP" altLang="en-US"/>
            </a:p>
          </p:txBody>
        </p:sp>
        <p:sp>
          <p:nvSpPr>
            <p:cNvPr id="51334" name="Freeform 212"/>
            <p:cNvSpPr>
              <a:spLocks/>
            </p:cNvSpPr>
            <p:nvPr/>
          </p:nvSpPr>
          <p:spPr bwMode="auto">
            <a:xfrm>
              <a:off x="4665" y="3615"/>
              <a:ext cx="35" cy="4"/>
            </a:xfrm>
            <a:custGeom>
              <a:avLst/>
              <a:gdLst>
                <a:gd name="T0" fmla="*/ 0 w 138"/>
                <a:gd name="T1" fmla="*/ 0 h 19"/>
                <a:gd name="T2" fmla="*/ 0 w 138"/>
                <a:gd name="T3" fmla="*/ 0 h 19"/>
                <a:gd name="T4" fmla="*/ 0 w 138"/>
                <a:gd name="T5" fmla="*/ 0 h 19"/>
                <a:gd name="T6" fmla="*/ 0 w 138"/>
                <a:gd name="T7" fmla="*/ 0 h 19"/>
                <a:gd name="T8" fmla="*/ 0 60000 65536"/>
                <a:gd name="T9" fmla="*/ 0 60000 65536"/>
                <a:gd name="T10" fmla="*/ 0 60000 65536"/>
                <a:gd name="T11" fmla="*/ 0 60000 65536"/>
                <a:gd name="T12" fmla="*/ 0 w 138"/>
                <a:gd name="T13" fmla="*/ 0 h 19"/>
                <a:gd name="T14" fmla="*/ 138 w 138"/>
                <a:gd name="T15" fmla="*/ 19 h 19"/>
              </a:gdLst>
              <a:ahLst/>
              <a:cxnLst>
                <a:cxn ang="T8">
                  <a:pos x="T0" y="T1"/>
                </a:cxn>
                <a:cxn ang="T9">
                  <a:pos x="T2" y="T3"/>
                </a:cxn>
                <a:cxn ang="T10">
                  <a:pos x="T4" y="T5"/>
                </a:cxn>
                <a:cxn ang="T11">
                  <a:pos x="T6" y="T7"/>
                </a:cxn>
              </a:cxnLst>
              <a:rect l="T12" t="T13" r="T14" b="T15"/>
              <a:pathLst>
                <a:path w="138" h="19">
                  <a:moveTo>
                    <a:pt x="0" y="0"/>
                  </a:moveTo>
                  <a:lnTo>
                    <a:pt x="138" y="5"/>
                  </a:lnTo>
                  <a:lnTo>
                    <a:pt x="29" y="19"/>
                  </a:lnTo>
                  <a:lnTo>
                    <a:pt x="0" y="0"/>
                  </a:lnTo>
                  <a:close/>
                </a:path>
              </a:pathLst>
            </a:custGeom>
            <a:solidFill>
              <a:srgbClr val="000000"/>
            </a:solidFill>
            <a:ln w="9525">
              <a:noFill/>
              <a:round/>
              <a:headEnd/>
              <a:tailEnd/>
            </a:ln>
          </p:spPr>
          <p:txBody>
            <a:bodyPr/>
            <a:lstStyle/>
            <a:p>
              <a:endParaRPr lang="ja-JP" altLang="en-US"/>
            </a:p>
          </p:txBody>
        </p:sp>
        <p:sp>
          <p:nvSpPr>
            <p:cNvPr id="51335" name="Freeform 213"/>
            <p:cNvSpPr>
              <a:spLocks/>
            </p:cNvSpPr>
            <p:nvPr/>
          </p:nvSpPr>
          <p:spPr bwMode="auto">
            <a:xfrm>
              <a:off x="4749" y="3526"/>
              <a:ext cx="43" cy="47"/>
            </a:xfrm>
            <a:custGeom>
              <a:avLst/>
              <a:gdLst>
                <a:gd name="T0" fmla="*/ 0 w 174"/>
                <a:gd name="T1" fmla="*/ 0 h 192"/>
                <a:gd name="T2" fmla="*/ 0 w 174"/>
                <a:gd name="T3" fmla="*/ 0 h 192"/>
                <a:gd name="T4" fmla="*/ 0 w 174"/>
                <a:gd name="T5" fmla="*/ 0 h 192"/>
                <a:gd name="T6" fmla="*/ 0 w 174"/>
                <a:gd name="T7" fmla="*/ 0 h 192"/>
                <a:gd name="T8" fmla="*/ 0 w 174"/>
                <a:gd name="T9" fmla="*/ 0 h 192"/>
                <a:gd name="T10" fmla="*/ 0 w 174"/>
                <a:gd name="T11" fmla="*/ 0 h 192"/>
                <a:gd name="T12" fmla="*/ 0 w 174"/>
                <a:gd name="T13" fmla="*/ 0 h 192"/>
                <a:gd name="T14" fmla="*/ 0 w 174"/>
                <a:gd name="T15" fmla="*/ 0 h 192"/>
                <a:gd name="T16" fmla="*/ 0 w 174"/>
                <a:gd name="T17" fmla="*/ 0 h 192"/>
                <a:gd name="T18" fmla="*/ 0 w 174"/>
                <a:gd name="T19" fmla="*/ 0 h 192"/>
                <a:gd name="T20" fmla="*/ 0 w 174"/>
                <a:gd name="T21" fmla="*/ 0 h 192"/>
                <a:gd name="T22" fmla="*/ 0 w 174"/>
                <a:gd name="T23" fmla="*/ 0 h 192"/>
                <a:gd name="T24" fmla="*/ 0 w 174"/>
                <a:gd name="T25" fmla="*/ 0 h 192"/>
                <a:gd name="T26" fmla="*/ 0 w 174"/>
                <a:gd name="T27" fmla="*/ 0 h 192"/>
                <a:gd name="T28" fmla="*/ 0 w 174"/>
                <a:gd name="T29" fmla="*/ 0 h 192"/>
                <a:gd name="T30" fmla="*/ 0 w 174"/>
                <a:gd name="T31" fmla="*/ 0 h 192"/>
                <a:gd name="T32" fmla="*/ 0 w 174"/>
                <a:gd name="T33" fmla="*/ 0 h 192"/>
                <a:gd name="T34" fmla="*/ 0 w 174"/>
                <a:gd name="T35" fmla="*/ 0 h 192"/>
                <a:gd name="T36" fmla="*/ 0 w 174"/>
                <a:gd name="T37" fmla="*/ 0 h 192"/>
                <a:gd name="T38" fmla="*/ 0 w 174"/>
                <a:gd name="T39" fmla="*/ 0 h 192"/>
                <a:gd name="T40" fmla="*/ 0 w 174"/>
                <a:gd name="T41" fmla="*/ 0 h 192"/>
                <a:gd name="T42" fmla="*/ 0 w 174"/>
                <a:gd name="T43" fmla="*/ 0 h 192"/>
                <a:gd name="T44" fmla="*/ 0 w 174"/>
                <a:gd name="T45" fmla="*/ 0 h 192"/>
                <a:gd name="T46" fmla="*/ 0 w 174"/>
                <a:gd name="T47" fmla="*/ 0 h 192"/>
                <a:gd name="T48" fmla="*/ 0 w 174"/>
                <a:gd name="T49" fmla="*/ 0 h 192"/>
                <a:gd name="T50" fmla="*/ 0 w 174"/>
                <a:gd name="T51" fmla="*/ 0 h 192"/>
                <a:gd name="T52" fmla="*/ 0 w 174"/>
                <a:gd name="T53" fmla="*/ 0 h 192"/>
                <a:gd name="T54" fmla="*/ 0 w 174"/>
                <a:gd name="T55" fmla="*/ 0 h 192"/>
                <a:gd name="T56" fmla="*/ 0 w 174"/>
                <a:gd name="T57" fmla="*/ 0 h 192"/>
                <a:gd name="T58" fmla="*/ 0 w 174"/>
                <a:gd name="T59" fmla="*/ 0 h 192"/>
                <a:gd name="T60" fmla="*/ 0 w 174"/>
                <a:gd name="T61" fmla="*/ 0 h 192"/>
                <a:gd name="T62" fmla="*/ 0 w 174"/>
                <a:gd name="T63" fmla="*/ 0 h 192"/>
                <a:gd name="T64" fmla="*/ 0 w 174"/>
                <a:gd name="T65" fmla="*/ 0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4"/>
                <a:gd name="T100" fmla="*/ 0 h 192"/>
                <a:gd name="T101" fmla="*/ 174 w 174"/>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4" h="192">
                  <a:moveTo>
                    <a:pt x="92" y="192"/>
                  </a:moveTo>
                  <a:lnTo>
                    <a:pt x="74" y="190"/>
                  </a:lnTo>
                  <a:lnTo>
                    <a:pt x="57" y="185"/>
                  </a:lnTo>
                  <a:lnTo>
                    <a:pt x="42" y="176"/>
                  </a:lnTo>
                  <a:lnTo>
                    <a:pt x="30" y="166"/>
                  </a:lnTo>
                  <a:lnTo>
                    <a:pt x="18" y="152"/>
                  </a:lnTo>
                  <a:lnTo>
                    <a:pt x="9" y="136"/>
                  </a:lnTo>
                  <a:lnTo>
                    <a:pt x="3" y="118"/>
                  </a:lnTo>
                  <a:lnTo>
                    <a:pt x="0" y="99"/>
                  </a:lnTo>
                  <a:lnTo>
                    <a:pt x="2" y="80"/>
                  </a:lnTo>
                  <a:lnTo>
                    <a:pt x="7" y="62"/>
                  </a:lnTo>
                  <a:lnTo>
                    <a:pt x="13" y="46"/>
                  </a:lnTo>
                  <a:lnTo>
                    <a:pt x="23" y="31"/>
                  </a:lnTo>
                  <a:lnTo>
                    <a:pt x="36" y="19"/>
                  </a:lnTo>
                  <a:lnTo>
                    <a:pt x="51" y="9"/>
                  </a:lnTo>
                  <a:lnTo>
                    <a:pt x="66" y="3"/>
                  </a:lnTo>
                  <a:lnTo>
                    <a:pt x="84" y="0"/>
                  </a:lnTo>
                  <a:lnTo>
                    <a:pt x="102" y="1"/>
                  </a:lnTo>
                  <a:lnTo>
                    <a:pt x="117" y="7"/>
                  </a:lnTo>
                  <a:lnTo>
                    <a:pt x="132" y="15"/>
                  </a:lnTo>
                  <a:lnTo>
                    <a:pt x="146" y="26"/>
                  </a:lnTo>
                  <a:lnTo>
                    <a:pt x="156" y="39"/>
                  </a:lnTo>
                  <a:lnTo>
                    <a:pt x="165" y="56"/>
                  </a:lnTo>
                  <a:lnTo>
                    <a:pt x="172" y="74"/>
                  </a:lnTo>
                  <a:lnTo>
                    <a:pt x="174" y="93"/>
                  </a:lnTo>
                  <a:lnTo>
                    <a:pt x="173" y="112"/>
                  </a:lnTo>
                  <a:lnTo>
                    <a:pt x="169" y="129"/>
                  </a:lnTo>
                  <a:lnTo>
                    <a:pt x="161" y="146"/>
                  </a:lnTo>
                  <a:lnTo>
                    <a:pt x="153" y="161"/>
                  </a:lnTo>
                  <a:lnTo>
                    <a:pt x="140" y="173"/>
                  </a:lnTo>
                  <a:lnTo>
                    <a:pt x="125" y="183"/>
                  </a:lnTo>
                  <a:lnTo>
                    <a:pt x="109" y="189"/>
                  </a:lnTo>
                  <a:lnTo>
                    <a:pt x="92" y="192"/>
                  </a:lnTo>
                  <a:close/>
                </a:path>
              </a:pathLst>
            </a:custGeom>
            <a:solidFill>
              <a:srgbClr val="000000"/>
            </a:solidFill>
            <a:ln w="9525">
              <a:noFill/>
              <a:round/>
              <a:headEnd/>
              <a:tailEnd/>
            </a:ln>
          </p:spPr>
          <p:txBody>
            <a:bodyPr/>
            <a:lstStyle/>
            <a:p>
              <a:endParaRPr lang="ja-JP" altLang="en-US"/>
            </a:p>
          </p:txBody>
        </p:sp>
        <p:sp>
          <p:nvSpPr>
            <p:cNvPr id="51336" name="Freeform 214"/>
            <p:cNvSpPr>
              <a:spLocks/>
            </p:cNvSpPr>
            <p:nvPr/>
          </p:nvSpPr>
          <p:spPr bwMode="auto">
            <a:xfrm>
              <a:off x="4755" y="3532"/>
              <a:ext cx="32" cy="35"/>
            </a:xfrm>
            <a:custGeom>
              <a:avLst/>
              <a:gdLst>
                <a:gd name="T0" fmla="*/ 0 w 126"/>
                <a:gd name="T1" fmla="*/ 0 h 138"/>
                <a:gd name="T2" fmla="*/ 0 w 126"/>
                <a:gd name="T3" fmla="*/ 0 h 138"/>
                <a:gd name="T4" fmla="*/ 0 w 126"/>
                <a:gd name="T5" fmla="*/ 0 h 138"/>
                <a:gd name="T6" fmla="*/ 0 w 126"/>
                <a:gd name="T7" fmla="*/ 0 h 138"/>
                <a:gd name="T8" fmla="*/ 0 w 126"/>
                <a:gd name="T9" fmla="*/ 0 h 138"/>
                <a:gd name="T10" fmla="*/ 0 w 126"/>
                <a:gd name="T11" fmla="*/ 0 h 138"/>
                <a:gd name="T12" fmla="*/ 0 w 126"/>
                <a:gd name="T13" fmla="*/ 0 h 138"/>
                <a:gd name="T14" fmla="*/ 0 w 126"/>
                <a:gd name="T15" fmla="*/ 0 h 138"/>
                <a:gd name="T16" fmla="*/ 0 w 126"/>
                <a:gd name="T17" fmla="*/ 0 h 138"/>
                <a:gd name="T18" fmla="*/ 0 w 126"/>
                <a:gd name="T19" fmla="*/ 0 h 138"/>
                <a:gd name="T20" fmla="*/ 0 w 126"/>
                <a:gd name="T21" fmla="*/ 0 h 138"/>
                <a:gd name="T22" fmla="*/ 0 w 126"/>
                <a:gd name="T23" fmla="*/ 0 h 138"/>
                <a:gd name="T24" fmla="*/ 0 w 126"/>
                <a:gd name="T25" fmla="*/ 0 h 138"/>
                <a:gd name="T26" fmla="*/ 0 w 126"/>
                <a:gd name="T27" fmla="*/ 0 h 138"/>
                <a:gd name="T28" fmla="*/ 0 w 126"/>
                <a:gd name="T29" fmla="*/ 0 h 138"/>
                <a:gd name="T30" fmla="*/ 0 w 126"/>
                <a:gd name="T31" fmla="*/ 0 h 138"/>
                <a:gd name="T32" fmla="*/ 0 w 126"/>
                <a:gd name="T33" fmla="*/ 0 h 138"/>
                <a:gd name="T34" fmla="*/ 0 w 126"/>
                <a:gd name="T35" fmla="*/ 0 h 138"/>
                <a:gd name="T36" fmla="*/ 0 w 126"/>
                <a:gd name="T37" fmla="*/ 0 h 138"/>
                <a:gd name="T38" fmla="*/ 0 w 126"/>
                <a:gd name="T39" fmla="*/ 0 h 138"/>
                <a:gd name="T40" fmla="*/ 0 w 126"/>
                <a:gd name="T41" fmla="*/ 0 h 138"/>
                <a:gd name="T42" fmla="*/ 0 w 126"/>
                <a:gd name="T43" fmla="*/ 0 h 138"/>
                <a:gd name="T44" fmla="*/ 0 w 126"/>
                <a:gd name="T45" fmla="*/ 0 h 138"/>
                <a:gd name="T46" fmla="*/ 0 w 126"/>
                <a:gd name="T47" fmla="*/ 0 h 138"/>
                <a:gd name="T48" fmla="*/ 0 w 126"/>
                <a:gd name="T49" fmla="*/ 0 h 138"/>
                <a:gd name="T50" fmla="*/ 0 w 126"/>
                <a:gd name="T51" fmla="*/ 0 h 138"/>
                <a:gd name="T52" fmla="*/ 0 w 126"/>
                <a:gd name="T53" fmla="*/ 0 h 138"/>
                <a:gd name="T54" fmla="*/ 0 w 126"/>
                <a:gd name="T55" fmla="*/ 0 h 138"/>
                <a:gd name="T56" fmla="*/ 0 w 126"/>
                <a:gd name="T57" fmla="*/ 0 h 138"/>
                <a:gd name="T58" fmla="*/ 0 w 126"/>
                <a:gd name="T59" fmla="*/ 0 h 138"/>
                <a:gd name="T60" fmla="*/ 0 w 126"/>
                <a:gd name="T61" fmla="*/ 0 h 138"/>
                <a:gd name="T62" fmla="*/ 0 w 126"/>
                <a:gd name="T63" fmla="*/ 0 h 138"/>
                <a:gd name="T64" fmla="*/ 0 w 126"/>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8"/>
                <a:gd name="T101" fmla="*/ 126 w 126"/>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8">
                  <a:moveTo>
                    <a:pt x="65" y="138"/>
                  </a:moveTo>
                  <a:lnTo>
                    <a:pt x="53" y="138"/>
                  </a:lnTo>
                  <a:lnTo>
                    <a:pt x="40" y="134"/>
                  </a:lnTo>
                  <a:lnTo>
                    <a:pt x="30" y="128"/>
                  </a:lnTo>
                  <a:lnTo>
                    <a:pt x="20" y="120"/>
                  </a:lnTo>
                  <a:lnTo>
                    <a:pt x="12" y="110"/>
                  </a:lnTo>
                  <a:lnTo>
                    <a:pt x="6" y="99"/>
                  </a:lnTo>
                  <a:lnTo>
                    <a:pt x="1" y="86"/>
                  </a:lnTo>
                  <a:lnTo>
                    <a:pt x="0" y="72"/>
                  </a:lnTo>
                  <a:lnTo>
                    <a:pt x="1" y="58"/>
                  </a:lnTo>
                  <a:lnTo>
                    <a:pt x="3" y="44"/>
                  </a:lnTo>
                  <a:lnTo>
                    <a:pt x="8" y="33"/>
                  </a:lnTo>
                  <a:lnTo>
                    <a:pt x="16" y="21"/>
                  </a:lnTo>
                  <a:lnTo>
                    <a:pt x="25" y="12"/>
                  </a:lnTo>
                  <a:lnTo>
                    <a:pt x="36" y="6"/>
                  </a:lnTo>
                  <a:lnTo>
                    <a:pt x="48" y="1"/>
                  </a:lnTo>
                  <a:lnTo>
                    <a:pt x="60" y="0"/>
                  </a:lnTo>
                  <a:lnTo>
                    <a:pt x="73" y="1"/>
                  </a:lnTo>
                  <a:lnTo>
                    <a:pt x="84" y="4"/>
                  </a:lnTo>
                  <a:lnTo>
                    <a:pt x="96" y="10"/>
                  </a:lnTo>
                  <a:lnTo>
                    <a:pt x="105" y="18"/>
                  </a:lnTo>
                  <a:lnTo>
                    <a:pt x="114" y="28"/>
                  </a:lnTo>
                  <a:lnTo>
                    <a:pt x="120" y="39"/>
                  </a:lnTo>
                  <a:lnTo>
                    <a:pt x="124" y="53"/>
                  </a:lnTo>
                  <a:lnTo>
                    <a:pt x="126" y="67"/>
                  </a:lnTo>
                  <a:lnTo>
                    <a:pt x="125" y="81"/>
                  </a:lnTo>
                  <a:lnTo>
                    <a:pt x="123" y="94"/>
                  </a:lnTo>
                  <a:lnTo>
                    <a:pt x="117" y="106"/>
                  </a:lnTo>
                  <a:lnTo>
                    <a:pt x="110" y="116"/>
                  </a:lnTo>
                  <a:lnTo>
                    <a:pt x="101" y="125"/>
                  </a:lnTo>
                  <a:lnTo>
                    <a:pt x="90" y="132"/>
                  </a:lnTo>
                  <a:lnTo>
                    <a:pt x="78" y="137"/>
                  </a:lnTo>
                  <a:lnTo>
                    <a:pt x="65" y="138"/>
                  </a:lnTo>
                  <a:close/>
                </a:path>
              </a:pathLst>
            </a:custGeom>
            <a:solidFill>
              <a:srgbClr val="FFFFFF"/>
            </a:solidFill>
            <a:ln w="9525">
              <a:noFill/>
              <a:round/>
              <a:headEnd/>
              <a:tailEnd/>
            </a:ln>
          </p:spPr>
          <p:txBody>
            <a:bodyPr/>
            <a:lstStyle/>
            <a:p>
              <a:endParaRPr lang="ja-JP" altLang="en-US"/>
            </a:p>
          </p:txBody>
        </p:sp>
        <p:sp>
          <p:nvSpPr>
            <p:cNvPr id="51337" name="Freeform 215"/>
            <p:cNvSpPr>
              <a:spLocks/>
            </p:cNvSpPr>
            <p:nvPr/>
          </p:nvSpPr>
          <p:spPr bwMode="auto">
            <a:xfrm>
              <a:off x="4619" y="3533"/>
              <a:ext cx="47" cy="52"/>
            </a:xfrm>
            <a:custGeom>
              <a:avLst/>
              <a:gdLst>
                <a:gd name="T0" fmla="*/ 0 w 189"/>
                <a:gd name="T1" fmla="*/ 0 h 209"/>
                <a:gd name="T2" fmla="*/ 0 w 189"/>
                <a:gd name="T3" fmla="*/ 0 h 209"/>
                <a:gd name="T4" fmla="*/ 0 w 189"/>
                <a:gd name="T5" fmla="*/ 0 h 209"/>
                <a:gd name="T6" fmla="*/ 0 w 189"/>
                <a:gd name="T7" fmla="*/ 0 h 209"/>
                <a:gd name="T8" fmla="*/ 0 w 189"/>
                <a:gd name="T9" fmla="*/ 0 h 209"/>
                <a:gd name="T10" fmla="*/ 0 w 189"/>
                <a:gd name="T11" fmla="*/ 0 h 209"/>
                <a:gd name="T12" fmla="*/ 0 w 189"/>
                <a:gd name="T13" fmla="*/ 0 h 209"/>
                <a:gd name="T14" fmla="*/ 0 w 189"/>
                <a:gd name="T15" fmla="*/ 0 h 209"/>
                <a:gd name="T16" fmla="*/ 0 w 189"/>
                <a:gd name="T17" fmla="*/ 0 h 209"/>
                <a:gd name="T18" fmla="*/ 0 w 189"/>
                <a:gd name="T19" fmla="*/ 0 h 209"/>
                <a:gd name="T20" fmla="*/ 0 w 189"/>
                <a:gd name="T21" fmla="*/ 0 h 209"/>
                <a:gd name="T22" fmla="*/ 0 w 189"/>
                <a:gd name="T23" fmla="*/ 0 h 209"/>
                <a:gd name="T24" fmla="*/ 0 w 189"/>
                <a:gd name="T25" fmla="*/ 0 h 209"/>
                <a:gd name="T26" fmla="*/ 0 w 189"/>
                <a:gd name="T27" fmla="*/ 0 h 209"/>
                <a:gd name="T28" fmla="*/ 0 w 189"/>
                <a:gd name="T29" fmla="*/ 0 h 209"/>
                <a:gd name="T30" fmla="*/ 0 w 189"/>
                <a:gd name="T31" fmla="*/ 0 h 209"/>
                <a:gd name="T32" fmla="*/ 0 w 189"/>
                <a:gd name="T33" fmla="*/ 0 h 209"/>
                <a:gd name="T34" fmla="*/ 0 w 189"/>
                <a:gd name="T35" fmla="*/ 0 h 209"/>
                <a:gd name="T36" fmla="*/ 0 w 189"/>
                <a:gd name="T37" fmla="*/ 0 h 209"/>
                <a:gd name="T38" fmla="*/ 0 w 189"/>
                <a:gd name="T39" fmla="*/ 0 h 209"/>
                <a:gd name="T40" fmla="*/ 0 w 189"/>
                <a:gd name="T41" fmla="*/ 0 h 209"/>
                <a:gd name="T42" fmla="*/ 0 w 189"/>
                <a:gd name="T43" fmla="*/ 0 h 209"/>
                <a:gd name="T44" fmla="*/ 0 w 189"/>
                <a:gd name="T45" fmla="*/ 0 h 209"/>
                <a:gd name="T46" fmla="*/ 0 w 189"/>
                <a:gd name="T47" fmla="*/ 0 h 209"/>
                <a:gd name="T48" fmla="*/ 0 w 189"/>
                <a:gd name="T49" fmla="*/ 0 h 209"/>
                <a:gd name="T50" fmla="*/ 0 w 189"/>
                <a:gd name="T51" fmla="*/ 0 h 209"/>
                <a:gd name="T52" fmla="*/ 0 w 189"/>
                <a:gd name="T53" fmla="*/ 0 h 209"/>
                <a:gd name="T54" fmla="*/ 0 w 189"/>
                <a:gd name="T55" fmla="*/ 0 h 209"/>
                <a:gd name="T56" fmla="*/ 0 w 189"/>
                <a:gd name="T57" fmla="*/ 0 h 209"/>
                <a:gd name="T58" fmla="*/ 0 w 189"/>
                <a:gd name="T59" fmla="*/ 0 h 209"/>
                <a:gd name="T60" fmla="*/ 0 w 189"/>
                <a:gd name="T61" fmla="*/ 0 h 209"/>
                <a:gd name="T62" fmla="*/ 0 w 189"/>
                <a:gd name="T63" fmla="*/ 0 h 209"/>
                <a:gd name="T64" fmla="*/ 0 w 189"/>
                <a:gd name="T65" fmla="*/ 0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209"/>
                <a:gd name="T101" fmla="*/ 189 w 189"/>
                <a:gd name="T102" fmla="*/ 209 h 2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209">
                  <a:moveTo>
                    <a:pt x="99" y="209"/>
                  </a:moveTo>
                  <a:lnTo>
                    <a:pt x="80" y="208"/>
                  </a:lnTo>
                  <a:lnTo>
                    <a:pt x="62" y="203"/>
                  </a:lnTo>
                  <a:lnTo>
                    <a:pt x="46" y="194"/>
                  </a:lnTo>
                  <a:lnTo>
                    <a:pt x="31" y="182"/>
                  </a:lnTo>
                  <a:lnTo>
                    <a:pt x="19" y="166"/>
                  </a:lnTo>
                  <a:lnTo>
                    <a:pt x="9" y="150"/>
                  </a:lnTo>
                  <a:lnTo>
                    <a:pt x="3" y="130"/>
                  </a:lnTo>
                  <a:lnTo>
                    <a:pt x="0" y="109"/>
                  </a:lnTo>
                  <a:lnTo>
                    <a:pt x="2" y="88"/>
                  </a:lnTo>
                  <a:lnTo>
                    <a:pt x="5" y="68"/>
                  </a:lnTo>
                  <a:lnTo>
                    <a:pt x="14" y="50"/>
                  </a:lnTo>
                  <a:lnTo>
                    <a:pt x="24" y="33"/>
                  </a:lnTo>
                  <a:lnTo>
                    <a:pt x="38" y="21"/>
                  </a:lnTo>
                  <a:lnTo>
                    <a:pt x="53" y="10"/>
                  </a:lnTo>
                  <a:lnTo>
                    <a:pt x="71" y="3"/>
                  </a:lnTo>
                  <a:lnTo>
                    <a:pt x="90" y="0"/>
                  </a:lnTo>
                  <a:lnTo>
                    <a:pt x="109" y="2"/>
                  </a:lnTo>
                  <a:lnTo>
                    <a:pt x="128" y="8"/>
                  </a:lnTo>
                  <a:lnTo>
                    <a:pt x="145" y="17"/>
                  </a:lnTo>
                  <a:lnTo>
                    <a:pt x="159" y="28"/>
                  </a:lnTo>
                  <a:lnTo>
                    <a:pt x="171" y="43"/>
                  </a:lnTo>
                  <a:lnTo>
                    <a:pt x="180" y="61"/>
                  </a:lnTo>
                  <a:lnTo>
                    <a:pt x="187" y="80"/>
                  </a:lnTo>
                  <a:lnTo>
                    <a:pt x="189" y="102"/>
                  </a:lnTo>
                  <a:lnTo>
                    <a:pt x="188" y="122"/>
                  </a:lnTo>
                  <a:lnTo>
                    <a:pt x="184" y="142"/>
                  </a:lnTo>
                  <a:lnTo>
                    <a:pt x="175" y="160"/>
                  </a:lnTo>
                  <a:lnTo>
                    <a:pt x="165" y="177"/>
                  </a:lnTo>
                  <a:lnTo>
                    <a:pt x="151" y="189"/>
                  </a:lnTo>
                  <a:lnTo>
                    <a:pt x="136" y="199"/>
                  </a:lnTo>
                  <a:lnTo>
                    <a:pt x="118" y="207"/>
                  </a:lnTo>
                  <a:lnTo>
                    <a:pt x="99" y="209"/>
                  </a:lnTo>
                  <a:close/>
                </a:path>
              </a:pathLst>
            </a:custGeom>
            <a:solidFill>
              <a:srgbClr val="000000"/>
            </a:solidFill>
            <a:ln w="9525">
              <a:noFill/>
              <a:round/>
              <a:headEnd/>
              <a:tailEnd/>
            </a:ln>
          </p:spPr>
          <p:txBody>
            <a:bodyPr/>
            <a:lstStyle/>
            <a:p>
              <a:endParaRPr lang="ja-JP" altLang="en-US"/>
            </a:p>
          </p:txBody>
        </p:sp>
        <p:sp>
          <p:nvSpPr>
            <p:cNvPr id="51338" name="Freeform 216"/>
            <p:cNvSpPr>
              <a:spLocks/>
            </p:cNvSpPr>
            <p:nvPr/>
          </p:nvSpPr>
          <p:spPr bwMode="auto">
            <a:xfrm>
              <a:off x="4625" y="3539"/>
              <a:ext cx="35" cy="39"/>
            </a:xfrm>
            <a:custGeom>
              <a:avLst/>
              <a:gdLst>
                <a:gd name="T0" fmla="*/ 0 w 142"/>
                <a:gd name="T1" fmla="*/ 0 h 156"/>
                <a:gd name="T2" fmla="*/ 0 w 142"/>
                <a:gd name="T3" fmla="*/ 0 h 156"/>
                <a:gd name="T4" fmla="*/ 0 w 142"/>
                <a:gd name="T5" fmla="*/ 0 h 156"/>
                <a:gd name="T6" fmla="*/ 0 w 142"/>
                <a:gd name="T7" fmla="*/ 0 h 156"/>
                <a:gd name="T8" fmla="*/ 0 w 142"/>
                <a:gd name="T9" fmla="*/ 0 h 156"/>
                <a:gd name="T10" fmla="*/ 0 w 142"/>
                <a:gd name="T11" fmla="*/ 0 h 156"/>
                <a:gd name="T12" fmla="*/ 0 w 142"/>
                <a:gd name="T13" fmla="*/ 0 h 156"/>
                <a:gd name="T14" fmla="*/ 0 w 142"/>
                <a:gd name="T15" fmla="*/ 0 h 156"/>
                <a:gd name="T16" fmla="*/ 0 w 142"/>
                <a:gd name="T17" fmla="*/ 0 h 156"/>
                <a:gd name="T18" fmla="*/ 0 w 142"/>
                <a:gd name="T19" fmla="*/ 0 h 156"/>
                <a:gd name="T20" fmla="*/ 0 w 142"/>
                <a:gd name="T21" fmla="*/ 0 h 156"/>
                <a:gd name="T22" fmla="*/ 0 w 142"/>
                <a:gd name="T23" fmla="*/ 0 h 156"/>
                <a:gd name="T24" fmla="*/ 0 w 142"/>
                <a:gd name="T25" fmla="*/ 0 h 156"/>
                <a:gd name="T26" fmla="*/ 0 w 142"/>
                <a:gd name="T27" fmla="*/ 0 h 156"/>
                <a:gd name="T28" fmla="*/ 0 w 142"/>
                <a:gd name="T29" fmla="*/ 0 h 156"/>
                <a:gd name="T30" fmla="*/ 0 w 142"/>
                <a:gd name="T31" fmla="*/ 0 h 156"/>
                <a:gd name="T32" fmla="*/ 0 w 142"/>
                <a:gd name="T33" fmla="*/ 0 h 156"/>
                <a:gd name="T34" fmla="*/ 0 w 142"/>
                <a:gd name="T35" fmla="*/ 0 h 156"/>
                <a:gd name="T36" fmla="*/ 0 w 142"/>
                <a:gd name="T37" fmla="*/ 0 h 156"/>
                <a:gd name="T38" fmla="*/ 0 w 142"/>
                <a:gd name="T39" fmla="*/ 0 h 156"/>
                <a:gd name="T40" fmla="*/ 0 w 142"/>
                <a:gd name="T41" fmla="*/ 0 h 156"/>
                <a:gd name="T42" fmla="*/ 0 w 142"/>
                <a:gd name="T43" fmla="*/ 0 h 156"/>
                <a:gd name="T44" fmla="*/ 0 w 142"/>
                <a:gd name="T45" fmla="*/ 0 h 156"/>
                <a:gd name="T46" fmla="*/ 0 w 142"/>
                <a:gd name="T47" fmla="*/ 0 h 156"/>
                <a:gd name="T48" fmla="*/ 0 w 142"/>
                <a:gd name="T49" fmla="*/ 0 h 156"/>
                <a:gd name="T50" fmla="*/ 0 w 142"/>
                <a:gd name="T51" fmla="*/ 0 h 156"/>
                <a:gd name="T52" fmla="*/ 0 w 142"/>
                <a:gd name="T53" fmla="*/ 0 h 156"/>
                <a:gd name="T54" fmla="*/ 0 w 142"/>
                <a:gd name="T55" fmla="*/ 0 h 156"/>
                <a:gd name="T56" fmla="*/ 0 w 142"/>
                <a:gd name="T57" fmla="*/ 0 h 156"/>
                <a:gd name="T58" fmla="*/ 0 w 142"/>
                <a:gd name="T59" fmla="*/ 0 h 156"/>
                <a:gd name="T60" fmla="*/ 0 w 142"/>
                <a:gd name="T61" fmla="*/ 0 h 156"/>
                <a:gd name="T62" fmla="*/ 0 w 142"/>
                <a:gd name="T63" fmla="*/ 0 h 156"/>
                <a:gd name="T64" fmla="*/ 0 w 142"/>
                <a:gd name="T65" fmla="*/ 0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56"/>
                <a:gd name="T101" fmla="*/ 142 w 142"/>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56">
                  <a:moveTo>
                    <a:pt x="74" y="156"/>
                  </a:moveTo>
                  <a:lnTo>
                    <a:pt x="60" y="155"/>
                  </a:lnTo>
                  <a:lnTo>
                    <a:pt x="46" y="151"/>
                  </a:lnTo>
                  <a:lnTo>
                    <a:pt x="33" y="144"/>
                  </a:lnTo>
                  <a:lnTo>
                    <a:pt x="23" y="136"/>
                  </a:lnTo>
                  <a:lnTo>
                    <a:pt x="14" y="124"/>
                  </a:lnTo>
                  <a:lnTo>
                    <a:pt x="7" y="111"/>
                  </a:lnTo>
                  <a:lnTo>
                    <a:pt x="3" y="96"/>
                  </a:lnTo>
                  <a:lnTo>
                    <a:pt x="0" y="81"/>
                  </a:lnTo>
                  <a:lnTo>
                    <a:pt x="2" y="66"/>
                  </a:lnTo>
                  <a:lnTo>
                    <a:pt x="5" y="51"/>
                  </a:lnTo>
                  <a:lnTo>
                    <a:pt x="10" y="37"/>
                  </a:lnTo>
                  <a:lnTo>
                    <a:pt x="19" y="25"/>
                  </a:lnTo>
                  <a:lnTo>
                    <a:pt x="28" y="15"/>
                  </a:lnTo>
                  <a:lnTo>
                    <a:pt x="41" y="8"/>
                  </a:lnTo>
                  <a:lnTo>
                    <a:pt x="54" y="3"/>
                  </a:lnTo>
                  <a:lnTo>
                    <a:pt x="68" y="0"/>
                  </a:lnTo>
                  <a:lnTo>
                    <a:pt x="81" y="1"/>
                  </a:lnTo>
                  <a:lnTo>
                    <a:pt x="95" y="5"/>
                  </a:lnTo>
                  <a:lnTo>
                    <a:pt x="108" y="11"/>
                  </a:lnTo>
                  <a:lnTo>
                    <a:pt x="118" y="20"/>
                  </a:lnTo>
                  <a:lnTo>
                    <a:pt x="128" y="32"/>
                  </a:lnTo>
                  <a:lnTo>
                    <a:pt x="135" y="46"/>
                  </a:lnTo>
                  <a:lnTo>
                    <a:pt x="140" y="60"/>
                  </a:lnTo>
                  <a:lnTo>
                    <a:pt x="142" y="76"/>
                  </a:lnTo>
                  <a:lnTo>
                    <a:pt x="141" y="91"/>
                  </a:lnTo>
                  <a:lnTo>
                    <a:pt x="137" y="106"/>
                  </a:lnTo>
                  <a:lnTo>
                    <a:pt x="132" y="119"/>
                  </a:lnTo>
                  <a:lnTo>
                    <a:pt x="123" y="131"/>
                  </a:lnTo>
                  <a:lnTo>
                    <a:pt x="113" y="141"/>
                  </a:lnTo>
                  <a:lnTo>
                    <a:pt x="102" y="148"/>
                  </a:lnTo>
                  <a:lnTo>
                    <a:pt x="88" y="153"/>
                  </a:lnTo>
                  <a:lnTo>
                    <a:pt x="74" y="156"/>
                  </a:lnTo>
                  <a:close/>
                </a:path>
              </a:pathLst>
            </a:custGeom>
            <a:solidFill>
              <a:srgbClr val="FFFFFF"/>
            </a:solidFill>
            <a:ln w="9525">
              <a:noFill/>
              <a:round/>
              <a:headEnd/>
              <a:tailEnd/>
            </a:ln>
          </p:spPr>
          <p:txBody>
            <a:bodyPr/>
            <a:lstStyle/>
            <a:p>
              <a:endParaRPr lang="ja-JP" altLang="en-US"/>
            </a:p>
          </p:txBody>
        </p:sp>
        <p:sp>
          <p:nvSpPr>
            <p:cNvPr id="51339" name="Freeform 217"/>
            <p:cNvSpPr>
              <a:spLocks/>
            </p:cNvSpPr>
            <p:nvPr/>
          </p:nvSpPr>
          <p:spPr bwMode="auto">
            <a:xfrm>
              <a:off x="4754" y="3533"/>
              <a:ext cx="29" cy="32"/>
            </a:xfrm>
            <a:custGeom>
              <a:avLst/>
              <a:gdLst>
                <a:gd name="T0" fmla="*/ 0 w 116"/>
                <a:gd name="T1" fmla="*/ 0 h 129"/>
                <a:gd name="T2" fmla="*/ 0 w 116"/>
                <a:gd name="T3" fmla="*/ 0 h 129"/>
                <a:gd name="T4" fmla="*/ 0 w 116"/>
                <a:gd name="T5" fmla="*/ 0 h 129"/>
                <a:gd name="T6" fmla="*/ 0 w 116"/>
                <a:gd name="T7" fmla="*/ 0 h 129"/>
                <a:gd name="T8" fmla="*/ 0 w 116"/>
                <a:gd name="T9" fmla="*/ 0 h 129"/>
                <a:gd name="T10" fmla="*/ 0 w 116"/>
                <a:gd name="T11" fmla="*/ 0 h 129"/>
                <a:gd name="T12" fmla="*/ 0 w 116"/>
                <a:gd name="T13" fmla="*/ 0 h 129"/>
                <a:gd name="T14" fmla="*/ 0 w 116"/>
                <a:gd name="T15" fmla="*/ 0 h 129"/>
                <a:gd name="T16" fmla="*/ 0 w 116"/>
                <a:gd name="T17" fmla="*/ 0 h 129"/>
                <a:gd name="T18" fmla="*/ 0 w 116"/>
                <a:gd name="T19" fmla="*/ 0 h 129"/>
                <a:gd name="T20" fmla="*/ 0 w 116"/>
                <a:gd name="T21" fmla="*/ 0 h 129"/>
                <a:gd name="T22" fmla="*/ 0 w 116"/>
                <a:gd name="T23" fmla="*/ 0 h 129"/>
                <a:gd name="T24" fmla="*/ 0 w 116"/>
                <a:gd name="T25" fmla="*/ 0 h 129"/>
                <a:gd name="T26" fmla="*/ 0 w 116"/>
                <a:gd name="T27" fmla="*/ 0 h 129"/>
                <a:gd name="T28" fmla="*/ 0 w 116"/>
                <a:gd name="T29" fmla="*/ 0 h 129"/>
                <a:gd name="T30" fmla="*/ 0 w 116"/>
                <a:gd name="T31" fmla="*/ 0 h 129"/>
                <a:gd name="T32" fmla="*/ 0 w 116"/>
                <a:gd name="T33" fmla="*/ 0 h 129"/>
                <a:gd name="T34" fmla="*/ 0 w 116"/>
                <a:gd name="T35" fmla="*/ 0 h 129"/>
                <a:gd name="T36" fmla="*/ 0 w 116"/>
                <a:gd name="T37" fmla="*/ 0 h 129"/>
                <a:gd name="T38" fmla="*/ 0 w 116"/>
                <a:gd name="T39" fmla="*/ 0 h 129"/>
                <a:gd name="T40" fmla="*/ 0 w 116"/>
                <a:gd name="T41" fmla="*/ 0 h 129"/>
                <a:gd name="T42" fmla="*/ 0 w 116"/>
                <a:gd name="T43" fmla="*/ 0 h 129"/>
                <a:gd name="T44" fmla="*/ 0 w 116"/>
                <a:gd name="T45" fmla="*/ 0 h 129"/>
                <a:gd name="T46" fmla="*/ 0 w 116"/>
                <a:gd name="T47" fmla="*/ 0 h 129"/>
                <a:gd name="T48" fmla="*/ 0 w 116"/>
                <a:gd name="T49" fmla="*/ 0 h 129"/>
                <a:gd name="T50" fmla="*/ 0 w 116"/>
                <a:gd name="T51" fmla="*/ 0 h 129"/>
                <a:gd name="T52" fmla="*/ 0 w 116"/>
                <a:gd name="T53" fmla="*/ 0 h 129"/>
                <a:gd name="T54" fmla="*/ 0 w 116"/>
                <a:gd name="T55" fmla="*/ 0 h 129"/>
                <a:gd name="T56" fmla="*/ 0 w 116"/>
                <a:gd name="T57" fmla="*/ 0 h 129"/>
                <a:gd name="T58" fmla="*/ 0 w 116"/>
                <a:gd name="T59" fmla="*/ 0 h 129"/>
                <a:gd name="T60" fmla="*/ 0 w 116"/>
                <a:gd name="T61" fmla="*/ 0 h 129"/>
                <a:gd name="T62" fmla="*/ 0 w 116"/>
                <a:gd name="T63" fmla="*/ 0 h 129"/>
                <a:gd name="T64" fmla="*/ 0 w 116"/>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29"/>
                <a:gd name="T101" fmla="*/ 116 w 116"/>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29">
                  <a:moveTo>
                    <a:pt x="61" y="129"/>
                  </a:moveTo>
                  <a:lnTo>
                    <a:pt x="49" y="128"/>
                  </a:lnTo>
                  <a:lnTo>
                    <a:pt x="38" y="125"/>
                  </a:lnTo>
                  <a:lnTo>
                    <a:pt x="28" y="119"/>
                  </a:lnTo>
                  <a:lnTo>
                    <a:pt x="19" y="111"/>
                  </a:lnTo>
                  <a:lnTo>
                    <a:pt x="11" y="102"/>
                  </a:lnTo>
                  <a:lnTo>
                    <a:pt x="5" y="92"/>
                  </a:lnTo>
                  <a:lnTo>
                    <a:pt x="1" y="79"/>
                  </a:lnTo>
                  <a:lnTo>
                    <a:pt x="0" y="67"/>
                  </a:lnTo>
                  <a:lnTo>
                    <a:pt x="1" y="54"/>
                  </a:lnTo>
                  <a:lnTo>
                    <a:pt x="4" y="41"/>
                  </a:lnTo>
                  <a:lnTo>
                    <a:pt x="9" y="30"/>
                  </a:lnTo>
                  <a:lnTo>
                    <a:pt x="15" y="20"/>
                  </a:lnTo>
                  <a:lnTo>
                    <a:pt x="24" y="12"/>
                  </a:lnTo>
                  <a:lnTo>
                    <a:pt x="33" y="6"/>
                  </a:lnTo>
                  <a:lnTo>
                    <a:pt x="44" y="1"/>
                  </a:lnTo>
                  <a:lnTo>
                    <a:pt x="56" y="0"/>
                  </a:lnTo>
                  <a:lnTo>
                    <a:pt x="67" y="1"/>
                  </a:lnTo>
                  <a:lnTo>
                    <a:pt x="78" y="3"/>
                  </a:lnTo>
                  <a:lnTo>
                    <a:pt x="88" y="10"/>
                  </a:lnTo>
                  <a:lnTo>
                    <a:pt x="97" y="17"/>
                  </a:lnTo>
                  <a:lnTo>
                    <a:pt x="105" y="26"/>
                  </a:lnTo>
                  <a:lnTo>
                    <a:pt x="111" y="36"/>
                  </a:lnTo>
                  <a:lnTo>
                    <a:pt x="115" y="49"/>
                  </a:lnTo>
                  <a:lnTo>
                    <a:pt x="116" y="62"/>
                  </a:lnTo>
                  <a:lnTo>
                    <a:pt x="115" y="74"/>
                  </a:lnTo>
                  <a:lnTo>
                    <a:pt x="113" y="87"/>
                  </a:lnTo>
                  <a:lnTo>
                    <a:pt x="108" y="98"/>
                  </a:lnTo>
                  <a:lnTo>
                    <a:pt x="101" y="109"/>
                  </a:lnTo>
                  <a:lnTo>
                    <a:pt x="94" y="116"/>
                  </a:lnTo>
                  <a:lnTo>
                    <a:pt x="83" y="123"/>
                  </a:lnTo>
                  <a:lnTo>
                    <a:pt x="72" y="128"/>
                  </a:lnTo>
                  <a:lnTo>
                    <a:pt x="61" y="129"/>
                  </a:lnTo>
                  <a:close/>
                </a:path>
              </a:pathLst>
            </a:custGeom>
            <a:solidFill>
              <a:srgbClr val="000000"/>
            </a:solidFill>
            <a:ln w="9525">
              <a:noFill/>
              <a:round/>
              <a:headEnd/>
              <a:tailEnd/>
            </a:ln>
          </p:spPr>
          <p:txBody>
            <a:bodyPr/>
            <a:lstStyle/>
            <a:p>
              <a:endParaRPr lang="ja-JP" altLang="en-US"/>
            </a:p>
          </p:txBody>
        </p:sp>
        <p:sp>
          <p:nvSpPr>
            <p:cNvPr id="51340" name="Freeform 218"/>
            <p:cNvSpPr>
              <a:spLocks/>
            </p:cNvSpPr>
            <p:nvPr/>
          </p:nvSpPr>
          <p:spPr bwMode="auto">
            <a:xfrm>
              <a:off x="4622" y="3541"/>
              <a:ext cx="33" cy="36"/>
            </a:xfrm>
            <a:custGeom>
              <a:avLst/>
              <a:gdLst>
                <a:gd name="T0" fmla="*/ 0 w 132"/>
                <a:gd name="T1" fmla="*/ 0 h 145"/>
                <a:gd name="T2" fmla="*/ 0 w 132"/>
                <a:gd name="T3" fmla="*/ 0 h 145"/>
                <a:gd name="T4" fmla="*/ 0 w 132"/>
                <a:gd name="T5" fmla="*/ 0 h 145"/>
                <a:gd name="T6" fmla="*/ 0 w 132"/>
                <a:gd name="T7" fmla="*/ 0 h 145"/>
                <a:gd name="T8" fmla="*/ 0 w 132"/>
                <a:gd name="T9" fmla="*/ 0 h 145"/>
                <a:gd name="T10" fmla="*/ 0 w 132"/>
                <a:gd name="T11" fmla="*/ 0 h 145"/>
                <a:gd name="T12" fmla="*/ 0 w 132"/>
                <a:gd name="T13" fmla="*/ 0 h 145"/>
                <a:gd name="T14" fmla="*/ 0 w 132"/>
                <a:gd name="T15" fmla="*/ 0 h 145"/>
                <a:gd name="T16" fmla="*/ 0 w 132"/>
                <a:gd name="T17" fmla="*/ 0 h 145"/>
                <a:gd name="T18" fmla="*/ 0 w 132"/>
                <a:gd name="T19" fmla="*/ 0 h 145"/>
                <a:gd name="T20" fmla="*/ 0 w 132"/>
                <a:gd name="T21" fmla="*/ 0 h 145"/>
                <a:gd name="T22" fmla="*/ 0 w 132"/>
                <a:gd name="T23" fmla="*/ 0 h 145"/>
                <a:gd name="T24" fmla="*/ 0 w 132"/>
                <a:gd name="T25" fmla="*/ 0 h 145"/>
                <a:gd name="T26" fmla="*/ 0 w 132"/>
                <a:gd name="T27" fmla="*/ 0 h 145"/>
                <a:gd name="T28" fmla="*/ 0 w 132"/>
                <a:gd name="T29" fmla="*/ 0 h 145"/>
                <a:gd name="T30" fmla="*/ 0 w 132"/>
                <a:gd name="T31" fmla="*/ 0 h 145"/>
                <a:gd name="T32" fmla="*/ 0 w 132"/>
                <a:gd name="T33" fmla="*/ 0 h 145"/>
                <a:gd name="T34" fmla="*/ 0 w 132"/>
                <a:gd name="T35" fmla="*/ 0 h 145"/>
                <a:gd name="T36" fmla="*/ 0 w 132"/>
                <a:gd name="T37" fmla="*/ 0 h 145"/>
                <a:gd name="T38" fmla="*/ 0 w 132"/>
                <a:gd name="T39" fmla="*/ 0 h 145"/>
                <a:gd name="T40" fmla="*/ 0 w 132"/>
                <a:gd name="T41" fmla="*/ 0 h 145"/>
                <a:gd name="T42" fmla="*/ 0 w 132"/>
                <a:gd name="T43" fmla="*/ 0 h 145"/>
                <a:gd name="T44" fmla="*/ 0 w 132"/>
                <a:gd name="T45" fmla="*/ 0 h 145"/>
                <a:gd name="T46" fmla="*/ 0 w 132"/>
                <a:gd name="T47" fmla="*/ 0 h 145"/>
                <a:gd name="T48" fmla="*/ 0 w 132"/>
                <a:gd name="T49" fmla="*/ 0 h 145"/>
                <a:gd name="T50" fmla="*/ 0 w 132"/>
                <a:gd name="T51" fmla="*/ 0 h 145"/>
                <a:gd name="T52" fmla="*/ 0 w 132"/>
                <a:gd name="T53" fmla="*/ 0 h 145"/>
                <a:gd name="T54" fmla="*/ 0 w 132"/>
                <a:gd name="T55" fmla="*/ 0 h 145"/>
                <a:gd name="T56" fmla="*/ 0 w 132"/>
                <a:gd name="T57" fmla="*/ 0 h 145"/>
                <a:gd name="T58" fmla="*/ 0 w 132"/>
                <a:gd name="T59" fmla="*/ 0 h 145"/>
                <a:gd name="T60" fmla="*/ 0 w 132"/>
                <a:gd name="T61" fmla="*/ 0 h 145"/>
                <a:gd name="T62" fmla="*/ 0 w 132"/>
                <a:gd name="T63" fmla="*/ 0 h 145"/>
                <a:gd name="T64" fmla="*/ 0 w 132"/>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45"/>
                <a:gd name="T101" fmla="*/ 132 w 132"/>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45">
                  <a:moveTo>
                    <a:pt x="69" y="145"/>
                  </a:moveTo>
                  <a:lnTo>
                    <a:pt x="56" y="144"/>
                  </a:lnTo>
                  <a:lnTo>
                    <a:pt x="44" y="140"/>
                  </a:lnTo>
                  <a:lnTo>
                    <a:pt x="32" y="133"/>
                  </a:lnTo>
                  <a:lnTo>
                    <a:pt x="22" y="125"/>
                  </a:lnTo>
                  <a:lnTo>
                    <a:pt x="14" y="114"/>
                  </a:lnTo>
                  <a:lnTo>
                    <a:pt x="7" y="103"/>
                  </a:lnTo>
                  <a:lnTo>
                    <a:pt x="3" y="89"/>
                  </a:lnTo>
                  <a:lnTo>
                    <a:pt x="0" y="75"/>
                  </a:lnTo>
                  <a:lnTo>
                    <a:pt x="2" y="60"/>
                  </a:lnTo>
                  <a:lnTo>
                    <a:pt x="4" y="46"/>
                  </a:lnTo>
                  <a:lnTo>
                    <a:pt x="11" y="35"/>
                  </a:lnTo>
                  <a:lnTo>
                    <a:pt x="18" y="23"/>
                  </a:lnTo>
                  <a:lnTo>
                    <a:pt x="27" y="14"/>
                  </a:lnTo>
                  <a:lnTo>
                    <a:pt x="38" y="7"/>
                  </a:lnTo>
                  <a:lnTo>
                    <a:pt x="50" y="3"/>
                  </a:lnTo>
                  <a:lnTo>
                    <a:pt x="64" y="0"/>
                  </a:lnTo>
                  <a:lnTo>
                    <a:pt x="77" y="2"/>
                  </a:lnTo>
                  <a:lnTo>
                    <a:pt x="89" y="5"/>
                  </a:lnTo>
                  <a:lnTo>
                    <a:pt x="101" y="12"/>
                  </a:lnTo>
                  <a:lnTo>
                    <a:pt x="111" y="19"/>
                  </a:lnTo>
                  <a:lnTo>
                    <a:pt x="118" y="29"/>
                  </a:lnTo>
                  <a:lnTo>
                    <a:pt x="126" y="42"/>
                  </a:lnTo>
                  <a:lnTo>
                    <a:pt x="130" y="55"/>
                  </a:lnTo>
                  <a:lnTo>
                    <a:pt x="132" y="70"/>
                  </a:lnTo>
                  <a:lnTo>
                    <a:pt x="131" y="84"/>
                  </a:lnTo>
                  <a:lnTo>
                    <a:pt x="129" y="98"/>
                  </a:lnTo>
                  <a:lnTo>
                    <a:pt x="122" y="111"/>
                  </a:lnTo>
                  <a:lnTo>
                    <a:pt x="115" y="121"/>
                  </a:lnTo>
                  <a:lnTo>
                    <a:pt x="106" y="131"/>
                  </a:lnTo>
                  <a:lnTo>
                    <a:pt x="94" y="137"/>
                  </a:lnTo>
                  <a:lnTo>
                    <a:pt x="83" y="142"/>
                  </a:lnTo>
                  <a:lnTo>
                    <a:pt x="69" y="145"/>
                  </a:lnTo>
                  <a:close/>
                </a:path>
              </a:pathLst>
            </a:custGeom>
            <a:solidFill>
              <a:srgbClr val="000000"/>
            </a:solidFill>
            <a:ln w="9525">
              <a:noFill/>
              <a:round/>
              <a:headEnd/>
              <a:tailEnd/>
            </a:ln>
          </p:spPr>
          <p:txBody>
            <a:bodyPr/>
            <a:lstStyle/>
            <a:p>
              <a:endParaRPr lang="ja-JP" altLang="en-US"/>
            </a:p>
          </p:txBody>
        </p:sp>
        <p:sp>
          <p:nvSpPr>
            <p:cNvPr id="51341" name="Freeform 219"/>
            <p:cNvSpPr>
              <a:spLocks/>
            </p:cNvSpPr>
            <p:nvPr/>
          </p:nvSpPr>
          <p:spPr bwMode="auto">
            <a:xfrm>
              <a:off x="4763" y="3539"/>
              <a:ext cx="9" cy="8"/>
            </a:xfrm>
            <a:custGeom>
              <a:avLst/>
              <a:gdLst>
                <a:gd name="T0" fmla="*/ 0 w 36"/>
                <a:gd name="T1" fmla="*/ 0 h 36"/>
                <a:gd name="T2" fmla="*/ 0 w 36"/>
                <a:gd name="T3" fmla="*/ 0 h 36"/>
                <a:gd name="T4" fmla="*/ 0 w 36"/>
                <a:gd name="T5" fmla="*/ 0 h 36"/>
                <a:gd name="T6" fmla="*/ 0 w 36"/>
                <a:gd name="T7" fmla="*/ 0 h 36"/>
                <a:gd name="T8" fmla="*/ 0 w 36"/>
                <a:gd name="T9" fmla="*/ 0 h 36"/>
                <a:gd name="T10" fmla="*/ 0 w 36"/>
                <a:gd name="T11" fmla="*/ 0 h 36"/>
                <a:gd name="T12" fmla="*/ 0 w 36"/>
                <a:gd name="T13" fmla="*/ 0 h 36"/>
                <a:gd name="T14" fmla="*/ 0 w 36"/>
                <a:gd name="T15" fmla="*/ 0 h 36"/>
                <a:gd name="T16" fmla="*/ 0 w 36"/>
                <a:gd name="T17" fmla="*/ 0 h 36"/>
                <a:gd name="T18" fmla="*/ 0 w 36"/>
                <a:gd name="T19" fmla="*/ 0 h 36"/>
                <a:gd name="T20" fmla="*/ 0 w 36"/>
                <a:gd name="T21" fmla="*/ 0 h 36"/>
                <a:gd name="T22" fmla="*/ 0 w 36"/>
                <a:gd name="T23" fmla="*/ 0 h 36"/>
                <a:gd name="T24" fmla="*/ 0 w 36"/>
                <a:gd name="T25" fmla="*/ 0 h 36"/>
                <a:gd name="T26" fmla="*/ 0 w 36"/>
                <a:gd name="T27" fmla="*/ 0 h 36"/>
                <a:gd name="T28" fmla="*/ 0 w 36"/>
                <a:gd name="T29" fmla="*/ 0 h 36"/>
                <a:gd name="T30" fmla="*/ 0 w 36"/>
                <a:gd name="T31" fmla="*/ 0 h 36"/>
                <a:gd name="T32" fmla="*/ 0 w 36"/>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19" y="36"/>
                  </a:moveTo>
                  <a:lnTo>
                    <a:pt x="12" y="34"/>
                  </a:lnTo>
                  <a:lnTo>
                    <a:pt x="7" y="31"/>
                  </a:lnTo>
                  <a:lnTo>
                    <a:pt x="3" y="26"/>
                  </a:lnTo>
                  <a:lnTo>
                    <a:pt x="0" y="18"/>
                  </a:lnTo>
                  <a:lnTo>
                    <a:pt x="1" y="12"/>
                  </a:lnTo>
                  <a:lnTo>
                    <a:pt x="5" y="5"/>
                  </a:lnTo>
                  <a:lnTo>
                    <a:pt x="10" y="1"/>
                  </a:lnTo>
                  <a:lnTo>
                    <a:pt x="18" y="0"/>
                  </a:lnTo>
                  <a:lnTo>
                    <a:pt x="24" y="1"/>
                  </a:lnTo>
                  <a:lnTo>
                    <a:pt x="31" y="5"/>
                  </a:lnTo>
                  <a:lnTo>
                    <a:pt x="34" y="10"/>
                  </a:lnTo>
                  <a:lnTo>
                    <a:pt x="36" y="17"/>
                  </a:lnTo>
                  <a:lnTo>
                    <a:pt x="34" y="24"/>
                  </a:lnTo>
                  <a:lnTo>
                    <a:pt x="31" y="29"/>
                  </a:lnTo>
                  <a:lnTo>
                    <a:pt x="26" y="33"/>
                  </a:lnTo>
                  <a:lnTo>
                    <a:pt x="19" y="36"/>
                  </a:lnTo>
                  <a:close/>
                </a:path>
              </a:pathLst>
            </a:custGeom>
            <a:solidFill>
              <a:srgbClr val="FFFFFF"/>
            </a:solidFill>
            <a:ln w="9525">
              <a:noFill/>
              <a:round/>
              <a:headEnd/>
              <a:tailEnd/>
            </a:ln>
          </p:spPr>
          <p:txBody>
            <a:bodyPr/>
            <a:lstStyle/>
            <a:p>
              <a:endParaRPr lang="ja-JP" altLang="en-US"/>
            </a:p>
          </p:txBody>
        </p:sp>
        <p:sp>
          <p:nvSpPr>
            <p:cNvPr id="51342" name="Freeform 220"/>
            <p:cNvSpPr>
              <a:spLocks/>
            </p:cNvSpPr>
            <p:nvPr/>
          </p:nvSpPr>
          <p:spPr bwMode="auto">
            <a:xfrm>
              <a:off x="4633" y="3545"/>
              <a:ext cx="10" cy="9"/>
            </a:xfrm>
            <a:custGeom>
              <a:avLst/>
              <a:gdLst>
                <a:gd name="T0" fmla="*/ 0 w 39"/>
                <a:gd name="T1" fmla="*/ 0 h 40"/>
                <a:gd name="T2" fmla="*/ 0 w 39"/>
                <a:gd name="T3" fmla="*/ 0 h 40"/>
                <a:gd name="T4" fmla="*/ 0 w 39"/>
                <a:gd name="T5" fmla="*/ 0 h 40"/>
                <a:gd name="T6" fmla="*/ 0 w 39"/>
                <a:gd name="T7" fmla="*/ 0 h 40"/>
                <a:gd name="T8" fmla="*/ 0 w 39"/>
                <a:gd name="T9" fmla="*/ 0 h 40"/>
                <a:gd name="T10" fmla="*/ 0 w 39"/>
                <a:gd name="T11" fmla="*/ 0 h 40"/>
                <a:gd name="T12" fmla="*/ 0 w 39"/>
                <a:gd name="T13" fmla="*/ 0 h 40"/>
                <a:gd name="T14" fmla="*/ 0 w 39"/>
                <a:gd name="T15" fmla="*/ 0 h 40"/>
                <a:gd name="T16" fmla="*/ 0 w 39"/>
                <a:gd name="T17" fmla="*/ 0 h 40"/>
                <a:gd name="T18" fmla="*/ 0 w 39"/>
                <a:gd name="T19" fmla="*/ 0 h 40"/>
                <a:gd name="T20" fmla="*/ 0 w 39"/>
                <a:gd name="T21" fmla="*/ 0 h 40"/>
                <a:gd name="T22" fmla="*/ 0 w 39"/>
                <a:gd name="T23" fmla="*/ 0 h 40"/>
                <a:gd name="T24" fmla="*/ 0 w 39"/>
                <a:gd name="T25" fmla="*/ 0 h 40"/>
                <a:gd name="T26" fmla="*/ 0 w 39"/>
                <a:gd name="T27" fmla="*/ 0 h 40"/>
                <a:gd name="T28" fmla="*/ 0 w 39"/>
                <a:gd name="T29" fmla="*/ 0 h 40"/>
                <a:gd name="T30" fmla="*/ 0 w 39"/>
                <a:gd name="T31" fmla="*/ 0 h 40"/>
                <a:gd name="T32" fmla="*/ 0 w 39"/>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40"/>
                <a:gd name="T53" fmla="*/ 39 w 39"/>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40">
                  <a:moveTo>
                    <a:pt x="20" y="40"/>
                  </a:moveTo>
                  <a:lnTo>
                    <a:pt x="13" y="38"/>
                  </a:lnTo>
                  <a:lnTo>
                    <a:pt x="6" y="34"/>
                  </a:lnTo>
                  <a:lnTo>
                    <a:pt x="2" y="28"/>
                  </a:lnTo>
                  <a:lnTo>
                    <a:pt x="0" y="21"/>
                  </a:lnTo>
                  <a:lnTo>
                    <a:pt x="1" y="13"/>
                  </a:lnTo>
                  <a:lnTo>
                    <a:pt x="6" y="7"/>
                  </a:lnTo>
                  <a:lnTo>
                    <a:pt x="11" y="2"/>
                  </a:lnTo>
                  <a:lnTo>
                    <a:pt x="19" y="0"/>
                  </a:lnTo>
                  <a:lnTo>
                    <a:pt x="26" y="2"/>
                  </a:lnTo>
                  <a:lnTo>
                    <a:pt x="33" y="5"/>
                  </a:lnTo>
                  <a:lnTo>
                    <a:pt x="38" y="12"/>
                  </a:lnTo>
                  <a:lnTo>
                    <a:pt x="39" y="19"/>
                  </a:lnTo>
                  <a:lnTo>
                    <a:pt x="38" y="27"/>
                  </a:lnTo>
                  <a:lnTo>
                    <a:pt x="34" y="33"/>
                  </a:lnTo>
                  <a:lnTo>
                    <a:pt x="28" y="38"/>
                  </a:lnTo>
                  <a:lnTo>
                    <a:pt x="20" y="40"/>
                  </a:lnTo>
                  <a:close/>
                </a:path>
              </a:pathLst>
            </a:custGeom>
            <a:solidFill>
              <a:srgbClr val="FFFFFF"/>
            </a:solidFill>
            <a:ln w="9525">
              <a:noFill/>
              <a:round/>
              <a:headEnd/>
              <a:tailEnd/>
            </a:ln>
          </p:spPr>
          <p:txBody>
            <a:bodyPr/>
            <a:lstStyle/>
            <a:p>
              <a:endParaRPr lang="ja-JP" altLang="en-US"/>
            </a:p>
          </p:txBody>
        </p:sp>
        <p:sp>
          <p:nvSpPr>
            <p:cNvPr id="51343" name="Freeform 221"/>
            <p:cNvSpPr>
              <a:spLocks/>
            </p:cNvSpPr>
            <p:nvPr/>
          </p:nvSpPr>
          <p:spPr bwMode="auto">
            <a:xfrm>
              <a:off x="4613" y="3503"/>
              <a:ext cx="41" cy="17"/>
            </a:xfrm>
            <a:custGeom>
              <a:avLst/>
              <a:gdLst>
                <a:gd name="T0" fmla="*/ 0 w 165"/>
                <a:gd name="T1" fmla="*/ 0 h 65"/>
                <a:gd name="T2" fmla="*/ 0 w 165"/>
                <a:gd name="T3" fmla="*/ 0 h 65"/>
                <a:gd name="T4" fmla="*/ 0 w 165"/>
                <a:gd name="T5" fmla="*/ 0 h 65"/>
                <a:gd name="T6" fmla="*/ 0 w 165"/>
                <a:gd name="T7" fmla="*/ 0 h 65"/>
                <a:gd name="T8" fmla="*/ 0 w 165"/>
                <a:gd name="T9" fmla="*/ 0 h 65"/>
                <a:gd name="T10" fmla="*/ 0 w 165"/>
                <a:gd name="T11" fmla="*/ 0 h 65"/>
                <a:gd name="T12" fmla="*/ 0 w 165"/>
                <a:gd name="T13" fmla="*/ 0 h 65"/>
                <a:gd name="T14" fmla="*/ 0 w 165"/>
                <a:gd name="T15" fmla="*/ 0 h 65"/>
                <a:gd name="T16" fmla="*/ 0 w 165"/>
                <a:gd name="T17" fmla="*/ 0 h 65"/>
                <a:gd name="T18" fmla="*/ 0 w 165"/>
                <a:gd name="T19" fmla="*/ 0 h 65"/>
                <a:gd name="T20" fmla="*/ 0 w 165"/>
                <a:gd name="T21" fmla="*/ 0 h 65"/>
                <a:gd name="T22" fmla="*/ 0 w 165"/>
                <a:gd name="T23" fmla="*/ 0 h 65"/>
                <a:gd name="T24" fmla="*/ 0 w 165"/>
                <a:gd name="T25" fmla="*/ 0 h 65"/>
                <a:gd name="T26" fmla="*/ 0 w 165"/>
                <a:gd name="T27" fmla="*/ 0 h 65"/>
                <a:gd name="T28" fmla="*/ 0 w 165"/>
                <a:gd name="T29" fmla="*/ 0 h 65"/>
                <a:gd name="T30" fmla="*/ 0 w 165"/>
                <a:gd name="T31" fmla="*/ 0 h 65"/>
                <a:gd name="T32" fmla="*/ 0 w 165"/>
                <a:gd name="T33" fmla="*/ 0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5"/>
                <a:gd name="T52" fmla="*/ 0 h 65"/>
                <a:gd name="T53" fmla="*/ 165 w 165"/>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5" h="65">
                  <a:moveTo>
                    <a:pt x="165" y="25"/>
                  </a:moveTo>
                  <a:lnTo>
                    <a:pt x="159" y="23"/>
                  </a:lnTo>
                  <a:lnTo>
                    <a:pt x="146" y="22"/>
                  </a:lnTo>
                  <a:lnTo>
                    <a:pt x="124" y="22"/>
                  </a:lnTo>
                  <a:lnTo>
                    <a:pt x="99" y="22"/>
                  </a:lnTo>
                  <a:lnTo>
                    <a:pt x="72" y="26"/>
                  </a:lnTo>
                  <a:lnTo>
                    <a:pt x="44" y="33"/>
                  </a:lnTo>
                  <a:lnTo>
                    <a:pt x="20" y="46"/>
                  </a:lnTo>
                  <a:lnTo>
                    <a:pt x="0" y="65"/>
                  </a:lnTo>
                  <a:lnTo>
                    <a:pt x="1" y="60"/>
                  </a:lnTo>
                  <a:lnTo>
                    <a:pt x="6" y="49"/>
                  </a:lnTo>
                  <a:lnTo>
                    <a:pt x="16" y="33"/>
                  </a:lnTo>
                  <a:lnTo>
                    <a:pt x="31" y="18"/>
                  </a:lnTo>
                  <a:lnTo>
                    <a:pt x="53" y="6"/>
                  </a:lnTo>
                  <a:lnTo>
                    <a:pt x="82" y="0"/>
                  </a:lnTo>
                  <a:lnTo>
                    <a:pt x="119" y="6"/>
                  </a:lnTo>
                  <a:lnTo>
                    <a:pt x="165" y="25"/>
                  </a:lnTo>
                  <a:close/>
                </a:path>
              </a:pathLst>
            </a:custGeom>
            <a:solidFill>
              <a:srgbClr val="000000"/>
            </a:solidFill>
            <a:ln w="9525">
              <a:noFill/>
              <a:round/>
              <a:headEnd/>
              <a:tailEnd/>
            </a:ln>
          </p:spPr>
          <p:txBody>
            <a:bodyPr/>
            <a:lstStyle/>
            <a:p>
              <a:endParaRPr lang="ja-JP" altLang="en-US"/>
            </a:p>
          </p:txBody>
        </p:sp>
        <p:sp>
          <p:nvSpPr>
            <p:cNvPr id="51344" name="Freeform 222"/>
            <p:cNvSpPr>
              <a:spLocks/>
            </p:cNvSpPr>
            <p:nvPr/>
          </p:nvSpPr>
          <p:spPr bwMode="auto">
            <a:xfrm>
              <a:off x="4752" y="3502"/>
              <a:ext cx="37" cy="12"/>
            </a:xfrm>
            <a:custGeom>
              <a:avLst/>
              <a:gdLst>
                <a:gd name="T0" fmla="*/ 0 w 149"/>
                <a:gd name="T1" fmla="*/ 0 h 48"/>
                <a:gd name="T2" fmla="*/ 0 w 149"/>
                <a:gd name="T3" fmla="*/ 0 h 48"/>
                <a:gd name="T4" fmla="*/ 0 w 149"/>
                <a:gd name="T5" fmla="*/ 0 h 48"/>
                <a:gd name="T6" fmla="*/ 0 w 149"/>
                <a:gd name="T7" fmla="*/ 0 h 48"/>
                <a:gd name="T8" fmla="*/ 0 w 149"/>
                <a:gd name="T9" fmla="*/ 0 h 48"/>
                <a:gd name="T10" fmla="*/ 0 w 149"/>
                <a:gd name="T11" fmla="*/ 0 h 48"/>
                <a:gd name="T12" fmla="*/ 0 w 149"/>
                <a:gd name="T13" fmla="*/ 0 h 48"/>
                <a:gd name="T14" fmla="*/ 0 w 149"/>
                <a:gd name="T15" fmla="*/ 0 h 48"/>
                <a:gd name="T16" fmla="*/ 0 w 149"/>
                <a:gd name="T17" fmla="*/ 0 h 48"/>
                <a:gd name="T18" fmla="*/ 0 w 149"/>
                <a:gd name="T19" fmla="*/ 0 h 48"/>
                <a:gd name="T20" fmla="*/ 0 w 149"/>
                <a:gd name="T21" fmla="*/ 0 h 48"/>
                <a:gd name="T22" fmla="*/ 0 w 149"/>
                <a:gd name="T23" fmla="*/ 0 h 48"/>
                <a:gd name="T24" fmla="*/ 0 w 149"/>
                <a:gd name="T25" fmla="*/ 0 h 48"/>
                <a:gd name="T26" fmla="*/ 0 w 149"/>
                <a:gd name="T27" fmla="*/ 0 h 48"/>
                <a:gd name="T28" fmla="*/ 0 w 149"/>
                <a:gd name="T29" fmla="*/ 0 h 48"/>
                <a:gd name="T30" fmla="*/ 0 w 149"/>
                <a:gd name="T31" fmla="*/ 0 h 48"/>
                <a:gd name="T32" fmla="*/ 0 w 149"/>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9"/>
                <a:gd name="T52" fmla="*/ 0 h 48"/>
                <a:gd name="T53" fmla="*/ 149 w 14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9" h="48">
                  <a:moveTo>
                    <a:pt x="149" y="48"/>
                  </a:moveTo>
                  <a:lnTo>
                    <a:pt x="147" y="45"/>
                  </a:lnTo>
                  <a:lnTo>
                    <a:pt x="141" y="40"/>
                  </a:lnTo>
                  <a:lnTo>
                    <a:pt x="129" y="33"/>
                  </a:lnTo>
                  <a:lnTo>
                    <a:pt x="113" y="25"/>
                  </a:lnTo>
                  <a:lnTo>
                    <a:pt x="91" y="19"/>
                  </a:lnTo>
                  <a:lnTo>
                    <a:pt x="66" y="17"/>
                  </a:lnTo>
                  <a:lnTo>
                    <a:pt x="35" y="20"/>
                  </a:lnTo>
                  <a:lnTo>
                    <a:pt x="0" y="29"/>
                  </a:lnTo>
                  <a:lnTo>
                    <a:pt x="4" y="26"/>
                  </a:lnTo>
                  <a:lnTo>
                    <a:pt x="15" y="19"/>
                  </a:lnTo>
                  <a:lnTo>
                    <a:pt x="32" y="10"/>
                  </a:lnTo>
                  <a:lnTo>
                    <a:pt x="52" y="2"/>
                  </a:lnTo>
                  <a:lnTo>
                    <a:pt x="76" y="0"/>
                  </a:lnTo>
                  <a:lnTo>
                    <a:pt x="100" y="5"/>
                  </a:lnTo>
                  <a:lnTo>
                    <a:pt x="125" y="20"/>
                  </a:lnTo>
                  <a:lnTo>
                    <a:pt x="149" y="48"/>
                  </a:lnTo>
                  <a:close/>
                </a:path>
              </a:pathLst>
            </a:custGeom>
            <a:solidFill>
              <a:srgbClr val="000000"/>
            </a:solidFill>
            <a:ln w="9525">
              <a:noFill/>
              <a:round/>
              <a:headEnd/>
              <a:tailEnd/>
            </a:ln>
          </p:spPr>
          <p:txBody>
            <a:bodyPr/>
            <a:lstStyle/>
            <a:p>
              <a:endParaRPr lang="ja-JP" altLang="en-US"/>
            </a:p>
          </p:txBody>
        </p:sp>
        <p:sp>
          <p:nvSpPr>
            <p:cNvPr id="51345" name="Freeform 223"/>
            <p:cNvSpPr>
              <a:spLocks/>
            </p:cNvSpPr>
            <p:nvPr/>
          </p:nvSpPr>
          <p:spPr bwMode="auto">
            <a:xfrm>
              <a:off x="4710" y="3569"/>
              <a:ext cx="11" cy="15"/>
            </a:xfrm>
            <a:custGeom>
              <a:avLst/>
              <a:gdLst>
                <a:gd name="T0" fmla="*/ 0 w 43"/>
                <a:gd name="T1" fmla="*/ 0 h 58"/>
                <a:gd name="T2" fmla="*/ 0 w 43"/>
                <a:gd name="T3" fmla="*/ 0 h 58"/>
                <a:gd name="T4" fmla="*/ 0 w 43"/>
                <a:gd name="T5" fmla="*/ 0 h 58"/>
                <a:gd name="T6" fmla="*/ 0 w 43"/>
                <a:gd name="T7" fmla="*/ 0 h 58"/>
                <a:gd name="T8" fmla="*/ 0 w 43"/>
                <a:gd name="T9" fmla="*/ 0 h 58"/>
                <a:gd name="T10" fmla="*/ 0 w 43"/>
                <a:gd name="T11" fmla="*/ 0 h 58"/>
                <a:gd name="T12" fmla="*/ 0 w 43"/>
                <a:gd name="T13" fmla="*/ 0 h 58"/>
                <a:gd name="T14" fmla="*/ 0 w 43"/>
                <a:gd name="T15" fmla="*/ 0 h 58"/>
                <a:gd name="T16" fmla="*/ 0 w 43"/>
                <a:gd name="T17" fmla="*/ 0 h 58"/>
                <a:gd name="T18" fmla="*/ 0 w 43"/>
                <a:gd name="T19" fmla="*/ 0 h 58"/>
                <a:gd name="T20" fmla="*/ 0 w 43"/>
                <a:gd name="T21" fmla="*/ 0 h 58"/>
                <a:gd name="T22" fmla="*/ 0 w 43"/>
                <a:gd name="T23" fmla="*/ 0 h 58"/>
                <a:gd name="T24" fmla="*/ 0 w 43"/>
                <a:gd name="T25" fmla="*/ 0 h 58"/>
                <a:gd name="T26" fmla="*/ 0 w 43"/>
                <a:gd name="T27" fmla="*/ 0 h 58"/>
                <a:gd name="T28" fmla="*/ 0 w 43"/>
                <a:gd name="T29" fmla="*/ 0 h 58"/>
                <a:gd name="T30" fmla="*/ 0 w 43"/>
                <a:gd name="T31" fmla="*/ 0 h 58"/>
                <a:gd name="T32" fmla="*/ 0 w 43"/>
                <a:gd name="T33" fmla="*/ 0 h 58"/>
                <a:gd name="T34" fmla="*/ 0 w 43"/>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
                <a:gd name="T55" fmla="*/ 0 h 58"/>
                <a:gd name="T56" fmla="*/ 43 w 43"/>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 h="58">
                  <a:moveTo>
                    <a:pt x="2" y="4"/>
                  </a:moveTo>
                  <a:lnTo>
                    <a:pt x="2" y="4"/>
                  </a:lnTo>
                  <a:lnTo>
                    <a:pt x="5" y="2"/>
                  </a:lnTo>
                  <a:lnTo>
                    <a:pt x="7" y="1"/>
                  </a:lnTo>
                  <a:lnTo>
                    <a:pt x="12" y="0"/>
                  </a:lnTo>
                  <a:lnTo>
                    <a:pt x="17" y="0"/>
                  </a:lnTo>
                  <a:lnTo>
                    <a:pt x="25" y="0"/>
                  </a:lnTo>
                  <a:lnTo>
                    <a:pt x="33" y="4"/>
                  </a:lnTo>
                  <a:lnTo>
                    <a:pt x="43" y="9"/>
                  </a:lnTo>
                  <a:lnTo>
                    <a:pt x="43" y="13"/>
                  </a:lnTo>
                  <a:lnTo>
                    <a:pt x="43" y="24"/>
                  </a:lnTo>
                  <a:lnTo>
                    <a:pt x="39" y="39"/>
                  </a:lnTo>
                  <a:lnTo>
                    <a:pt x="30" y="56"/>
                  </a:lnTo>
                  <a:lnTo>
                    <a:pt x="24" y="58"/>
                  </a:lnTo>
                  <a:lnTo>
                    <a:pt x="14" y="56"/>
                  </a:lnTo>
                  <a:lnTo>
                    <a:pt x="4" y="52"/>
                  </a:lnTo>
                  <a:lnTo>
                    <a:pt x="0" y="51"/>
                  </a:lnTo>
                  <a:lnTo>
                    <a:pt x="2" y="4"/>
                  </a:lnTo>
                  <a:close/>
                </a:path>
              </a:pathLst>
            </a:custGeom>
            <a:solidFill>
              <a:srgbClr val="FFFFFF"/>
            </a:solidFill>
            <a:ln w="9525">
              <a:noFill/>
              <a:round/>
              <a:headEnd/>
              <a:tailEnd/>
            </a:ln>
          </p:spPr>
          <p:txBody>
            <a:bodyPr/>
            <a:lstStyle/>
            <a:p>
              <a:endParaRPr lang="ja-JP" altLang="en-US"/>
            </a:p>
          </p:txBody>
        </p:sp>
        <p:sp>
          <p:nvSpPr>
            <p:cNvPr id="51346" name="Freeform 224"/>
            <p:cNvSpPr>
              <a:spLocks/>
            </p:cNvSpPr>
            <p:nvPr/>
          </p:nvSpPr>
          <p:spPr bwMode="auto">
            <a:xfrm>
              <a:off x="4472" y="3606"/>
              <a:ext cx="96" cy="68"/>
            </a:xfrm>
            <a:custGeom>
              <a:avLst/>
              <a:gdLst>
                <a:gd name="T0" fmla="*/ 0 w 384"/>
                <a:gd name="T1" fmla="*/ 0 h 270"/>
                <a:gd name="T2" fmla="*/ 0 w 384"/>
                <a:gd name="T3" fmla="*/ 0 h 270"/>
                <a:gd name="T4" fmla="*/ 0 w 384"/>
                <a:gd name="T5" fmla="*/ 0 h 270"/>
                <a:gd name="T6" fmla="*/ 0 w 384"/>
                <a:gd name="T7" fmla="*/ 0 h 270"/>
                <a:gd name="T8" fmla="*/ 0 w 384"/>
                <a:gd name="T9" fmla="*/ 0 h 270"/>
                <a:gd name="T10" fmla="*/ 0 w 384"/>
                <a:gd name="T11" fmla="*/ 0 h 270"/>
                <a:gd name="T12" fmla="*/ 0 w 384"/>
                <a:gd name="T13" fmla="*/ 0 h 270"/>
                <a:gd name="T14" fmla="*/ 0 w 384"/>
                <a:gd name="T15" fmla="*/ 0 h 270"/>
                <a:gd name="T16" fmla="*/ 0 w 384"/>
                <a:gd name="T17" fmla="*/ 0 h 270"/>
                <a:gd name="T18" fmla="*/ 0 w 384"/>
                <a:gd name="T19" fmla="*/ 0 h 270"/>
                <a:gd name="T20" fmla="*/ 0 w 384"/>
                <a:gd name="T21" fmla="*/ 0 h 270"/>
                <a:gd name="T22" fmla="*/ 0 w 384"/>
                <a:gd name="T23" fmla="*/ 0 h 270"/>
                <a:gd name="T24" fmla="*/ 0 w 384"/>
                <a:gd name="T25" fmla="*/ 0 h 270"/>
                <a:gd name="T26" fmla="*/ 0 w 384"/>
                <a:gd name="T27" fmla="*/ 0 h 270"/>
                <a:gd name="T28" fmla="*/ 0 w 384"/>
                <a:gd name="T29" fmla="*/ 0 h 270"/>
                <a:gd name="T30" fmla="*/ 1 w 384"/>
                <a:gd name="T31" fmla="*/ 0 h 270"/>
                <a:gd name="T32" fmla="*/ 1 w 384"/>
                <a:gd name="T33" fmla="*/ 0 h 270"/>
                <a:gd name="T34" fmla="*/ 1 w 384"/>
                <a:gd name="T35" fmla="*/ 0 h 270"/>
                <a:gd name="T36" fmla="*/ 1 w 384"/>
                <a:gd name="T37" fmla="*/ 0 h 270"/>
                <a:gd name="T38" fmla="*/ 1 w 384"/>
                <a:gd name="T39" fmla="*/ 0 h 270"/>
                <a:gd name="T40" fmla="*/ 0 w 384"/>
                <a:gd name="T41" fmla="*/ 0 h 270"/>
                <a:gd name="T42" fmla="*/ 0 w 384"/>
                <a:gd name="T43" fmla="*/ 0 h 270"/>
                <a:gd name="T44" fmla="*/ 0 w 384"/>
                <a:gd name="T45" fmla="*/ 0 h 270"/>
                <a:gd name="T46" fmla="*/ 0 w 384"/>
                <a:gd name="T47" fmla="*/ 0 h 270"/>
                <a:gd name="T48" fmla="*/ 0 w 384"/>
                <a:gd name="T49" fmla="*/ 0 h 270"/>
                <a:gd name="T50" fmla="*/ 0 w 384"/>
                <a:gd name="T51" fmla="*/ 0 h 270"/>
                <a:gd name="T52" fmla="*/ 0 w 384"/>
                <a:gd name="T53" fmla="*/ 0 h 270"/>
                <a:gd name="T54" fmla="*/ 0 w 384"/>
                <a:gd name="T55" fmla="*/ 0 h 270"/>
                <a:gd name="T56" fmla="*/ 0 w 384"/>
                <a:gd name="T57" fmla="*/ 0 h 270"/>
                <a:gd name="T58" fmla="*/ 0 w 384"/>
                <a:gd name="T59" fmla="*/ 0 h 270"/>
                <a:gd name="T60" fmla="*/ 0 w 384"/>
                <a:gd name="T61" fmla="*/ 0 h 270"/>
                <a:gd name="T62" fmla="*/ 0 w 384"/>
                <a:gd name="T63" fmla="*/ 0 h 270"/>
                <a:gd name="T64" fmla="*/ 0 w 384"/>
                <a:gd name="T65" fmla="*/ 0 h 270"/>
                <a:gd name="T66" fmla="*/ 0 w 384"/>
                <a:gd name="T67" fmla="*/ 0 h 270"/>
                <a:gd name="T68" fmla="*/ 0 w 384"/>
                <a:gd name="T69" fmla="*/ 0 h 270"/>
                <a:gd name="T70" fmla="*/ 0 w 384"/>
                <a:gd name="T71" fmla="*/ 0 h 270"/>
                <a:gd name="T72" fmla="*/ 0 w 384"/>
                <a:gd name="T73" fmla="*/ 0 h 270"/>
                <a:gd name="T74" fmla="*/ 0 w 384"/>
                <a:gd name="T75" fmla="*/ 0 h 270"/>
                <a:gd name="T76" fmla="*/ 0 w 384"/>
                <a:gd name="T77" fmla="*/ 0 h 270"/>
                <a:gd name="T78" fmla="*/ 0 w 384"/>
                <a:gd name="T79" fmla="*/ 0 h 270"/>
                <a:gd name="T80" fmla="*/ 0 w 384"/>
                <a:gd name="T81" fmla="*/ 0 h 270"/>
                <a:gd name="T82" fmla="*/ 0 w 384"/>
                <a:gd name="T83" fmla="*/ 0 h 270"/>
                <a:gd name="T84" fmla="*/ 0 w 384"/>
                <a:gd name="T85" fmla="*/ 0 h 2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4"/>
                <a:gd name="T130" fmla="*/ 0 h 270"/>
                <a:gd name="T131" fmla="*/ 384 w 384"/>
                <a:gd name="T132" fmla="*/ 270 h 2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4" h="270">
                  <a:moveTo>
                    <a:pt x="77" y="259"/>
                  </a:moveTo>
                  <a:lnTo>
                    <a:pt x="75" y="240"/>
                  </a:lnTo>
                  <a:lnTo>
                    <a:pt x="76" y="240"/>
                  </a:lnTo>
                  <a:lnTo>
                    <a:pt x="79" y="238"/>
                  </a:lnTo>
                  <a:lnTo>
                    <a:pt x="81" y="236"/>
                  </a:lnTo>
                  <a:lnTo>
                    <a:pt x="85" y="231"/>
                  </a:lnTo>
                  <a:lnTo>
                    <a:pt x="86" y="223"/>
                  </a:lnTo>
                  <a:lnTo>
                    <a:pt x="83" y="216"/>
                  </a:lnTo>
                  <a:lnTo>
                    <a:pt x="77" y="207"/>
                  </a:lnTo>
                  <a:lnTo>
                    <a:pt x="71" y="200"/>
                  </a:lnTo>
                  <a:lnTo>
                    <a:pt x="65" y="194"/>
                  </a:lnTo>
                  <a:lnTo>
                    <a:pt x="60" y="189"/>
                  </a:lnTo>
                  <a:lnTo>
                    <a:pt x="56" y="185"/>
                  </a:lnTo>
                  <a:lnTo>
                    <a:pt x="55" y="184"/>
                  </a:lnTo>
                  <a:lnTo>
                    <a:pt x="55" y="181"/>
                  </a:lnTo>
                  <a:lnTo>
                    <a:pt x="56" y="176"/>
                  </a:lnTo>
                  <a:lnTo>
                    <a:pt x="57" y="169"/>
                  </a:lnTo>
                  <a:lnTo>
                    <a:pt x="61" y="159"/>
                  </a:lnTo>
                  <a:lnTo>
                    <a:pt x="66" y="147"/>
                  </a:lnTo>
                  <a:lnTo>
                    <a:pt x="72" y="134"/>
                  </a:lnTo>
                  <a:lnTo>
                    <a:pt x="81" y="124"/>
                  </a:lnTo>
                  <a:lnTo>
                    <a:pt x="94" y="114"/>
                  </a:lnTo>
                  <a:lnTo>
                    <a:pt x="109" y="107"/>
                  </a:lnTo>
                  <a:lnTo>
                    <a:pt x="128" y="102"/>
                  </a:lnTo>
                  <a:lnTo>
                    <a:pt x="150" y="100"/>
                  </a:lnTo>
                  <a:lnTo>
                    <a:pt x="176" y="103"/>
                  </a:lnTo>
                  <a:lnTo>
                    <a:pt x="208" y="112"/>
                  </a:lnTo>
                  <a:lnTo>
                    <a:pt x="244" y="126"/>
                  </a:lnTo>
                  <a:lnTo>
                    <a:pt x="284" y="147"/>
                  </a:lnTo>
                  <a:lnTo>
                    <a:pt x="331" y="176"/>
                  </a:lnTo>
                  <a:lnTo>
                    <a:pt x="335" y="172"/>
                  </a:lnTo>
                  <a:lnTo>
                    <a:pt x="345" y="162"/>
                  </a:lnTo>
                  <a:lnTo>
                    <a:pt x="359" y="147"/>
                  </a:lnTo>
                  <a:lnTo>
                    <a:pt x="372" y="128"/>
                  </a:lnTo>
                  <a:lnTo>
                    <a:pt x="382" y="109"/>
                  </a:lnTo>
                  <a:lnTo>
                    <a:pt x="384" y="89"/>
                  </a:lnTo>
                  <a:lnTo>
                    <a:pt x="377" y="72"/>
                  </a:lnTo>
                  <a:lnTo>
                    <a:pt x="356" y="58"/>
                  </a:lnTo>
                  <a:lnTo>
                    <a:pt x="354" y="56"/>
                  </a:lnTo>
                  <a:lnTo>
                    <a:pt x="344" y="51"/>
                  </a:lnTo>
                  <a:lnTo>
                    <a:pt x="330" y="43"/>
                  </a:lnTo>
                  <a:lnTo>
                    <a:pt x="312" y="33"/>
                  </a:lnTo>
                  <a:lnTo>
                    <a:pt x="290" y="23"/>
                  </a:lnTo>
                  <a:lnTo>
                    <a:pt x="265" y="14"/>
                  </a:lnTo>
                  <a:lnTo>
                    <a:pt x="239" y="6"/>
                  </a:lnTo>
                  <a:lnTo>
                    <a:pt x="211" y="1"/>
                  </a:lnTo>
                  <a:lnTo>
                    <a:pt x="181" y="0"/>
                  </a:lnTo>
                  <a:lnTo>
                    <a:pt x="152" y="3"/>
                  </a:lnTo>
                  <a:lnTo>
                    <a:pt x="124" y="13"/>
                  </a:lnTo>
                  <a:lnTo>
                    <a:pt x="98" y="28"/>
                  </a:lnTo>
                  <a:lnTo>
                    <a:pt x="74" y="52"/>
                  </a:lnTo>
                  <a:lnTo>
                    <a:pt x="52" y="85"/>
                  </a:lnTo>
                  <a:lnTo>
                    <a:pt x="34" y="128"/>
                  </a:lnTo>
                  <a:lnTo>
                    <a:pt x="22" y="181"/>
                  </a:lnTo>
                  <a:lnTo>
                    <a:pt x="18" y="184"/>
                  </a:lnTo>
                  <a:lnTo>
                    <a:pt x="12" y="194"/>
                  </a:lnTo>
                  <a:lnTo>
                    <a:pt x="4" y="213"/>
                  </a:lnTo>
                  <a:lnTo>
                    <a:pt x="0" y="242"/>
                  </a:lnTo>
                  <a:lnTo>
                    <a:pt x="1" y="246"/>
                  </a:lnTo>
                  <a:lnTo>
                    <a:pt x="5" y="254"/>
                  </a:lnTo>
                  <a:lnTo>
                    <a:pt x="10" y="260"/>
                  </a:lnTo>
                  <a:lnTo>
                    <a:pt x="17" y="259"/>
                  </a:lnTo>
                  <a:lnTo>
                    <a:pt x="18" y="260"/>
                  </a:lnTo>
                  <a:lnTo>
                    <a:pt x="19" y="261"/>
                  </a:lnTo>
                  <a:lnTo>
                    <a:pt x="23" y="264"/>
                  </a:lnTo>
                  <a:lnTo>
                    <a:pt x="28" y="265"/>
                  </a:lnTo>
                  <a:lnTo>
                    <a:pt x="31" y="264"/>
                  </a:lnTo>
                  <a:lnTo>
                    <a:pt x="32" y="262"/>
                  </a:lnTo>
                  <a:lnTo>
                    <a:pt x="34" y="261"/>
                  </a:lnTo>
                  <a:lnTo>
                    <a:pt x="34" y="260"/>
                  </a:lnTo>
                  <a:lnTo>
                    <a:pt x="34" y="261"/>
                  </a:lnTo>
                  <a:lnTo>
                    <a:pt x="37" y="262"/>
                  </a:lnTo>
                  <a:lnTo>
                    <a:pt x="38" y="265"/>
                  </a:lnTo>
                  <a:lnTo>
                    <a:pt x="42" y="266"/>
                  </a:lnTo>
                  <a:lnTo>
                    <a:pt x="46" y="266"/>
                  </a:lnTo>
                  <a:lnTo>
                    <a:pt x="50" y="264"/>
                  </a:lnTo>
                  <a:lnTo>
                    <a:pt x="51" y="262"/>
                  </a:lnTo>
                  <a:lnTo>
                    <a:pt x="52" y="261"/>
                  </a:lnTo>
                  <a:lnTo>
                    <a:pt x="52" y="262"/>
                  </a:lnTo>
                  <a:lnTo>
                    <a:pt x="55" y="265"/>
                  </a:lnTo>
                  <a:lnTo>
                    <a:pt x="60" y="268"/>
                  </a:lnTo>
                  <a:lnTo>
                    <a:pt x="67" y="270"/>
                  </a:lnTo>
                  <a:lnTo>
                    <a:pt x="70" y="269"/>
                  </a:lnTo>
                  <a:lnTo>
                    <a:pt x="74" y="266"/>
                  </a:lnTo>
                  <a:lnTo>
                    <a:pt x="76" y="262"/>
                  </a:lnTo>
                  <a:lnTo>
                    <a:pt x="77" y="259"/>
                  </a:lnTo>
                  <a:close/>
                </a:path>
              </a:pathLst>
            </a:custGeom>
            <a:solidFill>
              <a:srgbClr val="000000"/>
            </a:solidFill>
            <a:ln w="9525">
              <a:noFill/>
              <a:round/>
              <a:headEnd/>
              <a:tailEnd/>
            </a:ln>
          </p:spPr>
          <p:txBody>
            <a:bodyPr/>
            <a:lstStyle/>
            <a:p>
              <a:endParaRPr lang="ja-JP" altLang="en-US"/>
            </a:p>
          </p:txBody>
        </p:sp>
        <p:sp>
          <p:nvSpPr>
            <p:cNvPr id="51347" name="Freeform 225"/>
            <p:cNvSpPr>
              <a:spLocks/>
            </p:cNvSpPr>
            <p:nvPr/>
          </p:nvSpPr>
          <p:spPr bwMode="auto">
            <a:xfrm>
              <a:off x="4558" y="3666"/>
              <a:ext cx="130" cy="81"/>
            </a:xfrm>
            <a:custGeom>
              <a:avLst/>
              <a:gdLst>
                <a:gd name="T0" fmla="*/ 0 w 520"/>
                <a:gd name="T1" fmla="*/ 0 h 325"/>
                <a:gd name="T2" fmla="*/ 0 w 520"/>
                <a:gd name="T3" fmla="*/ 0 h 325"/>
                <a:gd name="T4" fmla="*/ 0 w 520"/>
                <a:gd name="T5" fmla="*/ 0 h 325"/>
                <a:gd name="T6" fmla="*/ 0 w 520"/>
                <a:gd name="T7" fmla="*/ 0 h 325"/>
                <a:gd name="T8" fmla="*/ 0 w 520"/>
                <a:gd name="T9" fmla="*/ 0 h 325"/>
                <a:gd name="T10" fmla="*/ 0 w 520"/>
                <a:gd name="T11" fmla="*/ 0 h 325"/>
                <a:gd name="T12" fmla="*/ 0 w 520"/>
                <a:gd name="T13" fmla="*/ 0 h 325"/>
                <a:gd name="T14" fmla="*/ 0 w 520"/>
                <a:gd name="T15" fmla="*/ 0 h 325"/>
                <a:gd name="T16" fmla="*/ 0 w 520"/>
                <a:gd name="T17" fmla="*/ 0 h 325"/>
                <a:gd name="T18" fmla="*/ 0 w 520"/>
                <a:gd name="T19" fmla="*/ 0 h 325"/>
                <a:gd name="T20" fmla="*/ 0 w 520"/>
                <a:gd name="T21" fmla="*/ 0 h 325"/>
                <a:gd name="T22" fmla="*/ 0 w 520"/>
                <a:gd name="T23" fmla="*/ 0 h 325"/>
                <a:gd name="T24" fmla="*/ 0 w 520"/>
                <a:gd name="T25" fmla="*/ 0 h 325"/>
                <a:gd name="T26" fmla="*/ 0 w 520"/>
                <a:gd name="T27" fmla="*/ 0 h 325"/>
                <a:gd name="T28" fmla="*/ 0 w 520"/>
                <a:gd name="T29" fmla="*/ 0 h 325"/>
                <a:gd name="T30" fmla="*/ 0 w 520"/>
                <a:gd name="T31" fmla="*/ 0 h 325"/>
                <a:gd name="T32" fmla="*/ 0 w 520"/>
                <a:gd name="T33" fmla="*/ 0 h 325"/>
                <a:gd name="T34" fmla="*/ 0 w 520"/>
                <a:gd name="T35" fmla="*/ 0 h 325"/>
                <a:gd name="T36" fmla="*/ 0 w 520"/>
                <a:gd name="T37" fmla="*/ 0 h 325"/>
                <a:gd name="T38" fmla="*/ 0 w 520"/>
                <a:gd name="T39" fmla="*/ 0 h 325"/>
                <a:gd name="T40" fmla="*/ 0 w 520"/>
                <a:gd name="T41" fmla="*/ 0 h 325"/>
                <a:gd name="T42" fmla="*/ 0 w 520"/>
                <a:gd name="T43" fmla="*/ 0 h 325"/>
                <a:gd name="T44" fmla="*/ 0 w 520"/>
                <a:gd name="T45" fmla="*/ 0 h 325"/>
                <a:gd name="T46" fmla="*/ 1 w 520"/>
                <a:gd name="T47" fmla="*/ 0 h 325"/>
                <a:gd name="T48" fmla="*/ 1 w 520"/>
                <a:gd name="T49" fmla="*/ 0 h 325"/>
                <a:gd name="T50" fmla="*/ 1 w 520"/>
                <a:gd name="T51" fmla="*/ 0 h 325"/>
                <a:gd name="T52" fmla="*/ 1 w 520"/>
                <a:gd name="T53" fmla="*/ 0 h 325"/>
                <a:gd name="T54" fmla="*/ 1 w 520"/>
                <a:gd name="T55" fmla="*/ 0 h 325"/>
                <a:gd name="T56" fmla="*/ 1 w 520"/>
                <a:gd name="T57" fmla="*/ 0 h 325"/>
                <a:gd name="T58" fmla="*/ 1 w 520"/>
                <a:gd name="T59" fmla="*/ 0 h 325"/>
                <a:gd name="T60" fmla="*/ 1 w 520"/>
                <a:gd name="T61" fmla="*/ 0 h 325"/>
                <a:gd name="T62" fmla="*/ 0 w 520"/>
                <a:gd name="T63" fmla="*/ 0 h 325"/>
                <a:gd name="T64" fmla="*/ 0 w 520"/>
                <a:gd name="T65" fmla="*/ 0 h 325"/>
                <a:gd name="T66" fmla="*/ 0 w 520"/>
                <a:gd name="T67" fmla="*/ 0 h 325"/>
                <a:gd name="T68" fmla="*/ 0 w 520"/>
                <a:gd name="T69" fmla="*/ 0 h 325"/>
                <a:gd name="T70" fmla="*/ 0 w 520"/>
                <a:gd name="T71" fmla="*/ 0 h 3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0"/>
                <a:gd name="T109" fmla="*/ 0 h 325"/>
                <a:gd name="T110" fmla="*/ 520 w 520"/>
                <a:gd name="T111" fmla="*/ 325 h 3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0" h="325">
                  <a:moveTo>
                    <a:pt x="292" y="40"/>
                  </a:moveTo>
                  <a:lnTo>
                    <a:pt x="292" y="82"/>
                  </a:lnTo>
                  <a:lnTo>
                    <a:pt x="287" y="118"/>
                  </a:lnTo>
                  <a:lnTo>
                    <a:pt x="277" y="145"/>
                  </a:lnTo>
                  <a:lnTo>
                    <a:pt x="263" y="167"/>
                  </a:lnTo>
                  <a:lnTo>
                    <a:pt x="245" y="183"/>
                  </a:lnTo>
                  <a:lnTo>
                    <a:pt x="225" y="195"/>
                  </a:lnTo>
                  <a:lnTo>
                    <a:pt x="202" y="202"/>
                  </a:lnTo>
                  <a:lnTo>
                    <a:pt x="179" y="206"/>
                  </a:lnTo>
                  <a:lnTo>
                    <a:pt x="155" y="206"/>
                  </a:lnTo>
                  <a:lnTo>
                    <a:pt x="132" y="205"/>
                  </a:lnTo>
                  <a:lnTo>
                    <a:pt x="111" y="202"/>
                  </a:lnTo>
                  <a:lnTo>
                    <a:pt x="90" y="197"/>
                  </a:lnTo>
                  <a:lnTo>
                    <a:pt x="74" y="194"/>
                  </a:lnTo>
                  <a:lnTo>
                    <a:pt x="61" y="190"/>
                  </a:lnTo>
                  <a:lnTo>
                    <a:pt x="52" y="187"/>
                  </a:lnTo>
                  <a:lnTo>
                    <a:pt x="50" y="186"/>
                  </a:lnTo>
                  <a:lnTo>
                    <a:pt x="27" y="186"/>
                  </a:lnTo>
                  <a:lnTo>
                    <a:pt x="13" y="190"/>
                  </a:lnTo>
                  <a:lnTo>
                    <a:pt x="4" y="195"/>
                  </a:lnTo>
                  <a:lnTo>
                    <a:pt x="2" y="202"/>
                  </a:lnTo>
                  <a:lnTo>
                    <a:pt x="0" y="210"/>
                  </a:lnTo>
                  <a:lnTo>
                    <a:pt x="3" y="216"/>
                  </a:lnTo>
                  <a:lnTo>
                    <a:pt x="4" y="221"/>
                  </a:lnTo>
                  <a:lnTo>
                    <a:pt x="5" y="223"/>
                  </a:lnTo>
                  <a:lnTo>
                    <a:pt x="16" y="249"/>
                  </a:lnTo>
                  <a:lnTo>
                    <a:pt x="29" y="273"/>
                  </a:lnTo>
                  <a:lnTo>
                    <a:pt x="46" y="294"/>
                  </a:lnTo>
                  <a:lnTo>
                    <a:pt x="64" y="310"/>
                  </a:lnTo>
                  <a:lnTo>
                    <a:pt x="81" y="320"/>
                  </a:lnTo>
                  <a:lnTo>
                    <a:pt x="98" y="325"/>
                  </a:lnTo>
                  <a:lnTo>
                    <a:pt x="111" y="324"/>
                  </a:lnTo>
                  <a:lnTo>
                    <a:pt x="118" y="314"/>
                  </a:lnTo>
                  <a:lnTo>
                    <a:pt x="122" y="295"/>
                  </a:lnTo>
                  <a:lnTo>
                    <a:pt x="119" y="277"/>
                  </a:lnTo>
                  <a:lnTo>
                    <a:pt x="112" y="262"/>
                  </a:lnTo>
                  <a:lnTo>
                    <a:pt x="103" y="248"/>
                  </a:lnTo>
                  <a:lnTo>
                    <a:pt x="93" y="237"/>
                  </a:lnTo>
                  <a:lnTo>
                    <a:pt x="84" y="229"/>
                  </a:lnTo>
                  <a:lnTo>
                    <a:pt x="78" y="223"/>
                  </a:lnTo>
                  <a:lnTo>
                    <a:pt x="75" y="221"/>
                  </a:lnTo>
                  <a:lnTo>
                    <a:pt x="158" y="252"/>
                  </a:lnTo>
                  <a:lnTo>
                    <a:pt x="229" y="270"/>
                  </a:lnTo>
                  <a:lnTo>
                    <a:pt x="291" y="276"/>
                  </a:lnTo>
                  <a:lnTo>
                    <a:pt x="343" y="273"/>
                  </a:lnTo>
                  <a:lnTo>
                    <a:pt x="386" y="261"/>
                  </a:lnTo>
                  <a:lnTo>
                    <a:pt x="423" y="243"/>
                  </a:lnTo>
                  <a:lnTo>
                    <a:pt x="450" y="219"/>
                  </a:lnTo>
                  <a:lnTo>
                    <a:pt x="473" y="191"/>
                  </a:lnTo>
                  <a:lnTo>
                    <a:pt x="491" y="161"/>
                  </a:lnTo>
                  <a:lnTo>
                    <a:pt x="504" y="129"/>
                  </a:lnTo>
                  <a:lnTo>
                    <a:pt x="511" y="100"/>
                  </a:lnTo>
                  <a:lnTo>
                    <a:pt x="516" y="71"/>
                  </a:lnTo>
                  <a:lnTo>
                    <a:pt x="519" y="47"/>
                  </a:lnTo>
                  <a:lnTo>
                    <a:pt x="520" y="28"/>
                  </a:lnTo>
                  <a:lnTo>
                    <a:pt x="520" y="15"/>
                  </a:lnTo>
                  <a:lnTo>
                    <a:pt x="520" y="10"/>
                  </a:lnTo>
                  <a:lnTo>
                    <a:pt x="518" y="10"/>
                  </a:lnTo>
                  <a:lnTo>
                    <a:pt x="510" y="9"/>
                  </a:lnTo>
                  <a:lnTo>
                    <a:pt x="499" y="7"/>
                  </a:lnTo>
                  <a:lnTo>
                    <a:pt x="483" y="5"/>
                  </a:lnTo>
                  <a:lnTo>
                    <a:pt x="466" y="3"/>
                  </a:lnTo>
                  <a:lnTo>
                    <a:pt x="447" y="2"/>
                  </a:lnTo>
                  <a:lnTo>
                    <a:pt x="425" y="1"/>
                  </a:lnTo>
                  <a:lnTo>
                    <a:pt x="404" y="0"/>
                  </a:lnTo>
                  <a:lnTo>
                    <a:pt x="382" y="0"/>
                  </a:lnTo>
                  <a:lnTo>
                    <a:pt x="362" y="1"/>
                  </a:lnTo>
                  <a:lnTo>
                    <a:pt x="343" y="3"/>
                  </a:lnTo>
                  <a:lnTo>
                    <a:pt x="325" y="7"/>
                  </a:lnTo>
                  <a:lnTo>
                    <a:pt x="311" y="12"/>
                  </a:lnTo>
                  <a:lnTo>
                    <a:pt x="300" y="20"/>
                  </a:lnTo>
                  <a:lnTo>
                    <a:pt x="293" y="29"/>
                  </a:lnTo>
                  <a:lnTo>
                    <a:pt x="292" y="40"/>
                  </a:lnTo>
                  <a:close/>
                </a:path>
              </a:pathLst>
            </a:custGeom>
            <a:solidFill>
              <a:srgbClr val="000000"/>
            </a:solidFill>
            <a:ln w="9525">
              <a:noFill/>
              <a:round/>
              <a:headEnd/>
              <a:tailEnd/>
            </a:ln>
          </p:spPr>
          <p:txBody>
            <a:bodyPr/>
            <a:lstStyle/>
            <a:p>
              <a:endParaRPr lang="ja-JP" altLang="en-US"/>
            </a:p>
          </p:txBody>
        </p:sp>
        <p:sp>
          <p:nvSpPr>
            <p:cNvPr id="51348" name="Freeform 226"/>
            <p:cNvSpPr>
              <a:spLocks/>
            </p:cNvSpPr>
            <p:nvPr/>
          </p:nvSpPr>
          <p:spPr bwMode="auto">
            <a:xfrm>
              <a:off x="4525" y="3667"/>
              <a:ext cx="153" cy="130"/>
            </a:xfrm>
            <a:custGeom>
              <a:avLst/>
              <a:gdLst>
                <a:gd name="T0" fmla="*/ 0 w 613"/>
                <a:gd name="T1" fmla="*/ 0 h 521"/>
                <a:gd name="T2" fmla="*/ 0 w 613"/>
                <a:gd name="T3" fmla="*/ 0 h 521"/>
                <a:gd name="T4" fmla="*/ 0 w 613"/>
                <a:gd name="T5" fmla="*/ 0 h 521"/>
                <a:gd name="T6" fmla="*/ 0 w 613"/>
                <a:gd name="T7" fmla="*/ 0 h 521"/>
                <a:gd name="T8" fmla="*/ 0 w 613"/>
                <a:gd name="T9" fmla="*/ 0 h 521"/>
                <a:gd name="T10" fmla="*/ 0 w 613"/>
                <a:gd name="T11" fmla="*/ 0 h 521"/>
                <a:gd name="T12" fmla="*/ 0 w 613"/>
                <a:gd name="T13" fmla="*/ 0 h 521"/>
                <a:gd name="T14" fmla="*/ 0 w 613"/>
                <a:gd name="T15" fmla="*/ 0 h 521"/>
                <a:gd name="T16" fmla="*/ 0 w 613"/>
                <a:gd name="T17" fmla="*/ 0 h 521"/>
                <a:gd name="T18" fmla="*/ 0 w 613"/>
                <a:gd name="T19" fmla="*/ 0 h 521"/>
                <a:gd name="T20" fmla="*/ 0 w 613"/>
                <a:gd name="T21" fmla="*/ 0 h 521"/>
                <a:gd name="T22" fmla="*/ 0 w 613"/>
                <a:gd name="T23" fmla="*/ 0 h 521"/>
                <a:gd name="T24" fmla="*/ 0 w 613"/>
                <a:gd name="T25" fmla="*/ 0 h 521"/>
                <a:gd name="T26" fmla="*/ 0 w 613"/>
                <a:gd name="T27" fmla="*/ 0 h 521"/>
                <a:gd name="T28" fmla="*/ 0 w 613"/>
                <a:gd name="T29" fmla="*/ 0 h 521"/>
                <a:gd name="T30" fmla="*/ 0 w 613"/>
                <a:gd name="T31" fmla="*/ 0 h 521"/>
                <a:gd name="T32" fmla="*/ 0 w 613"/>
                <a:gd name="T33" fmla="*/ 0 h 521"/>
                <a:gd name="T34" fmla="*/ 0 w 613"/>
                <a:gd name="T35" fmla="*/ 0 h 521"/>
                <a:gd name="T36" fmla="*/ 0 w 613"/>
                <a:gd name="T37" fmla="*/ 0 h 521"/>
                <a:gd name="T38" fmla="*/ 0 w 613"/>
                <a:gd name="T39" fmla="*/ 0 h 521"/>
                <a:gd name="T40" fmla="*/ 0 w 613"/>
                <a:gd name="T41" fmla="*/ 0 h 521"/>
                <a:gd name="T42" fmla="*/ 0 w 613"/>
                <a:gd name="T43" fmla="*/ 0 h 521"/>
                <a:gd name="T44" fmla="*/ 0 w 613"/>
                <a:gd name="T45" fmla="*/ 0 h 521"/>
                <a:gd name="T46" fmla="*/ 0 w 613"/>
                <a:gd name="T47" fmla="*/ 0 h 521"/>
                <a:gd name="T48" fmla="*/ 0 w 613"/>
                <a:gd name="T49" fmla="*/ 0 h 521"/>
                <a:gd name="T50" fmla="*/ 0 w 613"/>
                <a:gd name="T51" fmla="*/ 0 h 521"/>
                <a:gd name="T52" fmla="*/ 0 w 613"/>
                <a:gd name="T53" fmla="*/ 0 h 521"/>
                <a:gd name="T54" fmla="*/ 0 w 613"/>
                <a:gd name="T55" fmla="*/ 0 h 521"/>
                <a:gd name="T56" fmla="*/ 0 w 613"/>
                <a:gd name="T57" fmla="*/ 0 h 521"/>
                <a:gd name="T58" fmla="*/ 0 w 613"/>
                <a:gd name="T59" fmla="*/ 0 h 521"/>
                <a:gd name="T60" fmla="*/ 0 w 613"/>
                <a:gd name="T61" fmla="*/ 0 h 521"/>
                <a:gd name="T62" fmla="*/ 0 w 613"/>
                <a:gd name="T63" fmla="*/ 0 h 521"/>
                <a:gd name="T64" fmla="*/ 0 w 613"/>
                <a:gd name="T65" fmla="*/ 0 h 521"/>
                <a:gd name="T66" fmla="*/ 0 w 613"/>
                <a:gd name="T67" fmla="*/ 0 h 521"/>
                <a:gd name="T68" fmla="*/ 0 w 613"/>
                <a:gd name="T69" fmla="*/ 0 h 5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3"/>
                <a:gd name="T106" fmla="*/ 0 h 521"/>
                <a:gd name="T107" fmla="*/ 613 w 613"/>
                <a:gd name="T108" fmla="*/ 521 h 5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3" h="521">
                  <a:moveTo>
                    <a:pt x="159" y="38"/>
                  </a:moveTo>
                  <a:lnTo>
                    <a:pt x="164" y="37"/>
                  </a:lnTo>
                  <a:lnTo>
                    <a:pt x="179" y="36"/>
                  </a:lnTo>
                  <a:lnTo>
                    <a:pt x="202" y="34"/>
                  </a:lnTo>
                  <a:lnTo>
                    <a:pt x="231" y="33"/>
                  </a:lnTo>
                  <a:lnTo>
                    <a:pt x="267" y="34"/>
                  </a:lnTo>
                  <a:lnTo>
                    <a:pt x="303" y="39"/>
                  </a:lnTo>
                  <a:lnTo>
                    <a:pt x="343" y="47"/>
                  </a:lnTo>
                  <a:lnTo>
                    <a:pt x="383" y="60"/>
                  </a:lnTo>
                  <a:lnTo>
                    <a:pt x="421" y="77"/>
                  </a:lnTo>
                  <a:lnTo>
                    <a:pt x="457" y="102"/>
                  </a:lnTo>
                  <a:lnTo>
                    <a:pt x="487" y="133"/>
                  </a:lnTo>
                  <a:lnTo>
                    <a:pt x="511" y="174"/>
                  </a:lnTo>
                  <a:lnTo>
                    <a:pt x="529" y="223"/>
                  </a:lnTo>
                  <a:lnTo>
                    <a:pt x="537" y="283"/>
                  </a:lnTo>
                  <a:lnTo>
                    <a:pt x="533" y="354"/>
                  </a:lnTo>
                  <a:lnTo>
                    <a:pt x="518" y="436"/>
                  </a:lnTo>
                  <a:lnTo>
                    <a:pt x="519" y="432"/>
                  </a:lnTo>
                  <a:lnTo>
                    <a:pt x="520" y="423"/>
                  </a:lnTo>
                  <a:lnTo>
                    <a:pt x="525" y="412"/>
                  </a:lnTo>
                  <a:lnTo>
                    <a:pt x="532" y="397"/>
                  </a:lnTo>
                  <a:lnTo>
                    <a:pt x="542" y="383"/>
                  </a:lnTo>
                  <a:lnTo>
                    <a:pt x="555" y="369"/>
                  </a:lnTo>
                  <a:lnTo>
                    <a:pt x="570" y="360"/>
                  </a:lnTo>
                  <a:lnTo>
                    <a:pt x="590" y="355"/>
                  </a:lnTo>
                  <a:lnTo>
                    <a:pt x="607" y="363"/>
                  </a:lnTo>
                  <a:lnTo>
                    <a:pt x="613" y="384"/>
                  </a:lnTo>
                  <a:lnTo>
                    <a:pt x="609" y="415"/>
                  </a:lnTo>
                  <a:lnTo>
                    <a:pt x="595" y="450"/>
                  </a:lnTo>
                  <a:lnTo>
                    <a:pt x="590" y="458"/>
                  </a:lnTo>
                  <a:lnTo>
                    <a:pt x="586" y="467"/>
                  </a:lnTo>
                  <a:lnTo>
                    <a:pt x="580" y="474"/>
                  </a:lnTo>
                  <a:lnTo>
                    <a:pt x="575" y="481"/>
                  </a:lnTo>
                  <a:lnTo>
                    <a:pt x="569" y="488"/>
                  </a:lnTo>
                  <a:lnTo>
                    <a:pt x="561" y="496"/>
                  </a:lnTo>
                  <a:lnTo>
                    <a:pt x="555" y="502"/>
                  </a:lnTo>
                  <a:lnTo>
                    <a:pt x="547" y="508"/>
                  </a:lnTo>
                  <a:lnTo>
                    <a:pt x="544" y="512"/>
                  </a:lnTo>
                  <a:lnTo>
                    <a:pt x="537" y="519"/>
                  </a:lnTo>
                  <a:lnTo>
                    <a:pt x="525" y="521"/>
                  </a:lnTo>
                  <a:lnTo>
                    <a:pt x="511" y="513"/>
                  </a:lnTo>
                  <a:lnTo>
                    <a:pt x="506" y="507"/>
                  </a:lnTo>
                  <a:lnTo>
                    <a:pt x="503" y="500"/>
                  </a:lnTo>
                  <a:lnTo>
                    <a:pt x="498" y="491"/>
                  </a:lnTo>
                  <a:lnTo>
                    <a:pt x="492" y="478"/>
                  </a:lnTo>
                  <a:lnTo>
                    <a:pt x="491" y="474"/>
                  </a:lnTo>
                  <a:lnTo>
                    <a:pt x="487" y="463"/>
                  </a:lnTo>
                  <a:lnTo>
                    <a:pt x="482" y="446"/>
                  </a:lnTo>
                  <a:lnTo>
                    <a:pt x="475" y="425"/>
                  </a:lnTo>
                  <a:lnTo>
                    <a:pt x="463" y="399"/>
                  </a:lnTo>
                  <a:lnTo>
                    <a:pt x="451" y="370"/>
                  </a:lnTo>
                  <a:lnTo>
                    <a:pt x="435" y="341"/>
                  </a:lnTo>
                  <a:lnTo>
                    <a:pt x="418" y="309"/>
                  </a:lnTo>
                  <a:lnTo>
                    <a:pt x="397" y="278"/>
                  </a:lnTo>
                  <a:lnTo>
                    <a:pt x="373" y="249"/>
                  </a:lnTo>
                  <a:lnTo>
                    <a:pt x="348" y="221"/>
                  </a:lnTo>
                  <a:lnTo>
                    <a:pt x="320" y="197"/>
                  </a:lnTo>
                  <a:lnTo>
                    <a:pt x="288" y="176"/>
                  </a:lnTo>
                  <a:lnTo>
                    <a:pt x="254" y="161"/>
                  </a:lnTo>
                  <a:lnTo>
                    <a:pt x="217" y="152"/>
                  </a:lnTo>
                  <a:lnTo>
                    <a:pt x="178" y="151"/>
                  </a:lnTo>
                  <a:lnTo>
                    <a:pt x="170" y="147"/>
                  </a:lnTo>
                  <a:lnTo>
                    <a:pt x="149" y="138"/>
                  </a:lnTo>
                  <a:lnTo>
                    <a:pt x="118" y="123"/>
                  </a:lnTo>
                  <a:lnTo>
                    <a:pt x="84" y="104"/>
                  </a:lnTo>
                  <a:lnTo>
                    <a:pt x="51" y="81"/>
                  </a:lnTo>
                  <a:lnTo>
                    <a:pt x="23" y="55"/>
                  </a:lnTo>
                  <a:lnTo>
                    <a:pt x="4" y="28"/>
                  </a:lnTo>
                  <a:lnTo>
                    <a:pt x="0" y="0"/>
                  </a:lnTo>
                  <a:lnTo>
                    <a:pt x="159" y="38"/>
                  </a:lnTo>
                  <a:close/>
                </a:path>
              </a:pathLst>
            </a:custGeom>
            <a:solidFill>
              <a:srgbClr val="000000"/>
            </a:solidFill>
            <a:ln w="9525">
              <a:noFill/>
              <a:round/>
              <a:headEnd/>
              <a:tailEnd/>
            </a:ln>
          </p:spPr>
          <p:txBody>
            <a:bodyPr/>
            <a:lstStyle/>
            <a:p>
              <a:endParaRPr lang="ja-JP" altLang="en-US"/>
            </a:p>
          </p:txBody>
        </p:sp>
        <p:sp>
          <p:nvSpPr>
            <p:cNvPr id="51349" name="Freeform 227"/>
            <p:cNvSpPr>
              <a:spLocks/>
            </p:cNvSpPr>
            <p:nvPr/>
          </p:nvSpPr>
          <p:spPr bwMode="auto">
            <a:xfrm>
              <a:off x="4619" y="3682"/>
              <a:ext cx="41" cy="50"/>
            </a:xfrm>
            <a:custGeom>
              <a:avLst/>
              <a:gdLst>
                <a:gd name="T0" fmla="*/ 0 w 163"/>
                <a:gd name="T1" fmla="*/ 0 h 200"/>
                <a:gd name="T2" fmla="*/ 0 w 163"/>
                <a:gd name="T3" fmla="*/ 0 h 200"/>
                <a:gd name="T4" fmla="*/ 0 w 163"/>
                <a:gd name="T5" fmla="*/ 0 h 200"/>
                <a:gd name="T6" fmla="*/ 0 w 163"/>
                <a:gd name="T7" fmla="*/ 0 h 200"/>
                <a:gd name="T8" fmla="*/ 0 w 163"/>
                <a:gd name="T9" fmla="*/ 0 h 200"/>
                <a:gd name="T10" fmla="*/ 0 w 163"/>
                <a:gd name="T11" fmla="*/ 0 h 200"/>
                <a:gd name="T12" fmla="*/ 0 w 163"/>
                <a:gd name="T13" fmla="*/ 0 h 200"/>
                <a:gd name="T14" fmla="*/ 0 w 163"/>
                <a:gd name="T15" fmla="*/ 0 h 200"/>
                <a:gd name="T16" fmla="*/ 0 w 163"/>
                <a:gd name="T17" fmla="*/ 0 h 200"/>
                <a:gd name="T18" fmla="*/ 0 w 163"/>
                <a:gd name="T19" fmla="*/ 0 h 200"/>
                <a:gd name="T20" fmla="*/ 0 w 163"/>
                <a:gd name="T21" fmla="*/ 0 h 200"/>
                <a:gd name="T22" fmla="*/ 0 w 163"/>
                <a:gd name="T23" fmla="*/ 0 h 200"/>
                <a:gd name="T24" fmla="*/ 0 w 163"/>
                <a:gd name="T25" fmla="*/ 0 h 200"/>
                <a:gd name="T26" fmla="*/ 0 w 163"/>
                <a:gd name="T27" fmla="*/ 0 h 200"/>
                <a:gd name="T28" fmla="*/ 0 w 163"/>
                <a:gd name="T29" fmla="*/ 0 h 200"/>
                <a:gd name="T30" fmla="*/ 0 w 163"/>
                <a:gd name="T31" fmla="*/ 0 h 200"/>
                <a:gd name="T32" fmla="*/ 0 w 163"/>
                <a:gd name="T33" fmla="*/ 0 h 200"/>
                <a:gd name="T34" fmla="*/ 0 w 163"/>
                <a:gd name="T35" fmla="*/ 0 h 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3"/>
                <a:gd name="T55" fmla="*/ 0 h 200"/>
                <a:gd name="T56" fmla="*/ 163 w 163"/>
                <a:gd name="T57" fmla="*/ 200 h 2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3" h="200">
                  <a:moveTo>
                    <a:pt x="0" y="2"/>
                  </a:moveTo>
                  <a:lnTo>
                    <a:pt x="7" y="5"/>
                  </a:lnTo>
                  <a:lnTo>
                    <a:pt x="25" y="12"/>
                  </a:lnTo>
                  <a:lnTo>
                    <a:pt x="52" y="26"/>
                  </a:lnTo>
                  <a:lnTo>
                    <a:pt x="82" y="46"/>
                  </a:lnTo>
                  <a:lnTo>
                    <a:pt x="111" y="73"/>
                  </a:lnTo>
                  <a:lnTo>
                    <a:pt x="137" y="107"/>
                  </a:lnTo>
                  <a:lnTo>
                    <a:pt x="154" y="149"/>
                  </a:lnTo>
                  <a:lnTo>
                    <a:pt x="160" y="200"/>
                  </a:lnTo>
                  <a:lnTo>
                    <a:pt x="161" y="195"/>
                  </a:lnTo>
                  <a:lnTo>
                    <a:pt x="163" y="181"/>
                  </a:lnTo>
                  <a:lnTo>
                    <a:pt x="163" y="159"/>
                  </a:lnTo>
                  <a:lnTo>
                    <a:pt x="158" y="131"/>
                  </a:lnTo>
                  <a:lnTo>
                    <a:pt x="146" y="101"/>
                  </a:lnTo>
                  <a:lnTo>
                    <a:pt x="122" y="67"/>
                  </a:lnTo>
                  <a:lnTo>
                    <a:pt x="86" y="33"/>
                  </a:lnTo>
                  <a:lnTo>
                    <a:pt x="33" y="0"/>
                  </a:lnTo>
                  <a:lnTo>
                    <a:pt x="0" y="2"/>
                  </a:lnTo>
                  <a:close/>
                </a:path>
              </a:pathLst>
            </a:custGeom>
            <a:solidFill>
              <a:srgbClr val="FFFFFF"/>
            </a:solidFill>
            <a:ln w="9525">
              <a:noFill/>
              <a:round/>
              <a:headEnd/>
              <a:tailEnd/>
            </a:ln>
          </p:spPr>
          <p:txBody>
            <a:bodyPr/>
            <a:lstStyle/>
            <a:p>
              <a:endParaRPr lang="ja-JP" altLang="en-US"/>
            </a:p>
          </p:txBody>
        </p:sp>
      </p:grpSp>
      <p:grpSp>
        <p:nvGrpSpPr>
          <p:cNvPr id="7" name="Group 241"/>
          <p:cNvGrpSpPr>
            <a:grpSpLocks/>
          </p:cNvGrpSpPr>
          <p:nvPr/>
        </p:nvGrpSpPr>
        <p:grpSpPr bwMode="auto">
          <a:xfrm>
            <a:off x="2549525" y="3167063"/>
            <a:ext cx="2165350" cy="3262312"/>
            <a:chOff x="1719" y="2115"/>
            <a:chExt cx="1364" cy="2055"/>
          </a:xfrm>
        </p:grpSpPr>
        <p:sp>
          <p:nvSpPr>
            <p:cNvPr id="51225" name="Line 231"/>
            <p:cNvSpPr>
              <a:spLocks noChangeShapeType="1"/>
            </p:cNvSpPr>
            <p:nvPr/>
          </p:nvSpPr>
          <p:spPr bwMode="auto">
            <a:xfrm>
              <a:off x="1855" y="2115"/>
              <a:ext cx="1134" cy="0"/>
            </a:xfrm>
            <a:prstGeom prst="line">
              <a:avLst/>
            </a:prstGeom>
            <a:noFill/>
            <a:ln w="28575">
              <a:solidFill>
                <a:schemeClr val="hlink"/>
              </a:solidFill>
              <a:round/>
              <a:headEnd/>
              <a:tailEnd/>
            </a:ln>
          </p:spPr>
          <p:txBody>
            <a:bodyPr/>
            <a:lstStyle/>
            <a:p>
              <a:endParaRPr lang="ja-JP" altLang="en-US"/>
            </a:p>
          </p:txBody>
        </p:sp>
        <p:sp>
          <p:nvSpPr>
            <p:cNvPr id="51226" name="Line 232"/>
            <p:cNvSpPr>
              <a:spLocks noChangeShapeType="1"/>
            </p:cNvSpPr>
            <p:nvPr/>
          </p:nvSpPr>
          <p:spPr bwMode="auto">
            <a:xfrm>
              <a:off x="1855" y="2728"/>
              <a:ext cx="817" cy="0"/>
            </a:xfrm>
            <a:prstGeom prst="line">
              <a:avLst/>
            </a:prstGeom>
            <a:noFill/>
            <a:ln w="28575">
              <a:solidFill>
                <a:schemeClr val="hlink"/>
              </a:solidFill>
              <a:round/>
              <a:headEnd/>
              <a:tailEnd/>
            </a:ln>
          </p:spPr>
          <p:txBody>
            <a:bodyPr/>
            <a:lstStyle/>
            <a:p>
              <a:endParaRPr lang="ja-JP" altLang="en-US"/>
            </a:p>
          </p:txBody>
        </p:sp>
        <p:sp>
          <p:nvSpPr>
            <p:cNvPr id="51227" name="Line 233"/>
            <p:cNvSpPr>
              <a:spLocks noChangeShapeType="1"/>
            </p:cNvSpPr>
            <p:nvPr/>
          </p:nvSpPr>
          <p:spPr bwMode="auto">
            <a:xfrm>
              <a:off x="1858" y="3339"/>
              <a:ext cx="1225" cy="0"/>
            </a:xfrm>
            <a:prstGeom prst="line">
              <a:avLst/>
            </a:prstGeom>
            <a:noFill/>
            <a:ln w="28575">
              <a:solidFill>
                <a:schemeClr val="hlink"/>
              </a:solidFill>
              <a:round/>
              <a:headEnd/>
              <a:tailEnd/>
            </a:ln>
          </p:spPr>
          <p:txBody>
            <a:bodyPr/>
            <a:lstStyle/>
            <a:p>
              <a:endParaRPr lang="ja-JP" altLang="en-US"/>
            </a:p>
          </p:txBody>
        </p:sp>
        <p:sp>
          <p:nvSpPr>
            <p:cNvPr id="120043" name="Rectangle 235"/>
            <p:cNvSpPr>
              <a:spLocks noChangeArrowheads="1"/>
            </p:cNvSpPr>
            <p:nvPr/>
          </p:nvSpPr>
          <p:spPr bwMode="auto">
            <a:xfrm>
              <a:off x="1855" y="2115"/>
              <a:ext cx="1134" cy="226"/>
            </a:xfrm>
            <a:prstGeom prst="rect">
              <a:avLst/>
            </a:prstGeom>
            <a:noFill/>
            <a:ln w="9525">
              <a:noFill/>
              <a:miter lim="800000"/>
              <a:headEnd/>
              <a:tailEnd/>
            </a:ln>
            <a:effectLst/>
          </p:spPr>
          <p:txBody>
            <a:bodyPr wrap="none" anchor="ctr"/>
            <a:lstStyle/>
            <a:p>
              <a:pPr algn="ctr">
                <a:defRPr/>
              </a:pPr>
              <a:r>
                <a:rPr lang="ja-JP" altLang="en-US" sz="2000" b="1" dirty="0">
                  <a:solidFill>
                    <a:schemeClr val="hlink"/>
                  </a:solidFill>
                  <a:effectLst>
                    <a:outerShdw blurRad="38100" dist="38100" dir="2700000" algn="tl">
                      <a:srgbClr val="C0C0C0"/>
                    </a:outerShdw>
                  </a:effectLst>
                  <a:ea typeface="ＭＳ Ｐゴシック" charset="-128"/>
                </a:rPr>
                <a:t>夫・妻ロール</a:t>
              </a:r>
            </a:p>
          </p:txBody>
        </p:sp>
        <p:sp>
          <p:nvSpPr>
            <p:cNvPr id="120044" name="Rectangle 236"/>
            <p:cNvSpPr>
              <a:spLocks noChangeArrowheads="1"/>
            </p:cNvSpPr>
            <p:nvPr/>
          </p:nvSpPr>
          <p:spPr bwMode="auto">
            <a:xfrm>
              <a:off x="1719" y="2732"/>
              <a:ext cx="1134" cy="226"/>
            </a:xfrm>
            <a:prstGeom prst="rect">
              <a:avLst/>
            </a:prstGeom>
            <a:noFill/>
            <a:ln w="9525">
              <a:noFill/>
              <a:miter lim="800000"/>
              <a:headEnd/>
              <a:tailEnd/>
            </a:ln>
            <a:effectLst/>
          </p:spPr>
          <p:txBody>
            <a:bodyPr wrap="none" anchor="ctr"/>
            <a:lstStyle/>
            <a:p>
              <a:pPr algn="ctr">
                <a:defRPr/>
              </a:pPr>
              <a:r>
                <a:rPr lang="ja-JP" altLang="en-US" sz="2000" b="1" dirty="0">
                  <a:solidFill>
                    <a:schemeClr val="hlink"/>
                  </a:solidFill>
                  <a:effectLst>
                    <a:outerShdw blurRad="38100" dist="38100" dir="2700000" algn="tl">
                      <a:srgbClr val="C0C0C0"/>
                    </a:outerShdw>
                  </a:effectLst>
                  <a:ea typeface="ＭＳ Ｐゴシック" charset="-128"/>
                </a:rPr>
                <a:t>教師ロール</a:t>
              </a:r>
            </a:p>
          </p:txBody>
        </p:sp>
        <p:sp>
          <p:nvSpPr>
            <p:cNvPr id="120045" name="Rectangle 237"/>
            <p:cNvSpPr>
              <a:spLocks noChangeArrowheads="1"/>
            </p:cNvSpPr>
            <p:nvPr/>
          </p:nvSpPr>
          <p:spPr bwMode="auto">
            <a:xfrm>
              <a:off x="1904" y="3339"/>
              <a:ext cx="1134" cy="226"/>
            </a:xfrm>
            <a:prstGeom prst="rect">
              <a:avLst/>
            </a:prstGeom>
            <a:noFill/>
            <a:ln w="9525">
              <a:noFill/>
              <a:miter lim="800000"/>
              <a:headEnd/>
              <a:tailEnd/>
            </a:ln>
            <a:effectLst/>
          </p:spPr>
          <p:txBody>
            <a:bodyPr wrap="none" anchor="ctr"/>
            <a:lstStyle/>
            <a:p>
              <a:pPr algn="ctr">
                <a:defRPr/>
              </a:pPr>
              <a:r>
                <a:rPr lang="ja-JP" altLang="en-US" sz="2000" b="1">
                  <a:solidFill>
                    <a:schemeClr val="hlink"/>
                  </a:solidFill>
                  <a:effectLst>
                    <a:outerShdw blurRad="38100" dist="38100" dir="2700000" algn="tl">
                      <a:srgbClr val="C0C0C0"/>
                    </a:outerShdw>
                  </a:effectLst>
                  <a:ea typeface="ＭＳ Ｐゴシック" charset="-128"/>
                </a:rPr>
                <a:t>前輪（後輪）ロール</a:t>
              </a:r>
            </a:p>
          </p:txBody>
        </p:sp>
        <p:sp>
          <p:nvSpPr>
            <p:cNvPr id="51231" name="Line 238"/>
            <p:cNvSpPr>
              <a:spLocks noChangeShapeType="1"/>
            </p:cNvSpPr>
            <p:nvPr/>
          </p:nvSpPr>
          <p:spPr bwMode="auto">
            <a:xfrm>
              <a:off x="2138" y="3945"/>
              <a:ext cx="698" cy="2"/>
            </a:xfrm>
            <a:prstGeom prst="line">
              <a:avLst/>
            </a:prstGeom>
            <a:noFill/>
            <a:ln w="28575">
              <a:solidFill>
                <a:schemeClr val="hlink"/>
              </a:solidFill>
              <a:round/>
              <a:headEnd/>
              <a:tailEnd/>
            </a:ln>
          </p:spPr>
          <p:txBody>
            <a:bodyPr/>
            <a:lstStyle/>
            <a:p>
              <a:endParaRPr lang="ja-JP" altLang="en-US"/>
            </a:p>
          </p:txBody>
        </p:sp>
        <p:sp>
          <p:nvSpPr>
            <p:cNvPr id="120047" name="Rectangle 239"/>
            <p:cNvSpPr>
              <a:spLocks noChangeArrowheads="1"/>
            </p:cNvSpPr>
            <p:nvPr/>
          </p:nvSpPr>
          <p:spPr bwMode="auto">
            <a:xfrm>
              <a:off x="2003" y="3944"/>
              <a:ext cx="810" cy="226"/>
            </a:xfrm>
            <a:prstGeom prst="rect">
              <a:avLst/>
            </a:prstGeom>
            <a:noFill/>
            <a:ln w="9525">
              <a:noFill/>
              <a:miter lim="800000"/>
              <a:headEnd/>
              <a:tailEnd/>
            </a:ln>
            <a:effectLst/>
          </p:spPr>
          <p:txBody>
            <a:bodyPr wrap="none" anchor="ctr"/>
            <a:lstStyle/>
            <a:p>
              <a:pPr algn="ctr">
                <a:defRPr/>
              </a:pPr>
              <a:r>
                <a:rPr lang="ja-JP" altLang="en-US" sz="2000" b="1" dirty="0">
                  <a:solidFill>
                    <a:schemeClr val="hlink"/>
                  </a:solidFill>
                  <a:effectLst>
                    <a:outerShdw blurRad="38100" dist="38100" dir="2700000" algn="tl">
                      <a:srgbClr val="C0C0C0"/>
                    </a:outerShdw>
                  </a:effectLst>
                  <a:ea typeface="ＭＳ Ｐゴシック" charset="-128"/>
                </a:rPr>
                <a:t>具ロール</a:t>
              </a:r>
            </a:p>
          </p:txBody>
        </p:sp>
      </p:grpSp>
      <p:sp>
        <p:nvSpPr>
          <p:cNvPr id="51215" name="日付プレースホルダ 195"/>
          <p:cNvSpPr>
            <a:spLocks noGrp="1"/>
          </p:cNvSpPr>
          <p:nvPr>
            <p:ph type="dt" sz="quarter" idx="10"/>
          </p:nvPr>
        </p:nvSpPr>
        <p:spPr>
          <a:noFill/>
        </p:spPr>
        <p:txBody>
          <a:bodyPr/>
          <a:lstStyle/>
          <a:p>
            <a:fld id="{7A144EF5-D9EB-4F11-A41A-11A21A0CF3B9}" type="datetime1">
              <a:rPr lang="ja-JP" altLang="en-US" smtClean="0"/>
              <a:t>2019/6/5</a:t>
            </a:fld>
            <a:endParaRPr lang="en-US" altLang="ja-JP"/>
          </a:p>
        </p:txBody>
      </p:sp>
      <p:sp>
        <p:nvSpPr>
          <p:cNvPr id="51216" name="スライド番号プレースホルダ 196"/>
          <p:cNvSpPr>
            <a:spLocks noGrp="1"/>
          </p:cNvSpPr>
          <p:nvPr>
            <p:ph type="sldNum" sz="quarter" idx="12"/>
          </p:nvPr>
        </p:nvSpPr>
        <p:spPr>
          <a:noFill/>
        </p:spPr>
        <p:txBody>
          <a:bodyPr/>
          <a:lstStyle/>
          <a:p>
            <a:fld id="{36B8F496-C3AB-4DC4-AB91-92AF7859DCCB}" type="slidenum">
              <a:rPr lang="en-US" altLang="ja-JP" smtClean="0"/>
              <a:pPr/>
              <a:t>62</a:t>
            </a:fld>
            <a:endParaRPr lang="en-US" altLang="ja-JP"/>
          </a:p>
        </p:txBody>
      </p:sp>
      <p:pic>
        <p:nvPicPr>
          <p:cNvPr id="148483" name="Picture 3"/>
          <p:cNvPicPr>
            <a:picLocks noChangeAspect="1" noChangeArrowheads="1"/>
          </p:cNvPicPr>
          <p:nvPr/>
        </p:nvPicPr>
        <p:blipFill>
          <a:blip r:embed="rId10"/>
          <a:srcRect/>
          <a:stretch>
            <a:fillRect/>
          </a:stretch>
        </p:blipFill>
        <p:spPr bwMode="auto">
          <a:xfrm>
            <a:off x="7524750" y="5894388"/>
            <a:ext cx="1190625" cy="892175"/>
          </a:xfrm>
          <a:prstGeom prst="rect">
            <a:avLst/>
          </a:prstGeom>
          <a:noFill/>
          <a:ln w="9525">
            <a:noFill/>
            <a:miter lim="800000"/>
            <a:headEnd/>
            <a:tailEnd/>
          </a:ln>
        </p:spPr>
      </p:pic>
      <p:sp>
        <p:nvSpPr>
          <p:cNvPr id="201" name="正方形/長方形 200"/>
          <p:cNvSpPr/>
          <p:nvPr/>
        </p:nvSpPr>
        <p:spPr>
          <a:xfrm>
            <a:off x="357188" y="2357438"/>
            <a:ext cx="1928812" cy="3857625"/>
          </a:xfrm>
          <a:prstGeom prst="rect">
            <a:avLst/>
          </a:prstGeom>
          <a:noFill/>
          <a:ln w="57150">
            <a:solidFill>
              <a:srgbClr val="CC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7030A0"/>
              </a:solidFill>
            </a:endParaRPr>
          </a:p>
        </p:txBody>
      </p:sp>
      <p:sp>
        <p:nvSpPr>
          <p:cNvPr id="202" name="正方形/長方形 201"/>
          <p:cNvSpPr/>
          <p:nvPr/>
        </p:nvSpPr>
        <p:spPr>
          <a:xfrm>
            <a:off x="2714625" y="2500313"/>
            <a:ext cx="2071688" cy="4000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7030A0"/>
              </a:solidFill>
            </a:endParaRPr>
          </a:p>
        </p:txBody>
      </p:sp>
      <p:sp>
        <p:nvSpPr>
          <p:cNvPr id="203" name="正方形/長方形 202"/>
          <p:cNvSpPr/>
          <p:nvPr/>
        </p:nvSpPr>
        <p:spPr>
          <a:xfrm>
            <a:off x="4899025" y="2500313"/>
            <a:ext cx="1816100" cy="4000500"/>
          </a:xfrm>
          <a:prstGeom prst="rect">
            <a:avLst/>
          </a:prstGeom>
          <a:no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7030A0"/>
              </a:solidFill>
            </a:endParaRPr>
          </a:p>
        </p:txBody>
      </p:sp>
      <p:sp>
        <p:nvSpPr>
          <p:cNvPr id="204" name="テキスト ボックス 203"/>
          <p:cNvSpPr txBox="1">
            <a:spLocks noChangeArrowheads="1"/>
          </p:cNvSpPr>
          <p:nvPr/>
        </p:nvSpPr>
        <p:spPr bwMode="auto">
          <a:xfrm>
            <a:off x="455613" y="2071688"/>
            <a:ext cx="1749425" cy="461962"/>
          </a:xfrm>
          <a:prstGeom prst="rect">
            <a:avLst/>
          </a:prstGeom>
          <a:solidFill>
            <a:schemeClr val="bg1"/>
          </a:solidFill>
          <a:ln w="9525">
            <a:solidFill>
              <a:srgbClr val="CC66FF"/>
            </a:solidFill>
            <a:miter lim="800000"/>
            <a:headEnd/>
            <a:tailEnd/>
          </a:ln>
        </p:spPr>
        <p:txBody>
          <a:bodyPr wrap="none">
            <a:spAutoFit/>
          </a:bodyPr>
          <a:lstStyle/>
          <a:p>
            <a:r>
              <a:rPr lang="ja-JP" altLang="en-US" sz="2400" b="1">
                <a:solidFill>
                  <a:srgbClr val="CC66FF"/>
                </a:solidFill>
              </a:rPr>
              <a:t>コンテキスト</a:t>
            </a:r>
          </a:p>
        </p:txBody>
      </p:sp>
      <p:sp>
        <p:nvSpPr>
          <p:cNvPr id="205" name="テキスト ボックス 204"/>
          <p:cNvSpPr txBox="1">
            <a:spLocks noChangeArrowheads="1"/>
          </p:cNvSpPr>
          <p:nvPr/>
        </p:nvSpPr>
        <p:spPr bwMode="auto">
          <a:xfrm>
            <a:off x="2857500" y="2214563"/>
            <a:ext cx="1676400" cy="461962"/>
          </a:xfrm>
          <a:prstGeom prst="rect">
            <a:avLst/>
          </a:prstGeom>
          <a:solidFill>
            <a:schemeClr val="bg1"/>
          </a:solidFill>
          <a:ln w="9525">
            <a:solidFill>
              <a:srgbClr val="FF0000"/>
            </a:solidFill>
            <a:miter lim="800000"/>
            <a:headEnd/>
            <a:tailEnd/>
          </a:ln>
        </p:spPr>
        <p:txBody>
          <a:bodyPr wrap="none">
            <a:spAutoFit/>
          </a:bodyPr>
          <a:lstStyle/>
          <a:p>
            <a:r>
              <a:rPr lang="ja-JP" altLang="en-US" sz="2400" b="1">
                <a:solidFill>
                  <a:srgbClr val="FF0000"/>
                </a:solidFill>
              </a:rPr>
              <a:t>ロール概念</a:t>
            </a:r>
          </a:p>
        </p:txBody>
      </p:sp>
      <p:sp>
        <p:nvSpPr>
          <p:cNvPr id="206" name="テキスト ボックス 205"/>
          <p:cNvSpPr txBox="1">
            <a:spLocks noChangeArrowheads="1"/>
          </p:cNvSpPr>
          <p:nvPr/>
        </p:nvSpPr>
        <p:spPr bwMode="auto">
          <a:xfrm>
            <a:off x="4997450" y="2214563"/>
            <a:ext cx="1574800" cy="461962"/>
          </a:xfrm>
          <a:prstGeom prst="rect">
            <a:avLst/>
          </a:prstGeom>
          <a:solidFill>
            <a:schemeClr val="bg1"/>
          </a:solidFill>
          <a:ln w="9525">
            <a:solidFill>
              <a:srgbClr val="008000"/>
            </a:solidFill>
            <a:miter lim="800000"/>
            <a:headEnd/>
            <a:tailEnd/>
          </a:ln>
        </p:spPr>
        <p:txBody>
          <a:bodyPr wrap="none">
            <a:spAutoFit/>
          </a:bodyPr>
          <a:lstStyle/>
          <a:p>
            <a:r>
              <a:rPr lang="ja-JP" altLang="en-US" sz="2400" b="1">
                <a:solidFill>
                  <a:srgbClr val="008000"/>
                </a:solidFill>
              </a:rPr>
              <a:t>プレイヤー</a:t>
            </a:r>
          </a:p>
        </p:txBody>
      </p:sp>
    </p:spTree>
    <p:custDataLst>
      <p:tags r:id="rId1"/>
    </p:custDataLst>
    <p:extLst>
      <p:ext uri="{BB962C8B-B14F-4D97-AF65-F5344CB8AC3E}">
        <p14:creationId xmlns:p14="http://schemas.microsoft.com/office/powerpoint/2010/main" val="39399386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0" dur="500"/>
                                        <p:tgtEl>
                                          <p:spTgt spid="1843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24" dur="500"/>
                                        <p:tgtEl>
                                          <p:spTgt spid="18435">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27" dur="500"/>
                                        <p:tgtEl>
                                          <p:spTgt spid="18435">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436"/>
                                        </p:tgtEl>
                                        <p:attrNameLst>
                                          <p:attrName>style.visibility</p:attrName>
                                        </p:attrNameLst>
                                      </p:cBhvr>
                                      <p:to>
                                        <p:strVal val="visible"/>
                                      </p:to>
                                    </p:set>
                                    <p:animEffect transition="in" filter="blinds(horizontal)">
                                      <p:cBhvr>
                                        <p:cTn id="30" dur="500"/>
                                        <p:tgtEl>
                                          <p:spTgt spid="18436"/>
                                        </p:tgtEl>
                                      </p:cBhvr>
                                    </p:animEffect>
                                  </p:childTnLst>
                                </p:cTn>
                              </p:par>
                              <p:par>
                                <p:cTn id="31" presetID="3" presetClass="entr" presetSubtype="10" fill="hold" nodeType="withEffect">
                                  <p:stCondLst>
                                    <p:cond delay="0"/>
                                  </p:stCondLst>
                                  <p:childTnLst>
                                    <p:set>
                                      <p:cBhvr>
                                        <p:cTn id="32" dur="1" fill="hold">
                                          <p:stCondLst>
                                            <p:cond delay="0"/>
                                          </p:stCondLst>
                                        </p:cTn>
                                        <p:tgtEl>
                                          <p:spTgt spid="18438"/>
                                        </p:tgtEl>
                                        <p:attrNameLst>
                                          <p:attrName>style.visibility</p:attrName>
                                        </p:attrNameLst>
                                      </p:cBhvr>
                                      <p:to>
                                        <p:strVal val="visible"/>
                                      </p:to>
                                    </p:set>
                                    <p:animEffect transition="in" filter="blinds(horizontal)">
                                      <p:cBhvr>
                                        <p:cTn id="33" dur="500"/>
                                        <p:tgtEl>
                                          <p:spTgt spid="18438"/>
                                        </p:tgtEl>
                                      </p:cBhvr>
                                    </p:animEffect>
                                  </p:childTnLst>
                                </p:cTn>
                              </p:par>
                              <p:par>
                                <p:cTn id="34" presetID="3" presetClass="entr" presetSubtype="10" fill="hold" nodeType="withEffect">
                                  <p:stCondLst>
                                    <p:cond delay="0"/>
                                  </p:stCondLst>
                                  <p:childTnLst>
                                    <p:set>
                                      <p:cBhvr>
                                        <p:cTn id="35" dur="1" fill="hold">
                                          <p:stCondLst>
                                            <p:cond delay="0"/>
                                          </p:stCondLst>
                                        </p:cTn>
                                        <p:tgtEl>
                                          <p:spTgt spid="18437"/>
                                        </p:tgtEl>
                                        <p:attrNameLst>
                                          <p:attrName>style.visibility</p:attrName>
                                        </p:attrNameLst>
                                      </p:cBhvr>
                                      <p:to>
                                        <p:strVal val="visible"/>
                                      </p:to>
                                    </p:set>
                                    <p:animEffect transition="in" filter="blinds(horizontal)">
                                      <p:cBhvr>
                                        <p:cTn id="36" dur="500"/>
                                        <p:tgtEl>
                                          <p:spTgt spid="1843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41" dur="500"/>
                                        <p:tgtEl>
                                          <p:spTgt spid="18435">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8435">
                                            <p:txEl>
                                              <p:pRg st="7" end="7"/>
                                            </p:txEl>
                                          </p:spTgt>
                                        </p:tgtEl>
                                        <p:attrNameLst>
                                          <p:attrName>style.visibility</p:attrName>
                                        </p:attrNameLst>
                                      </p:cBhvr>
                                      <p:to>
                                        <p:strVal val="visible"/>
                                      </p:to>
                                    </p:set>
                                    <p:animEffect transition="in" filter="blinds(horizontal)">
                                      <p:cBhvr>
                                        <p:cTn id="44" dur="500"/>
                                        <p:tgtEl>
                                          <p:spTgt spid="18435">
                                            <p:txEl>
                                              <p:pRg st="7" end="7"/>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48482"/>
                                        </p:tgtEl>
                                        <p:attrNameLst>
                                          <p:attrName>style.visibility</p:attrName>
                                        </p:attrNameLst>
                                      </p:cBhvr>
                                      <p:to>
                                        <p:strVal val="visible"/>
                                      </p:to>
                                    </p:set>
                                    <p:animEffect transition="in" filter="blinds(horizontal)">
                                      <p:cBhvr>
                                        <p:cTn id="47" dur="500"/>
                                        <p:tgtEl>
                                          <p:spTgt spid="148482"/>
                                        </p:tgtEl>
                                      </p:cBhvr>
                                    </p:animEffect>
                                  </p:childTnLst>
                                </p:cTn>
                              </p:par>
                              <p:par>
                                <p:cTn id="48" presetID="3" presetClass="entr" presetSubtype="1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8435">
                                            <p:txEl>
                                              <p:pRg st="9" end="9"/>
                                            </p:txEl>
                                          </p:spTgt>
                                        </p:tgtEl>
                                        <p:attrNameLst>
                                          <p:attrName>style.visibility</p:attrName>
                                        </p:attrNameLst>
                                      </p:cBhvr>
                                      <p:to>
                                        <p:strVal val="visible"/>
                                      </p:to>
                                    </p:set>
                                    <p:animEffect transition="in" filter="blinds(horizontal)">
                                      <p:cBhvr>
                                        <p:cTn id="55" dur="500"/>
                                        <p:tgtEl>
                                          <p:spTgt spid="18435">
                                            <p:txEl>
                                              <p:pRg st="9" end="9"/>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18435">
                                            <p:txEl>
                                              <p:pRg st="10" end="10"/>
                                            </p:txEl>
                                          </p:spTgt>
                                        </p:tgtEl>
                                        <p:attrNameLst>
                                          <p:attrName>style.visibility</p:attrName>
                                        </p:attrNameLst>
                                      </p:cBhvr>
                                      <p:to>
                                        <p:strVal val="visible"/>
                                      </p:to>
                                    </p:set>
                                    <p:animEffect transition="in" filter="blinds(horizontal)">
                                      <p:cBhvr>
                                        <p:cTn id="58" dur="500"/>
                                        <p:tgtEl>
                                          <p:spTgt spid="18435">
                                            <p:txEl>
                                              <p:pRg st="10" end="10"/>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148483"/>
                                        </p:tgtEl>
                                        <p:attrNameLst>
                                          <p:attrName>style.visibility</p:attrName>
                                        </p:attrNameLst>
                                      </p:cBhvr>
                                      <p:to>
                                        <p:strVal val="visible"/>
                                      </p:to>
                                    </p:set>
                                    <p:animEffect transition="in" filter="blinds(horizontal)">
                                      <p:cBhvr>
                                        <p:cTn id="61" dur="500"/>
                                        <p:tgtEl>
                                          <p:spTgt spid="148483"/>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checkerboard(across)">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02"/>
                                        </p:tgtEl>
                                        <p:attrNameLst>
                                          <p:attrName>style.visibility</p:attrName>
                                        </p:attrNameLst>
                                      </p:cBhvr>
                                      <p:to>
                                        <p:strVal val="visible"/>
                                      </p:to>
                                    </p:set>
                                    <p:animEffect transition="in" filter="blinds(horizontal)">
                                      <p:cBhvr>
                                        <p:cTn id="71" dur="500"/>
                                        <p:tgtEl>
                                          <p:spTgt spid="20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05"/>
                                        </p:tgtEl>
                                        <p:attrNameLst>
                                          <p:attrName>style.visibility</p:attrName>
                                        </p:attrNameLst>
                                      </p:cBhvr>
                                      <p:to>
                                        <p:strVal val="visible"/>
                                      </p:to>
                                    </p:set>
                                    <p:animEffect transition="in" filter="blinds(horizontal)">
                                      <p:cBhvr>
                                        <p:cTn id="74" dur="500"/>
                                        <p:tgtEl>
                                          <p:spTgt spid="20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blinds(horizontal)">
                                      <p:cBhvr>
                                        <p:cTn id="79" dur="500"/>
                                        <p:tgtEl>
                                          <p:spTgt spid="201"/>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04"/>
                                        </p:tgtEl>
                                        <p:attrNameLst>
                                          <p:attrName>style.visibility</p:attrName>
                                        </p:attrNameLst>
                                      </p:cBhvr>
                                      <p:to>
                                        <p:strVal val="visible"/>
                                      </p:to>
                                    </p:set>
                                    <p:animEffect transition="in" filter="blinds(horizontal)">
                                      <p:cBhvr>
                                        <p:cTn id="82" dur="500"/>
                                        <p:tgtEl>
                                          <p:spTgt spid="20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03"/>
                                        </p:tgtEl>
                                        <p:attrNameLst>
                                          <p:attrName>style.visibility</p:attrName>
                                        </p:attrNameLst>
                                      </p:cBhvr>
                                      <p:to>
                                        <p:strVal val="visible"/>
                                      </p:to>
                                    </p:set>
                                    <p:animEffect transition="in" filter="blinds(horizontal)">
                                      <p:cBhvr>
                                        <p:cTn id="87" dur="500"/>
                                        <p:tgtEl>
                                          <p:spTgt spid="203"/>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06"/>
                                        </p:tgtEl>
                                        <p:attrNameLst>
                                          <p:attrName>style.visibility</p:attrName>
                                        </p:attrNameLst>
                                      </p:cBhvr>
                                      <p:to>
                                        <p:strVal val="visible"/>
                                      </p:to>
                                    </p:set>
                                    <p:animEffect transition="in" filter="blinds(horizontal)">
                                      <p:cBhvr>
                                        <p:cTn id="9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2" grpId="0" animBg="1"/>
      <p:bldP spid="203" grpId="0" animBg="1"/>
      <p:bldP spid="204" grpId="0" animBg="1"/>
      <p:bldP spid="205" grpId="0" animBg="1"/>
      <p:bldP spid="20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5"/>
          <p:cNvPicPr>
            <a:picLocks noChangeAspect="1" noChangeArrowheads="1"/>
          </p:cNvPicPr>
          <p:nvPr/>
        </p:nvPicPr>
        <p:blipFill>
          <a:blip r:embed="rId3"/>
          <a:srcRect l="1170" t="57587" r="79811" b="32130"/>
          <a:stretch>
            <a:fillRect/>
          </a:stretch>
        </p:blipFill>
        <p:spPr bwMode="auto">
          <a:xfrm>
            <a:off x="61913" y="2071688"/>
            <a:ext cx="4081462" cy="1928812"/>
          </a:xfrm>
          <a:prstGeom prst="rect">
            <a:avLst/>
          </a:prstGeom>
          <a:noFill/>
          <a:ln w="9525">
            <a:noFill/>
            <a:miter lim="800000"/>
            <a:headEnd/>
            <a:tailEnd/>
          </a:ln>
        </p:spPr>
      </p:pic>
      <p:pic>
        <p:nvPicPr>
          <p:cNvPr id="52227" name="Picture 14"/>
          <p:cNvPicPr>
            <a:picLocks noChangeAspect="1" noChangeArrowheads="1"/>
          </p:cNvPicPr>
          <p:nvPr/>
        </p:nvPicPr>
        <p:blipFill>
          <a:blip r:embed="rId4"/>
          <a:srcRect l="3836" t="11830" r="9846" b="26656"/>
          <a:stretch>
            <a:fillRect/>
          </a:stretch>
        </p:blipFill>
        <p:spPr bwMode="auto">
          <a:xfrm>
            <a:off x="4071938" y="2071688"/>
            <a:ext cx="3357562" cy="1939925"/>
          </a:xfrm>
          <a:prstGeom prst="rect">
            <a:avLst/>
          </a:prstGeom>
          <a:noFill/>
          <a:ln w="9525">
            <a:noFill/>
            <a:miter lim="800000"/>
            <a:headEnd/>
            <a:tailEnd/>
          </a:ln>
        </p:spPr>
      </p:pic>
      <p:sp>
        <p:nvSpPr>
          <p:cNvPr id="52228" name="タイトル 1"/>
          <p:cNvSpPr>
            <a:spLocks noGrp="1"/>
          </p:cNvSpPr>
          <p:nvPr>
            <p:ph type="title"/>
          </p:nvPr>
        </p:nvSpPr>
        <p:spPr>
          <a:xfrm>
            <a:off x="214313" y="71438"/>
            <a:ext cx="6086475" cy="908050"/>
          </a:xfrm>
        </p:spPr>
        <p:txBody>
          <a:bodyPr/>
          <a:lstStyle/>
          <a:p>
            <a:r>
              <a:rPr lang="ja-JP" altLang="en-US" sz="3200" dirty="0"/>
              <a:t>ロール概念・クラス制約・</a:t>
            </a:r>
            <a:br>
              <a:rPr lang="en-US" altLang="ja-JP" sz="3200" dirty="0"/>
            </a:br>
            <a:r>
              <a:rPr lang="ja-JP" altLang="en-US" sz="3200" dirty="0"/>
              <a:t>ロールホルダー</a:t>
            </a:r>
          </a:p>
        </p:txBody>
      </p:sp>
      <p:sp>
        <p:nvSpPr>
          <p:cNvPr id="52229" name="日付プレースホルダ 3"/>
          <p:cNvSpPr>
            <a:spLocks noGrp="1"/>
          </p:cNvSpPr>
          <p:nvPr>
            <p:ph type="dt" sz="quarter" idx="10"/>
          </p:nvPr>
        </p:nvSpPr>
        <p:spPr>
          <a:noFill/>
        </p:spPr>
        <p:txBody>
          <a:bodyPr/>
          <a:lstStyle/>
          <a:p>
            <a:fld id="{8C4FD673-366A-40F6-B0B8-A18B9CA7F82A}" type="datetime1">
              <a:rPr lang="ja-JP" altLang="en-US" smtClean="0"/>
              <a:t>2019/6/5</a:t>
            </a:fld>
            <a:endParaRPr lang="en-US" altLang="ja-JP"/>
          </a:p>
        </p:txBody>
      </p:sp>
      <p:sp>
        <p:nvSpPr>
          <p:cNvPr id="52231" name="スライド番号プレースホルダ 5"/>
          <p:cNvSpPr>
            <a:spLocks noGrp="1"/>
          </p:cNvSpPr>
          <p:nvPr>
            <p:ph type="sldNum" sz="quarter" idx="12"/>
          </p:nvPr>
        </p:nvSpPr>
        <p:spPr>
          <a:noFill/>
        </p:spPr>
        <p:txBody>
          <a:bodyPr/>
          <a:lstStyle/>
          <a:p>
            <a:fld id="{B93CE6DF-F2A6-43B2-84B2-6D047892599A}" type="slidenum">
              <a:rPr lang="en-US" altLang="ja-JP" smtClean="0"/>
              <a:pPr/>
              <a:t>63</a:t>
            </a:fld>
            <a:endParaRPr lang="en-US" altLang="ja-JP"/>
          </a:p>
        </p:txBody>
      </p:sp>
      <p:sp>
        <p:nvSpPr>
          <p:cNvPr id="37897" name="AutoShape 16"/>
          <p:cNvSpPr>
            <a:spLocks noChangeArrowheads="1"/>
          </p:cNvSpPr>
          <p:nvPr/>
        </p:nvSpPr>
        <p:spPr bwMode="auto">
          <a:xfrm>
            <a:off x="4572000" y="1000125"/>
            <a:ext cx="4429125" cy="1071563"/>
          </a:xfrm>
          <a:prstGeom prst="wedgeRoundRectCallout">
            <a:avLst>
              <a:gd name="adj1" fmla="val -26477"/>
              <a:gd name="adj2" fmla="val 98968"/>
              <a:gd name="adj3" fmla="val 16667"/>
            </a:avLst>
          </a:prstGeom>
          <a:solidFill>
            <a:srgbClr val="FFFFCC"/>
          </a:solidFill>
          <a:ln w="9525" algn="ctr">
            <a:solidFill>
              <a:schemeClr val="tx1"/>
            </a:solidFill>
            <a:miter lim="800000"/>
            <a:headEnd/>
            <a:tailEnd/>
          </a:ln>
        </p:spPr>
        <p:txBody>
          <a:bodyPr anchor="ctr"/>
          <a:lstStyle/>
          <a:p>
            <a:r>
              <a:rPr lang="ja-JP" altLang="en-US" sz="2400" b="1" u="sng">
                <a:solidFill>
                  <a:srgbClr val="FF0000"/>
                </a:solidFill>
              </a:rPr>
              <a:t>ロール概念</a:t>
            </a:r>
          </a:p>
          <a:p>
            <a:r>
              <a:rPr lang="ja-JP" altLang="en-US" sz="2000" b="1">
                <a:solidFill>
                  <a:srgbClr val="0000CC"/>
                </a:solidFill>
              </a:rPr>
              <a:t>ある“もの”が特定のコンテクストのもとで果たす役割を捉えて概念化したもの</a:t>
            </a:r>
          </a:p>
        </p:txBody>
      </p:sp>
      <p:sp>
        <p:nvSpPr>
          <p:cNvPr id="37898" name="AutoShape 16"/>
          <p:cNvSpPr>
            <a:spLocks noChangeArrowheads="1"/>
          </p:cNvSpPr>
          <p:nvPr/>
        </p:nvSpPr>
        <p:spPr bwMode="auto">
          <a:xfrm>
            <a:off x="395536" y="4077072"/>
            <a:ext cx="3357562" cy="1011535"/>
          </a:xfrm>
          <a:prstGeom prst="wedgeRoundRectCallout">
            <a:avLst>
              <a:gd name="adj1" fmla="val 91979"/>
              <a:gd name="adj2" fmla="val -79197"/>
              <a:gd name="adj3" fmla="val 16667"/>
            </a:avLst>
          </a:prstGeom>
          <a:solidFill>
            <a:srgbClr val="FFFFCC"/>
          </a:solidFill>
          <a:ln w="9525" algn="ctr">
            <a:solidFill>
              <a:schemeClr val="tx1"/>
            </a:solidFill>
            <a:miter lim="800000"/>
            <a:headEnd/>
            <a:tailEnd/>
          </a:ln>
        </p:spPr>
        <p:txBody>
          <a:bodyPr anchor="ctr"/>
          <a:lstStyle/>
          <a:p>
            <a:r>
              <a:rPr lang="ja-JP" altLang="en-US" sz="2400" b="1" u="sng" dirty="0">
                <a:solidFill>
                  <a:srgbClr val="FF0000"/>
                </a:solidFill>
              </a:rPr>
              <a:t>ロールホルダー</a:t>
            </a:r>
            <a:endParaRPr lang="en-US" altLang="ja-JP" sz="2400" b="1" u="sng" dirty="0">
              <a:solidFill>
                <a:srgbClr val="FF0000"/>
              </a:solidFill>
            </a:endParaRPr>
          </a:p>
          <a:p>
            <a:r>
              <a:rPr lang="ja-JP" altLang="en-US" sz="2000" b="1" dirty="0">
                <a:solidFill>
                  <a:srgbClr val="0000FF"/>
                </a:solidFill>
              </a:rPr>
              <a:t>ロール概念で定義した役割を担っている概念</a:t>
            </a:r>
            <a:endParaRPr lang="ja-JP" altLang="en-US" sz="2400" dirty="0">
              <a:solidFill>
                <a:srgbClr val="FF0000"/>
              </a:solidFill>
            </a:endParaRPr>
          </a:p>
        </p:txBody>
      </p:sp>
      <p:sp>
        <p:nvSpPr>
          <p:cNvPr id="37899" name="AutoShape 16"/>
          <p:cNvSpPr>
            <a:spLocks noChangeArrowheads="1"/>
          </p:cNvSpPr>
          <p:nvPr/>
        </p:nvSpPr>
        <p:spPr bwMode="auto">
          <a:xfrm>
            <a:off x="4857750" y="4000500"/>
            <a:ext cx="3929063" cy="1071563"/>
          </a:xfrm>
          <a:prstGeom prst="wedgeRoundRectCallout">
            <a:avLst>
              <a:gd name="adj1" fmla="val 9995"/>
              <a:gd name="adj2" fmla="val -72782"/>
              <a:gd name="adj3" fmla="val 16667"/>
            </a:avLst>
          </a:prstGeom>
          <a:solidFill>
            <a:srgbClr val="FFFFCC"/>
          </a:solidFill>
          <a:ln w="9525" algn="ctr">
            <a:solidFill>
              <a:schemeClr val="tx1"/>
            </a:solidFill>
            <a:miter lim="800000"/>
            <a:headEnd/>
            <a:tailEnd/>
          </a:ln>
        </p:spPr>
        <p:txBody>
          <a:bodyPr anchor="ctr"/>
          <a:lstStyle/>
          <a:p>
            <a:r>
              <a:rPr lang="ja-JP" altLang="en-US" sz="2400" b="1" u="sng">
                <a:solidFill>
                  <a:srgbClr val="FF0000"/>
                </a:solidFill>
              </a:rPr>
              <a:t>クラス制約</a:t>
            </a:r>
            <a:r>
              <a:rPr lang="ja-JP" altLang="en-US">
                <a:solidFill>
                  <a:srgbClr val="FF0000"/>
                </a:solidFill>
              </a:rPr>
              <a:t>（潜在的プレイヤー）</a:t>
            </a:r>
          </a:p>
          <a:p>
            <a:r>
              <a:rPr lang="ja-JP" altLang="en-US" sz="2000" b="1">
                <a:solidFill>
                  <a:srgbClr val="008000"/>
                </a:solidFill>
              </a:rPr>
              <a:t>ロール概念で定義した役割を担うことができる概念</a:t>
            </a:r>
          </a:p>
        </p:txBody>
      </p:sp>
      <p:sp>
        <p:nvSpPr>
          <p:cNvPr id="12" name="AutoShape 16"/>
          <p:cNvSpPr>
            <a:spLocks noChangeArrowheads="1"/>
          </p:cNvSpPr>
          <p:nvPr/>
        </p:nvSpPr>
        <p:spPr bwMode="auto">
          <a:xfrm>
            <a:off x="214313" y="1071563"/>
            <a:ext cx="3786187" cy="714375"/>
          </a:xfrm>
          <a:prstGeom prst="wedgeRoundRectCallout">
            <a:avLst>
              <a:gd name="adj1" fmla="val 56387"/>
              <a:gd name="adj2" fmla="val 105933"/>
              <a:gd name="adj3" fmla="val 16667"/>
            </a:avLst>
          </a:prstGeom>
          <a:solidFill>
            <a:schemeClr val="tx2">
              <a:lumMod val="20000"/>
              <a:lumOff val="80000"/>
            </a:schemeClr>
          </a:solidFill>
          <a:ln w="9525" algn="ctr">
            <a:solidFill>
              <a:schemeClr val="tx1"/>
            </a:solidFill>
            <a:miter lim="800000"/>
            <a:headEnd/>
            <a:tailEnd/>
          </a:ln>
        </p:spPr>
        <p:txBody>
          <a:bodyPr anchor="ctr"/>
          <a:lstStyle/>
          <a:p>
            <a:pPr>
              <a:defRPr/>
            </a:pPr>
            <a:r>
              <a:rPr lang="ja-JP" altLang="en-US" sz="2400" dirty="0">
                <a:solidFill>
                  <a:srgbClr val="0000CC"/>
                </a:solidFill>
              </a:rPr>
              <a:t>ロール概念が依存しているコンテキスト（概念や関係）</a:t>
            </a:r>
            <a:endParaRPr lang="ja-JP" altLang="en-US" b="1" u="sng" dirty="0">
              <a:solidFill>
                <a:srgbClr val="0000CC"/>
              </a:solidFill>
            </a:endParaRPr>
          </a:p>
        </p:txBody>
      </p:sp>
      <p:sp>
        <p:nvSpPr>
          <p:cNvPr id="14" name="テキスト ボックス 20"/>
          <p:cNvSpPr txBox="1">
            <a:spLocks noChangeArrowheads="1"/>
          </p:cNvSpPr>
          <p:nvPr/>
        </p:nvSpPr>
        <p:spPr bwMode="auto">
          <a:xfrm>
            <a:off x="500063" y="5895677"/>
            <a:ext cx="8104187" cy="701675"/>
          </a:xfrm>
          <a:prstGeom prst="rect">
            <a:avLst/>
          </a:prstGeom>
          <a:solidFill>
            <a:srgbClr val="FFFFCC"/>
          </a:solidFill>
          <a:ln w="9525">
            <a:noFill/>
            <a:miter lim="800000"/>
            <a:headEnd/>
            <a:tailEnd/>
          </a:ln>
        </p:spPr>
        <p:txBody>
          <a:bodyPr>
            <a:spAutoFit/>
          </a:bodyPr>
          <a:lstStyle/>
          <a:p>
            <a:r>
              <a:rPr lang="ja-JP" altLang="en-US" sz="2000"/>
              <a:t>学校において、人間が教員ロールを担ったとき教員ロールホルダーと</a:t>
            </a:r>
          </a:p>
          <a:p>
            <a:r>
              <a:rPr lang="ja-JP" altLang="en-US" sz="2000"/>
              <a:t>呼ばれる</a:t>
            </a:r>
          </a:p>
        </p:txBody>
      </p:sp>
      <p:sp>
        <p:nvSpPr>
          <p:cNvPr id="15" name="AutoShape 8"/>
          <p:cNvSpPr>
            <a:spLocks noChangeArrowheads="1"/>
          </p:cNvSpPr>
          <p:nvPr/>
        </p:nvSpPr>
        <p:spPr bwMode="auto">
          <a:xfrm>
            <a:off x="395288" y="5346402"/>
            <a:ext cx="1236662" cy="431800"/>
          </a:xfrm>
          <a:prstGeom prst="wedgeEllipseCallout">
            <a:avLst>
              <a:gd name="adj1" fmla="val -620"/>
              <a:gd name="adj2" fmla="val 74264"/>
            </a:avLst>
          </a:prstGeom>
          <a:solidFill>
            <a:schemeClr val="bg1"/>
          </a:solidFill>
          <a:ln w="9525">
            <a:solidFill>
              <a:schemeClr val="tx1"/>
            </a:solidFill>
            <a:miter lim="800000"/>
            <a:headEnd/>
            <a:tailEnd/>
          </a:ln>
        </p:spPr>
        <p:txBody>
          <a:bodyPr wrap="none" anchor="ctr" anchorCtr="1"/>
          <a:lstStyle/>
          <a:p>
            <a:pPr algn="ctr"/>
            <a:r>
              <a:rPr lang="ja-JP" altLang="en-US" sz="1600" b="1">
                <a:solidFill>
                  <a:srgbClr val="CC00CC"/>
                </a:solidFill>
                <a:latin typeface="Arial Black" pitchFamily="34" charset="0"/>
              </a:rPr>
              <a:t>コンテキスト</a:t>
            </a:r>
            <a:endParaRPr lang="ja-JP" altLang="en-US" sz="1600" b="1">
              <a:solidFill>
                <a:srgbClr val="6600FF"/>
              </a:solidFill>
            </a:endParaRPr>
          </a:p>
        </p:txBody>
      </p:sp>
      <p:sp>
        <p:nvSpPr>
          <p:cNvPr id="16" name="AutoShape 8"/>
          <p:cNvSpPr>
            <a:spLocks noChangeArrowheads="1"/>
          </p:cNvSpPr>
          <p:nvPr/>
        </p:nvSpPr>
        <p:spPr bwMode="auto">
          <a:xfrm>
            <a:off x="1547813" y="5346402"/>
            <a:ext cx="2066925" cy="428625"/>
          </a:xfrm>
          <a:prstGeom prst="wedgeEllipseCallout">
            <a:avLst>
              <a:gd name="adj1" fmla="val 616"/>
              <a:gd name="adj2" fmla="val 80000"/>
            </a:avLst>
          </a:prstGeom>
          <a:solidFill>
            <a:schemeClr val="bg1"/>
          </a:solidFill>
          <a:ln w="9525">
            <a:solidFill>
              <a:schemeClr val="tx1"/>
            </a:solidFill>
            <a:miter lim="800000"/>
            <a:headEnd/>
            <a:tailEnd/>
          </a:ln>
        </p:spPr>
        <p:txBody>
          <a:bodyPr wrap="none" anchor="ctr" anchorCtr="1"/>
          <a:lstStyle/>
          <a:p>
            <a:pPr algn="ctr">
              <a:lnSpc>
                <a:spcPts val="1600"/>
              </a:lnSpc>
            </a:pPr>
            <a:r>
              <a:rPr lang="ja-JP" altLang="en-US" sz="1600" b="1">
                <a:solidFill>
                  <a:srgbClr val="008000"/>
                </a:solidFill>
                <a:latin typeface="Arial Black" pitchFamily="34" charset="0"/>
              </a:rPr>
              <a:t>プレイヤー</a:t>
            </a:r>
            <a:endParaRPr lang="ja-JP" altLang="en-US" sz="1600" b="1">
              <a:solidFill>
                <a:srgbClr val="008000"/>
              </a:solidFill>
            </a:endParaRPr>
          </a:p>
        </p:txBody>
      </p:sp>
      <p:sp>
        <p:nvSpPr>
          <p:cNvPr id="17" name="AutoShape 8"/>
          <p:cNvSpPr>
            <a:spLocks noChangeArrowheads="1"/>
          </p:cNvSpPr>
          <p:nvPr/>
        </p:nvSpPr>
        <p:spPr bwMode="auto">
          <a:xfrm>
            <a:off x="3348038" y="5346402"/>
            <a:ext cx="1990725" cy="428625"/>
          </a:xfrm>
          <a:prstGeom prst="wedgeEllipseCallout">
            <a:avLst>
              <a:gd name="adj1" fmla="val -25130"/>
              <a:gd name="adj2" fmla="val 78519"/>
            </a:avLst>
          </a:prstGeom>
          <a:solidFill>
            <a:schemeClr val="bg1"/>
          </a:solidFill>
          <a:ln w="9525">
            <a:solidFill>
              <a:schemeClr val="tx1"/>
            </a:solidFill>
            <a:miter lim="800000"/>
            <a:headEnd/>
            <a:tailEnd/>
          </a:ln>
        </p:spPr>
        <p:txBody>
          <a:bodyPr wrap="none" anchor="ctr" anchorCtr="1"/>
          <a:lstStyle/>
          <a:p>
            <a:pPr algn="ctr">
              <a:lnSpc>
                <a:spcPts val="1600"/>
              </a:lnSpc>
            </a:pPr>
            <a:r>
              <a:rPr lang="ja-JP" altLang="en-US" sz="1600" b="1">
                <a:solidFill>
                  <a:srgbClr val="FF0000"/>
                </a:solidFill>
                <a:latin typeface="Arial Black" pitchFamily="34" charset="0"/>
              </a:rPr>
              <a:t>ロール概念</a:t>
            </a:r>
            <a:endParaRPr lang="ja-JP" altLang="en-US" sz="1600" b="1">
              <a:solidFill>
                <a:srgbClr val="FF0000"/>
              </a:solidFill>
            </a:endParaRPr>
          </a:p>
        </p:txBody>
      </p:sp>
      <p:sp>
        <p:nvSpPr>
          <p:cNvPr id="18" name="正方形/長方形 17"/>
          <p:cNvSpPr/>
          <p:nvPr/>
        </p:nvSpPr>
        <p:spPr>
          <a:xfrm>
            <a:off x="571500" y="5922664"/>
            <a:ext cx="542925" cy="37306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 name="正方形/長方形 18"/>
          <p:cNvSpPr/>
          <p:nvPr/>
        </p:nvSpPr>
        <p:spPr>
          <a:xfrm>
            <a:off x="2195513" y="5922664"/>
            <a:ext cx="576262" cy="357188"/>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正方形/長方形 19"/>
          <p:cNvSpPr/>
          <p:nvPr/>
        </p:nvSpPr>
        <p:spPr>
          <a:xfrm>
            <a:off x="2987675" y="5922664"/>
            <a:ext cx="1223963" cy="357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FF0000"/>
              </a:solidFill>
            </a:endParaRPr>
          </a:p>
        </p:txBody>
      </p:sp>
      <p:sp>
        <p:nvSpPr>
          <p:cNvPr id="21" name="正方形/長方形 20"/>
          <p:cNvSpPr/>
          <p:nvPr/>
        </p:nvSpPr>
        <p:spPr>
          <a:xfrm>
            <a:off x="5507038" y="5922664"/>
            <a:ext cx="2232025" cy="36036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FF0000"/>
              </a:solidFill>
            </a:endParaRPr>
          </a:p>
        </p:txBody>
      </p:sp>
      <p:sp>
        <p:nvSpPr>
          <p:cNvPr id="22" name="AutoShape 8"/>
          <p:cNvSpPr>
            <a:spLocks noChangeArrowheads="1"/>
          </p:cNvSpPr>
          <p:nvPr/>
        </p:nvSpPr>
        <p:spPr bwMode="auto">
          <a:xfrm>
            <a:off x="5867400" y="5417839"/>
            <a:ext cx="1990725" cy="428625"/>
          </a:xfrm>
          <a:prstGeom prst="wedgeEllipseCallout">
            <a:avLst>
              <a:gd name="adj1" fmla="val -42991"/>
              <a:gd name="adj2" fmla="val 61111"/>
            </a:avLst>
          </a:prstGeom>
          <a:solidFill>
            <a:schemeClr val="bg1"/>
          </a:solidFill>
          <a:ln w="9525">
            <a:solidFill>
              <a:schemeClr val="tx1"/>
            </a:solidFill>
            <a:miter lim="800000"/>
            <a:headEnd/>
            <a:tailEnd/>
          </a:ln>
        </p:spPr>
        <p:txBody>
          <a:bodyPr wrap="none" anchor="ctr" anchorCtr="1"/>
          <a:lstStyle/>
          <a:p>
            <a:pPr algn="ctr">
              <a:lnSpc>
                <a:spcPts val="1600"/>
              </a:lnSpc>
            </a:pPr>
            <a:r>
              <a:rPr lang="ja-JP" altLang="en-US" sz="1600" b="1">
                <a:solidFill>
                  <a:srgbClr val="0000FF"/>
                </a:solidFill>
              </a:rPr>
              <a:t>ロールホルダー</a:t>
            </a:r>
          </a:p>
        </p:txBody>
      </p:sp>
    </p:spTree>
    <p:extLst>
      <p:ext uri="{BB962C8B-B14F-4D97-AF65-F5344CB8AC3E}">
        <p14:creationId xmlns:p14="http://schemas.microsoft.com/office/powerpoint/2010/main" val="26958830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box(in)">
                                      <p:cBhvr>
                                        <p:cTn id="7" dur="500"/>
                                        <p:tgtEl>
                                          <p:spTgt spid="3789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7899"/>
                                        </p:tgtEl>
                                        <p:attrNameLst>
                                          <p:attrName>style.visibility</p:attrName>
                                        </p:attrNameLst>
                                      </p:cBhvr>
                                      <p:to>
                                        <p:strVal val="visible"/>
                                      </p:to>
                                    </p:set>
                                    <p:animEffect transition="in" filter="box(in)">
                                      <p:cBhvr>
                                        <p:cTn id="17" dur="500"/>
                                        <p:tgtEl>
                                          <p:spTgt spid="3789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7898"/>
                                        </p:tgtEl>
                                        <p:attrNameLst>
                                          <p:attrName>style.visibility</p:attrName>
                                        </p:attrNameLst>
                                      </p:cBhvr>
                                      <p:to>
                                        <p:strVal val="visible"/>
                                      </p:to>
                                    </p:set>
                                    <p:animEffect transition="in" filter="box(in)">
                                      <p:cBhvr>
                                        <p:cTn id="22" dur="500"/>
                                        <p:tgtEl>
                                          <p:spTgt spid="3789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par>
                          <p:cTn id="56" fill="hold">
                            <p:stCondLst>
                              <p:cond delay="1500"/>
                            </p:stCondLst>
                            <p:childTnLst>
                              <p:par>
                                <p:cTn id="57" presetID="2" presetClass="entr" presetSubtype="4"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nimBg="1"/>
      <p:bldP spid="37898" grpId="0" animBg="1"/>
      <p:bldP spid="37899"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ロール概念の記述</a:t>
            </a:r>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06C1A8-8BFD-4B15-89E4-DB86D9CD4E4A}" type="datetime1">
              <a:rPr kumimoji="0" lang="ja-JP" altLang="en-US" sz="1400" b="0" i="0" u="none" strike="noStrike" kern="1200" cap="none" spc="0" normalizeH="0" baseline="0" noProof="0" smtClean="0">
                <a:ln>
                  <a:noFill/>
                </a:ln>
                <a:solidFill>
                  <a:srgbClr val="000000"/>
                </a:solidFill>
                <a:effectLst/>
                <a:uLnTx/>
                <a:uFillTx/>
                <a:latin typeface="Verdana" pitchFamily="34" charset="0"/>
                <a:ea typeface="ＭＳ Ｐゴシック" pitchFamily="50" charset="-128"/>
                <a:cs typeface="+mn-cs"/>
              </a:rPr>
              <a:t>2019/6/5</a:t>
            </a:fld>
            <a:endParaRPr kumimoji="0" lang="en-US" altLang="ja-JP" sz="1400" b="0" i="0" u="none" strike="noStrike" kern="1200" cap="none" spc="0" normalizeH="0" baseline="0" noProof="0">
              <a:ln>
                <a:noFill/>
              </a:ln>
              <a:solidFill>
                <a:srgbClr val="000000"/>
              </a:solidFill>
              <a:effectLst/>
              <a:uLnTx/>
              <a:uFillTx/>
              <a:latin typeface="Verdana" pitchFamily="34" charset="0"/>
              <a:ea typeface="ＭＳ Ｐゴシック" pitchFamily="50" charset="-128"/>
              <a:cs typeface="+mn-cs"/>
            </a:endParaRP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DBB263-0AAD-4029-9FE0-A58EB4A78D49}" type="slidenum">
              <a:rPr kumimoji="0" lang="en-US" altLang="ja-JP" sz="1400" b="0" i="0" u="none" strike="noStrike" kern="1200" cap="none" spc="0" normalizeH="0" baseline="0" noProof="0" smtClean="0">
                <a:ln>
                  <a:noFill/>
                </a:ln>
                <a:solidFill>
                  <a:srgbClr val="000000"/>
                </a:solidFill>
                <a:effectLst/>
                <a:uLnTx/>
                <a:uFillTx/>
                <a:latin typeface="Verdana" pitchFamily="34" charset="0"/>
                <a:ea typeface="ＭＳ Ｐゴシック"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ja-JP" sz="1400" b="0" i="0" u="none" strike="noStrike" kern="1200" cap="none" spc="0" normalizeH="0" baseline="0" noProof="0">
              <a:ln>
                <a:noFill/>
              </a:ln>
              <a:solidFill>
                <a:srgbClr val="000000"/>
              </a:solidFill>
              <a:effectLst/>
              <a:uLnTx/>
              <a:uFillTx/>
              <a:latin typeface="Verdana" pitchFamily="34" charset="0"/>
              <a:ea typeface="ＭＳ Ｐゴシック" pitchFamily="50" charset="-128"/>
              <a:cs typeface="+mn-cs"/>
            </a:endParaRPr>
          </a:p>
        </p:txBody>
      </p:sp>
      <p:pic>
        <p:nvPicPr>
          <p:cNvPr id="6" name="Picture 11"/>
          <p:cNvPicPr>
            <a:picLocks noChangeAspect="1" noChangeArrowheads="1"/>
          </p:cNvPicPr>
          <p:nvPr/>
        </p:nvPicPr>
        <p:blipFill>
          <a:blip r:embed="rId3" cstate="print"/>
          <a:srcRect l="46577" t="64529" r="32500" b="19978"/>
          <a:stretch>
            <a:fillRect/>
          </a:stretch>
        </p:blipFill>
        <p:spPr bwMode="auto">
          <a:xfrm>
            <a:off x="3098103" y="1355379"/>
            <a:ext cx="2881312" cy="1485900"/>
          </a:xfrm>
          <a:prstGeom prst="rect">
            <a:avLst/>
          </a:prstGeom>
          <a:noFill/>
          <a:ln w="9525" algn="ctr">
            <a:noFill/>
            <a:miter lim="800000"/>
            <a:headEnd/>
            <a:tailEnd/>
          </a:ln>
          <a:effectLst/>
        </p:spPr>
      </p:pic>
      <p:grpSp>
        <p:nvGrpSpPr>
          <p:cNvPr id="7" name="グループ化 6"/>
          <p:cNvGrpSpPr/>
          <p:nvPr/>
        </p:nvGrpSpPr>
        <p:grpSpPr>
          <a:xfrm>
            <a:off x="405703" y="980728"/>
            <a:ext cx="8454900" cy="1963124"/>
            <a:chOff x="509588" y="1854200"/>
            <a:chExt cx="8454900" cy="1963124"/>
          </a:xfrm>
        </p:grpSpPr>
        <p:sp>
          <p:nvSpPr>
            <p:cNvPr id="8" name="Oval 39"/>
            <p:cNvSpPr>
              <a:spLocks noChangeArrowheads="1"/>
            </p:cNvSpPr>
            <p:nvPr/>
          </p:nvSpPr>
          <p:spPr bwMode="auto">
            <a:xfrm>
              <a:off x="6102350" y="2528888"/>
              <a:ext cx="2114550" cy="990600"/>
            </a:xfrm>
            <a:prstGeom prst="ellipse">
              <a:avLst/>
            </a:prstGeom>
            <a:noFill/>
            <a:ln w="28575">
              <a:solidFill>
                <a:srgbClr val="FF0000"/>
              </a:solidFill>
              <a:prstDash val="sysDot"/>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grpSp>
          <p:nvGrpSpPr>
            <p:cNvPr id="9" name="グループ化 8"/>
            <p:cNvGrpSpPr/>
            <p:nvPr/>
          </p:nvGrpSpPr>
          <p:grpSpPr>
            <a:xfrm>
              <a:off x="509588" y="1854200"/>
              <a:ext cx="8454900" cy="1963124"/>
              <a:chOff x="509588" y="1854200"/>
              <a:chExt cx="8454900" cy="1963124"/>
            </a:xfrm>
          </p:grpSpPr>
          <p:sp>
            <p:nvSpPr>
              <p:cNvPr id="10" name="AutoShape 12"/>
              <p:cNvSpPr>
                <a:spLocks noChangeArrowheads="1"/>
              </p:cNvSpPr>
              <p:nvPr/>
            </p:nvSpPr>
            <p:spPr bwMode="auto">
              <a:xfrm>
                <a:off x="4932363" y="2276476"/>
                <a:ext cx="1366837" cy="433388"/>
              </a:xfrm>
              <a:prstGeom prst="wedgeRoundRectCallout">
                <a:avLst>
                  <a:gd name="adj1" fmla="val -52208"/>
                  <a:gd name="adj2" fmla="val 97255"/>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9900"/>
                    </a:solidFill>
                    <a:effectLst/>
                    <a:uLnTx/>
                    <a:uFillTx/>
                    <a:latin typeface="Tahoma" pitchFamily="34" charset="0"/>
                    <a:ea typeface="ＭＳ Ｐゴシック"/>
                    <a:cs typeface="+mn-cs"/>
                  </a:rPr>
                  <a:t>スロット名</a:t>
                </a:r>
              </a:p>
            </p:txBody>
          </p:sp>
          <p:sp>
            <p:nvSpPr>
              <p:cNvPr id="11" name="AutoShape 13"/>
              <p:cNvSpPr>
                <a:spLocks noChangeArrowheads="1"/>
              </p:cNvSpPr>
              <p:nvPr/>
            </p:nvSpPr>
            <p:spPr bwMode="auto">
              <a:xfrm>
                <a:off x="1545336" y="3211878"/>
                <a:ext cx="1871662" cy="605446"/>
              </a:xfrm>
              <a:prstGeom prst="wedgeRoundRectCallout">
                <a:avLst>
                  <a:gd name="adj1" fmla="val 93852"/>
                  <a:gd name="adj2" fmla="val -51222"/>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Tahoma" pitchFamily="34" charset="0"/>
                    <a:ea typeface="ＭＳ Ｐゴシック"/>
                    <a:cs typeface="+mn-cs"/>
                  </a:rPr>
                  <a:t>スロットの値の名前</a:t>
                </a:r>
              </a:p>
            </p:txBody>
          </p:sp>
          <p:sp>
            <p:nvSpPr>
              <p:cNvPr id="12" name="AutoShape 14"/>
              <p:cNvSpPr>
                <a:spLocks noChangeArrowheads="1"/>
              </p:cNvSpPr>
              <p:nvPr/>
            </p:nvSpPr>
            <p:spPr bwMode="auto">
              <a:xfrm>
                <a:off x="6419850" y="2708276"/>
                <a:ext cx="1438275" cy="647700"/>
              </a:xfrm>
              <a:prstGeom prst="wedgeRoundRectCallout">
                <a:avLst>
                  <a:gd name="adj1" fmla="val -92051"/>
                  <a:gd name="adj2" fmla="val 36519"/>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CC0099"/>
                    </a:solidFill>
                    <a:effectLst/>
                    <a:uLnTx/>
                    <a:uFillTx/>
                    <a:latin typeface="Tahoma" pitchFamily="34" charset="0"/>
                    <a:ea typeface="ＭＳ Ｐゴシック"/>
                    <a:cs typeface="+mn-cs"/>
                  </a:rPr>
                  <a:t>スロット値の制約</a:t>
                </a:r>
              </a:p>
            </p:txBody>
          </p:sp>
          <p:sp>
            <p:nvSpPr>
              <p:cNvPr id="13" name="AutoShape 15"/>
              <p:cNvSpPr>
                <a:spLocks noChangeArrowheads="1"/>
              </p:cNvSpPr>
              <p:nvPr/>
            </p:nvSpPr>
            <p:spPr bwMode="auto">
              <a:xfrm>
                <a:off x="2195513" y="2203451"/>
                <a:ext cx="863600" cy="433388"/>
              </a:xfrm>
              <a:prstGeom prst="wedgeRectCallout">
                <a:avLst>
                  <a:gd name="adj1" fmla="val 92829"/>
                  <a:gd name="adj2" fmla="val 44139"/>
                </a:avLst>
              </a:prstGeom>
              <a:solidFill>
                <a:srgbClr val="CCFFFF"/>
              </a:solidFill>
              <a:ln w="9525" algn="ctr">
                <a:solidFill>
                  <a:schemeClr val="tx1"/>
                </a:solidFill>
                <a:miter lim="800000"/>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rgbClr val="0000FF"/>
                    </a:solidFill>
                    <a:effectLst/>
                    <a:uLnTx/>
                    <a:uFillTx/>
                    <a:latin typeface="Tahoma" pitchFamily="34" charset="0"/>
                    <a:ea typeface="ＭＳ Ｐゴシック"/>
                    <a:cs typeface="+mn-cs"/>
                  </a:rPr>
                  <a:t>概念</a:t>
                </a:r>
                <a:endParaRPr kumimoji="1" lang="ja-JP" altLang="en-US" sz="2000" b="1" i="0" u="none" strike="noStrike" kern="1200" cap="none" spc="0" normalizeH="0" baseline="0" noProof="0">
                  <a:ln>
                    <a:noFill/>
                  </a:ln>
                  <a:solidFill>
                    <a:srgbClr val="FF0000"/>
                  </a:solidFill>
                  <a:effectLst/>
                  <a:uLnTx/>
                  <a:uFillTx/>
                  <a:latin typeface="Tahoma" pitchFamily="34" charset="0"/>
                  <a:ea typeface="ＭＳ Ｐゴシック"/>
                  <a:cs typeface="+mn-cs"/>
                </a:endParaRPr>
              </a:p>
            </p:txBody>
          </p:sp>
          <p:sp>
            <p:nvSpPr>
              <p:cNvPr id="14" name="AutoShape 24"/>
              <p:cNvSpPr>
                <a:spLocks noChangeArrowheads="1"/>
              </p:cNvSpPr>
              <p:nvPr/>
            </p:nvSpPr>
            <p:spPr bwMode="auto">
              <a:xfrm>
                <a:off x="509588" y="2004378"/>
                <a:ext cx="1584325" cy="504825"/>
              </a:xfrm>
              <a:prstGeom prst="wedgeEllipseCallout">
                <a:avLst>
                  <a:gd name="adj1" fmla="val 64403"/>
                  <a:gd name="adj2" fmla="val 47856"/>
                </a:avLst>
              </a:prstGeom>
              <a:solidFill>
                <a:schemeClr val="accent1"/>
              </a:solidFill>
              <a:ln w="9525">
                <a:solidFill>
                  <a:schemeClr val="tx1"/>
                </a:solid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Tahoma"/>
                    <a:ea typeface="ＭＳ Ｐゴシック"/>
                    <a:cs typeface="+mn-cs"/>
                  </a:rPr>
                  <a:t>定義対象</a:t>
                </a:r>
              </a:p>
            </p:txBody>
          </p:sp>
          <p:sp>
            <p:nvSpPr>
              <p:cNvPr id="15" name="AutoShape 40"/>
              <p:cNvSpPr>
                <a:spLocks noChangeArrowheads="1"/>
              </p:cNvSpPr>
              <p:nvPr/>
            </p:nvSpPr>
            <p:spPr bwMode="auto">
              <a:xfrm>
                <a:off x="7407275" y="1854200"/>
                <a:ext cx="1557213" cy="727076"/>
              </a:xfrm>
              <a:prstGeom prst="cloudCallout">
                <a:avLst>
                  <a:gd name="adj1" fmla="val -44829"/>
                  <a:gd name="adj2" fmla="val 70000"/>
                </a:avLst>
              </a:prstGeom>
              <a:solidFill>
                <a:srgbClr val="FEFE9A"/>
              </a:solidFill>
              <a:ln w="9525">
                <a:solidFill>
                  <a:schemeClr val="tx1"/>
                </a:solidFill>
                <a:round/>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Tahoma"/>
                    <a:ea typeface="ＭＳ Ｐゴシック"/>
                    <a:cs typeface="+mn-cs"/>
                  </a:rPr>
                  <a:t>定義の参照</a:t>
                </a:r>
              </a:p>
            </p:txBody>
          </p:sp>
        </p:grpSp>
      </p:grpSp>
      <p:grpSp>
        <p:nvGrpSpPr>
          <p:cNvPr id="16" name="Group 44"/>
          <p:cNvGrpSpPr>
            <a:grpSpLocks/>
          </p:cNvGrpSpPr>
          <p:nvPr/>
        </p:nvGrpSpPr>
        <p:grpSpPr bwMode="auto">
          <a:xfrm>
            <a:off x="76074" y="2841734"/>
            <a:ext cx="8888414" cy="1847850"/>
            <a:chOff x="68" y="2698"/>
            <a:chExt cx="5599" cy="1164"/>
          </a:xfrm>
        </p:grpSpPr>
        <p:grpSp>
          <p:nvGrpSpPr>
            <p:cNvPr id="17" name="Group 35"/>
            <p:cNvGrpSpPr>
              <a:grpSpLocks/>
            </p:cNvGrpSpPr>
            <p:nvPr/>
          </p:nvGrpSpPr>
          <p:grpSpPr bwMode="auto">
            <a:xfrm>
              <a:off x="68" y="2698"/>
              <a:ext cx="4899" cy="1164"/>
              <a:chOff x="68" y="2799"/>
              <a:chExt cx="4899" cy="1164"/>
            </a:xfrm>
          </p:grpSpPr>
          <p:pic>
            <p:nvPicPr>
              <p:cNvPr id="20" name="Picture 4"/>
              <p:cNvPicPr>
                <a:picLocks noChangeAspect="1" noChangeArrowheads="1"/>
              </p:cNvPicPr>
              <p:nvPr/>
            </p:nvPicPr>
            <p:blipFill>
              <a:blip r:embed="rId3" cstate="print"/>
              <a:srcRect l="46577" t="64529" r="32500" b="19978"/>
              <a:stretch>
                <a:fillRect/>
              </a:stretch>
            </p:blipFill>
            <p:spPr bwMode="auto">
              <a:xfrm>
                <a:off x="2019" y="3026"/>
                <a:ext cx="1815" cy="936"/>
              </a:xfrm>
              <a:prstGeom prst="rect">
                <a:avLst/>
              </a:prstGeom>
              <a:noFill/>
              <a:ln w="9525" algn="ctr">
                <a:noFill/>
                <a:miter lim="800000"/>
                <a:headEnd/>
                <a:tailEnd/>
              </a:ln>
              <a:effectLst/>
            </p:spPr>
          </p:pic>
          <p:sp>
            <p:nvSpPr>
              <p:cNvPr id="21" name="AutoShape 5"/>
              <p:cNvSpPr>
                <a:spLocks noChangeArrowheads="1"/>
              </p:cNvSpPr>
              <p:nvPr/>
            </p:nvSpPr>
            <p:spPr bwMode="auto">
              <a:xfrm>
                <a:off x="3108" y="3056"/>
                <a:ext cx="953" cy="273"/>
              </a:xfrm>
              <a:prstGeom prst="wedgeRoundRectCallout">
                <a:avLst>
                  <a:gd name="adj1" fmla="val -51995"/>
                  <a:gd name="adj2" fmla="val 97255"/>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9900"/>
                    </a:solidFill>
                    <a:effectLst/>
                    <a:uLnTx/>
                    <a:uFillTx/>
                    <a:latin typeface="Tahoma" pitchFamily="34" charset="0"/>
                    <a:ea typeface="ＭＳ Ｐゴシック"/>
                    <a:cs typeface="+mn-cs"/>
                  </a:rPr>
                  <a:t>ロール概念</a:t>
                </a:r>
              </a:p>
            </p:txBody>
          </p:sp>
          <p:sp>
            <p:nvSpPr>
              <p:cNvPr id="22" name="AutoShape 6"/>
              <p:cNvSpPr>
                <a:spLocks noChangeArrowheads="1"/>
              </p:cNvSpPr>
              <p:nvPr/>
            </p:nvSpPr>
            <p:spPr bwMode="auto">
              <a:xfrm>
                <a:off x="976" y="3690"/>
                <a:ext cx="1179" cy="273"/>
              </a:xfrm>
              <a:prstGeom prst="wedgeRoundRectCallout">
                <a:avLst>
                  <a:gd name="adj1" fmla="val 93852"/>
                  <a:gd name="adj2" fmla="val -51833"/>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Tahoma" pitchFamily="34" charset="0"/>
                    <a:ea typeface="ＭＳ Ｐゴシック"/>
                    <a:cs typeface="+mn-cs"/>
                  </a:rPr>
                  <a:t>ロールホルダー</a:t>
                </a:r>
              </a:p>
            </p:txBody>
          </p:sp>
          <p:sp>
            <p:nvSpPr>
              <p:cNvPr id="23" name="AutoShape 8"/>
              <p:cNvSpPr>
                <a:spLocks noChangeArrowheads="1"/>
              </p:cNvSpPr>
              <p:nvPr/>
            </p:nvSpPr>
            <p:spPr bwMode="auto">
              <a:xfrm>
                <a:off x="839" y="3010"/>
                <a:ext cx="1089" cy="409"/>
              </a:xfrm>
              <a:prstGeom prst="wedgeRectCallout">
                <a:avLst>
                  <a:gd name="adj1" fmla="val 75620"/>
                  <a:gd name="adj2" fmla="val -5014"/>
                </a:avLst>
              </a:prstGeom>
              <a:solidFill>
                <a:srgbClr val="CCFFFF"/>
              </a:solidFill>
              <a:ln w="9525" algn="ctr">
                <a:solidFill>
                  <a:schemeClr val="tx1"/>
                </a:solidFill>
                <a:miter lim="800000"/>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FF"/>
                    </a:solidFill>
                    <a:effectLst/>
                    <a:uLnTx/>
                    <a:uFillTx/>
                    <a:latin typeface="Tahoma" pitchFamily="34" charset="0"/>
                    <a:ea typeface="ＭＳ Ｐゴシック"/>
                    <a:cs typeface="+mn-cs"/>
                  </a:rPr>
                  <a:t>コンテキスト</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FF"/>
                    </a:solidFill>
                    <a:effectLst/>
                    <a:uLnTx/>
                    <a:uFillTx/>
                    <a:latin typeface="Tahoma" pitchFamily="34" charset="0"/>
                    <a:ea typeface="ＭＳ Ｐゴシック"/>
                    <a:cs typeface="+mn-cs"/>
                  </a:rPr>
                  <a:t>となる全体</a:t>
                </a:r>
              </a:p>
            </p:txBody>
          </p:sp>
          <p:sp>
            <p:nvSpPr>
              <p:cNvPr id="24" name="AutoShape 7"/>
              <p:cNvSpPr>
                <a:spLocks noChangeArrowheads="1"/>
              </p:cNvSpPr>
              <p:nvPr/>
            </p:nvSpPr>
            <p:spPr bwMode="auto">
              <a:xfrm>
                <a:off x="4042" y="3322"/>
                <a:ext cx="906" cy="408"/>
              </a:xfrm>
              <a:prstGeom prst="wedgeRoundRectCallout">
                <a:avLst>
                  <a:gd name="adj1" fmla="val -92606"/>
                  <a:gd name="adj2" fmla="val 38727"/>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CC0099"/>
                    </a:solidFill>
                    <a:effectLst/>
                    <a:uLnTx/>
                    <a:uFillTx/>
                    <a:latin typeface="Tahoma" pitchFamily="34" charset="0"/>
                    <a:ea typeface="ＭＳ Ｐゴシック"/>
                    <a:cs typeface="+mn-cs"/>
                  </a:rPr>
                  <a:t>クラス制約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CC0099"/>
                    </a:solidFill>
                    <a:effectLst/>
                    <a:uLnTx/>
                    <a:uFillTx/>
                    <a:latin typeface="Tahoma" pitchFamily="34" charset="0"/>
                    <a:ea typeface="ＭＳ Ｐゴシック"/>
                    <a:cs typeface="+mn-cs"/>
                  </a:rPr>
                  <a:t>(Player)</a:t>
                </a:r>
              </a:p>
            </p:txBody>
          </p:sp>
          <p:sp>
            <p:nvSpPr>
              <p:cNvPr id="25" name="AutoShape 26"/>
              <p:cNvSpPr>
                <a:spLocks noChangeArrowheads="1"/>
              </p:cNvSpPr>
              <p:nvPr/>
            </p:nvSpPr>
            <p:spPr bwMode="auto">
              <a:xfrm>
                <a:off x="3969" y="2799"/>
                <a:ext cx="998" cy="318"/>
              </a:xfrm>
              <a:prstGeom prst="wedgeEllipseCallout">
                <a:avLst>
                  <a:gd name="adj1" fmla="val -49500"/>
                  <a:gd name="adj2" fmla="val 83333"/>
                </a:avLst>
              </a:prstGeom>
              <a:solidFill>
                <a:schemeClr val="accent1"/>
              </a:solidFill>
              <a:ln w="9525">
                <a:solidFill>
                  <a:schemeClr val="tx1"/>
                </a:solid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Tahoma"/>
                    <a:ea typeface="ＭＳ Ｐゴシック"/>
                    <a:cs typeface="+mn-cs"/>
                  </a:rPr>
                  <a:t>定義対象</a:t>
                </a:r>
              </a:p>
            </p:txBody>
          </p:sp>
          <p:sp>
            <p:nvSpPr>
              <p:cNvPr id="26" name="AutoShape 29"/>
              <p:cNvSpPr>
                <a:spLocks noChangeArrowheads="1"/>
              </p:cNvSpPr>
              <p:nvPr/>
            </p:nvSpPr>
            <p:spPr bwMode="auto">
              <a:xfrm>
                <a:off x="68" y="3424"/>
                <a:ext cx="998" cy="318"/>
              </a:xfrm>
              <a:prstGeom prst="wedgeEllipseCallout">
                <a:avLst>
                  <a:gd name="adj1" fmla="val 45498"/>
                  <a:gd name="adj2" fmla="val 61576"/>
                </a:avLst>
              </a:prstGeom>
              <a:solidFill>
                <a:schemeClr val="accent1"/>
              </a:solidFill>
              <a:ln w="9525">
                <a:solidFill>
                  <a:schemeClr val="tx1"/>
                </a:solid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Tahoma"/>
                    <a:ea typeface="ＭＳ Ｐゴシック"/>
                    <a:cs typeface="+mn-cs"/>
                  </a:rPr>
                  <a:t>定義対象</a:t>
                </a:r>
              </a:p>
            </p:txBody>
          </p:sp>
        </p:grpSp>
        <p:sp>
          <p:nvSpPr>
            <p:cNvPr id="18" name="Oval 41"/>
            <p:cNvSpPr>
              <a:spLocks noChangeArrowheads="1"/>
            </p:cNvSpPr>
            <p:nvPr/>
          </p:nvSpPr>
          <p:spPr bwMode="auto">
            <a:xfrm>
              <a:off x="3872" y="3142"/>
              <a:ext cx="1332" cy="538"/>
            </a:xfrm>
            <a:prstGeom prst="ellipse">
              <a:avLst/>
            </a:prstGeom>
            <a:noFill/>
            <a:ln w="28575">
              <a:solidFill>
                <a:srgbClr val="FF0000"/>
              </a:solidFill>
              <a:prstDash val="sysDot"/>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a:ea typeface="ＭＳ Ｐゴシック"/>
                <a:cs typeface="+mn-cs"/>
              </a:endParaRPr>
            </a:p>
          </p:txBody>
        </p:sp>
        <p:sp>
          <p:nvSpPr>
            <p:cNvPr id="19" name="AutoShape 42"/>
            <p:cNvSpPr>
              <a:spLocks noChangeArrowheads="1"/>
            </p:cNvSpPr>
            <p:nvPr/>
          </p:nvSpPr>
          <p:spPr bwMode="auto">
            <a:xfrm>
              <a:off x="4816" y="3020"/>
              <a:ext cx="851" cy="472"/>
            </a:xfrm>
            <a:prstGeom prst="cloudCallout">
              <a:avLst>
                <a:gd name="adj1" fmla="val -51528"/>
                <a:gd name="adj2" fmla="val 43412"/>
              </a:avLst>
            </a:prstGeom>
            <a:solidFill>
              <a:srgbClr val="FEFE9A"/>
            </a:solidFill>
            <a:ln w="9525">
              <a:solidFill>
                <a:schemeClr val="tx1"/>
              </a:solidFill>
              <a:round/>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Tahoma"/>
                  <a:ea typeface="ＭＳ Ｐゴシック"/>
                  <a:cs typeface="+mn-cs"/>
                </a:rPr>
                <a:t>定義の参照</a:t>
              </a:r>
            </a:p>
          </p:txBody>
        </p:sp>
      </p:grpSp>
      <p:pic>
        <p:nvPicPr>
          <p:cNvPr id="27" name="Picture 32"/>
          <p:cNvPicPr>
            <a:picLocks noChangeAspect="1" noChangeArrowheads="1"/>
          </p:cNvPicPr>
          <p:nvPr/>
        </p:nvPicPr>
        <p:blipFill>
          <a:blip r:embed="rId4" cstate="print"/>
          <a:srcRect/>
          <a:stretch>
            <a:fillRect/>
          </a:stretch>
        </p:blipFill>
        <p:spPr bwMode="auto">
          <a:xfrm>
            <a:off x="4302726" y="4432722"/>
            <a:ext cx="2817813" cy="652462"/>
          </a:xfrm>
          <a:prstGeom prst="rect">
            <a:avLst/>
          </a:prstGeom>
          <a:noFill/>
        </p:spPr>
      </p:pic>
      <p:pic>
        <p:nvPicPr>
          <p:cNvPr id="39" name="図 38"/>
          <p:cNvPicPr>
            <a:picLocks noChangeAspect="1"/>
          </p:cNvPicPr>
          <p:nvPr/>
        </p:nvPicPr>
        <p:blipFill rotWithShape="1">
          <a:blip r:embed="rId5"/>
          <a:srcRect l="48986" t="45668" r="18629" b="32241"/>
          <a:stretch/>
        </p:blipFill>
        <p:spPr>
          <a:xfrm>
            <a:off x="3395970" y="5308020"/>
            <a:ext cx="3018993" cy="1223916"/>
          </a:xfrm>
          <a:prstGeom prst="rect">
            <a:avLst/>
          </a:prstGeom>
        </p:spPr>
      </p:pic>
      <p:sp>
        <p:nvSpPr>
          <p:cNvPr id="40" name="AutoShape 5"/>
          <p:cNvSpPr>
            <a:spLocks noChangeArrowheads="1"/>
          </p:cNvSpPr>
          <p:nvPr/>
        </p:nvSpPr>
        <p:spPr bwMode="auto">
          <a:xfrm>
            <a:off x="5075552" y="5268950"/>
            <a:ext cx="1512888" cy="433388"/>
          </a:xfrm>
          <a:prstGeom prst="wedgeRoundRectCallout">
            <a:avLst>
              <a:gd name="adj1" fmla="val -51995"/>
              <a:gd name="adj2" fmla="val 97255"/>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9900"/>
                </a:solidFill>
                <a:effectLst/>
                <a:uLnTx/>
                <a:uFillTx/>
                <a:latin typeface="Tahoma" pitchFamily="34" charset="0"/>
                <a:ea typeface="ＭＳ Ｐゴシック"/>
                <a:cs typeface="+mn-cs"/>
              </a:rPr>
              <a:t>ロール概念</a:t>
            </a:r>
          </a:p>
        </p:txBody>
      </p:sp>
      <p:sp>
        <p:nvSpPr>
          <p:cNvPr id="41" name="AutoShape 6"/>
          <p:cNvSpPr>
            <a:spLocks noChangeArrowheads="1"/>
          </p:cNvSpPr>
          <p:nvPr/>
        </p:nvSpPr>
        <p:spPr bwMode="auto">
          <a:xfrm>
            <a:off x="1691001" y="6275425"/>
            <a:ext cx="1871663" cy="433388"/>
          </a:xfrm>
          <a:prstGeom prst="wedgeRoundRectCallout">
            <a:avLst>
              <a:gd name="adj1" fmla="val 93852"/>
              <a:gd name="adj2" fmla="val -51833"/>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Tahoma" pitchFamily="34" charset="0"/>
                <a:ea typeface="ＭＳ Ｐゴシック"/>
                <a:cs typeface="+mn-cs"/>
              </a:rPr>
              <a:t>ロールホルダー</a:t>
            </a:r>
          </a:p>
        </p:txBody>
      </p:sp>
      <p:sp>
        <p:nvSpPr>
          <p:cNvPr id="42" name="AutoShape 8"/>
          <p:cNvSpPr>
            <a:spLocks noChangeArrowheads="1"/>
          </p:cNvSpPr>
          <p:nvPr/>
        </p:nvSpPr>
        <p:spPr bwMode="auto">
          <a:xfrm>
            <a:off x="1473514" y="5195925"/>
            <a:ext cx="1728788" cy="649288"/>
          </a:xfrm>
          <a:prstGeom prst="wedgeRectCallout">
            <a:avLst>
              <a:gd name="adj1" fmla="val 75620"/>
              <a:gd name="adj2" fmla="val -5014"/>
            </a:avLst>
          </a:prstGeom>
          <a:solidFill>
            <a:srgbClr val="CCFFFF"/>
          </a:solidFill>
          <a:ln w="9525" algn="ctr">
            <a:solidFill>
              <a:schemeClr val="tx1"/>
            </a:solidFill>
            <a:miter lim="800000"/>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FF"/>
                </a:solidFill>
                <a:effectLst/>
                <a:uLnTx/>
                <a:uFillTx/>
                <a:latin typeface="Tahoma" pitchFamily="34" charset="0"/>
                <a:ea typeface="ＭＳ Ｐゴシック"/>
                <a:cs typeface="+mn-cs"/>
              </a:rPr>
              <a:t>コンテキスト</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FF"/>
                </a:solidFill>
                <a:effectLst/>
                <a:uLnTx/>
                <a:uFillTx/>
                <a:latin typeface="Tahoma" pitchFamily="34" charset="0"/>
                <a:ea typeface="ＭＳ Ｐゴシック"/>
                <a:cs typeface="+mn-cs"/>
              </a:rPr>
              <a:t>となる全体</a:t>
            </a:r>
          </a:p>
        </p:txBody>
      </p:sp>
      <p:sp>
        <p:nvSpPr>
          <p:cNvPr id="43" name="AutoShape 7"/>
          <p:cNvSpPr>
            <a:spLocks noChangeArrowheads="1"/>
          </p:cNvSpPr>
          <p:nvPr/>
        </p:nvSpPr>
        <p:spPr bwMode="auto">
          <a:xfrm>
            <a:off x="6791200" y="5717546"/>
            <a:ext cx="1438275" cy="647700"/>
          </a:xfrm>
          <a:prstGeom prst="wedgeRoundRectCallout">
            <a:avLst>
              <a:gd name="adj1" fmla="val -92606"/>
              <a:gd name="adj2" fmla="val 38727"/>
              <a:gd name="adj3" fmla="val 16667"/>
            </a:avLst>
          </a:prstGeom>
          <a:solidFill>
            <a:srgbClr val="FFFFCC"/>
          </a:solidFill>
          <a:ln w="9525" algn="ctr">
            <a:solidFill>
              <a:schemeClr val="tx1"/>
            </a:solidFill>
            <a:miter lim="800000"/>
            <a:headEnd/>
            <a:tailE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CC0099"/>
                </a:solidFill>
                <a:effectLst/>
                <a:uLnTx/>
                <a:uFillTx/>
                <a:latin typeface="Tahoma" pitchFamily="34" charset="0"/>
                <a:ea typeface="ＭＳ Ｐゴシック"/>
                <a:cs typeface="+mn-cs"/>
              </a:rPr>
              <a:t>クラス制約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CC0099"/>
                </a:solidFill>
                <a:effectLst/>
                <a:uLnTx/>
                <a:uFillTx/>
                <a:latin typeface="Tahoma" pitchFamily="34" charset="0"/>
                <a:ea typeface="ＭＳ Ｐゴシック"/>
                <a:cs typeface="+mn-cs"/>
              </a:rPr>
              <a:t>(Player)</a:t>
            </a:r>
          </a:p>
        </p:txBody>
      </p:sp>
    </p:spTree>
    <p:extLst>
      <p:ext uri="{BB962C8B-B14F-4D97-AF65-F5344CB8AC3E}">
        <p14:creationId xmlns:p14="http://schemas.microsoft.com/office/powerpoint/2010/main" val="25070975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ppt_x"/>
                                          </p:val>
                                        </p:tav>
                                        <p:tav tm="100000">
                                          <p:val>
                                            <p:strVal val="#ppt_x"/>
                                          </p:val>
                                        </p:tav>
                                      </p:tavLst>
                                    </p:anim>
                                    <p:anim calcmode="lin" valueType="num">
                                      <p:cBhvr additive="base">
                                        <p:cTn id="37" dur="500" fill="hold"/>
                                        <p:tgtEl>
                                          <p:spTgt spid="4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500" fill="hold"/>
                                        <p:tgtEl>
                                          <p:spTgt spid="43"/>
                                        </p:tgtEl>
                                        <p:attrNameLst>
                                          <p:attrName>ppt_x</p:attrName>
                                        </p:attrNameLst>
                                      </p:cBhvr>
                                      <p:tavLst>
                                        <p:tav tm="0">
                                          <p:val>
                                            <p:strVal val="#ppt_x"/>
                                          </p:val>
                                        </p:tav>
                                        <p:tav tm="100000">
                                          <p:val>
                                            <p:strVal val="#ppt_x"/>
                                          </p:val>
                                        </p:tav>
                                      </p:tavLst>
                                    </p:anim>
                                    <p:anim calcmode="lin" valueType="num">
                                      <p:cBhvr additive="base">
                                        <p:cTn id="4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タイトル 1"/>
          <p:cNvSpPr>
            <a:spLocks noGrp="1"/>
          </p:cNvSpPr>
          <p:nvPr>
            <p:ph type="title"/>
          </p:nvPr>
        </p:nvSpPr>
        <p:spPr/>
        <p:txBody>
          <a:bodyPr/>
          <a:lstStyle/>
          <a:p>
            <a:r>
              <a:rPr lang="ja-JP" altLang="en-US" dirty="0"/>
              <a:t>練習操作：ロール概念の定義</a:t>
            </a:r>
          </a:p>
        </p:txBody>
      </p:sp>
      <p:sp>
        <p:nvSpPr>
          <p:cNvPr id="48131" name="コンテンツ プレースホルダ 2"/>
          <p:cNvSpPr>
            <a:spLocks noGrp="1"/>
          </p:cNvSpPr>
          <p:nvPr>
            <p:ph idx="1"/>
          </p:nvPr>
        </p:nvSpPr>
        <p:spPr>
          <a:xfrm>
            <a:off x="107504" y="1035967"/>
            <a:ext cx="9036496" cy="2537049"/>
          </a:xfrm>
        </p:spPr>
        <p:txBody>
          <a:bodyPr/>
          <a:lstStyle/>
          <a:p>
            <a:r>
              <a:rPr lang="ja-JP" altLang="en-US" b="0" u="none" dirty="0"/>
              <a:t>オントロジー「</a:t>
            </a:r>
            <a:r>
              <a:rPr lang="ja-JP" altLang="en-US" b="0" u="none" dirty="0">
                <a:solidFill>
                  <a:srgbClr val="FF0000"/>
                </a:solidFill>
              </a:rPr>
              <a:t>人間</a:t>
            </a:r>
            <a:r>
              <a:rPr lang="en-US" altLang="ja-JP" b="0" u="none" dirty="0">
                <a:solidFill>
                  <a:srgbClr val="FF0000"/>
                </a:solidFill>
              </a:rPr>
              <a:t>.xml</a:t>
            </a:r>
            <a:r>
              <a:rPr lang="ja-JP" altLang="en-US" b="0" u="none" dirty="0"/>
              <a:t>」を開き，先の例にならい，「学校」をコンテキストとした</a:t>
            </a:r>
            <a:endParaRPr lang="en-US" altLang="ja-JP" b="0" u="none" dirty="0"/>
          </a:p>
          <a:p>
            <a:pPr lvl="1"/>
            <a:r>
              <a:rPr lang="ja-JP" altLang="en-US" b="0" u="none" dirty="0"/>
              <a:t>教師ロール・教師ロールホルダー</a:t>
            </a:r>
            <a:endParaRPr lang="en-US" altLang="ja-JP" b="0" u="none" dirty="0"/>
          </a:p>
          <a:p>
            <a:pPr lvl="1"/>
            <a:r>
              <a:rPr lang="ja-JP" altLang="en-US" b="0" u="none" dirty="0"/>
              <a:t>学生ロール・学生ロールホルダー</a:t>
            </a:r>
            <a:r>
              <a:rPr lang="ja-JP" altLang="en-US" dirty="0"/>
              <a:t>　を定義する．</a:t>
            </a:r>
            <a:endParaRPr lang="en-US" altLang="ja-JP" b="0" u="none" dirty="0"/>
          </a:p>
          <a:p>
            <a:endParaRPr lang="en-US" altLang="ja-JP" dirty="0"/>
          </a:p>
          <a:p>
            <a:endParaRPr lang="ja-JP" altLang="en-US" dirty="0"/>
          </a:p>
        </p:txBody>
      </p:sp>
      <p:sp>
        <p:nvSpPr>
          <p:cNvPr id="48132" name="日付プレースホルダ 3"/>
          <p:cNvSpPr>
            <a:spLocks noGrp="1"/>
          </p:cNvSpPr>
          <p:nvPr>
            <p:ph type="dt" sz="quarter" idx="10"/>
          </p:nvPr>
        </p:nvSpPr>
        <p:spPr>
          <a:noFill/>
        </p:spPr>
        <p:txBody>
          <a:bodyPr/>
          <a:lstStyle/>
          <a:p>
            <a:fld id="{4A745FE3-B894-4687-A6AD-A3E0D6BEADC8}" type="datetime1">
              <a:rPr lang="ja-JP" altLang="en-US" smtClean="0"/>
              <a:t>2019/6/5</a:t>
            </a:fld>
            <a:endParaRPr lang="en-US" altLang="ja-JP"/>
          </a:p>
        </p:txBody>
      </p:sp>
      <p:sp>
        <p:nvSpPr>
          <p:cNvPr id="48134" name="スライド番号プレースホルダ 5"/>
          <p:cNvSpPr>
            <a:spLocks noGrp="1"/>
          </p:cNvSpPr>
          <p:nvPr>
            <p:ph type="sldNum" sz="quarter" idx="12"/>
          </p:nvPr>
        </p:nvSpPr>
        <p:spPr>
          <a:noFill/>
        </p:spPr>
        <p:txBody>
          <a:bodyPr/>
          <a:lstStyle/>
          <a:p>
            <a:fld id="{7C9395F8-C06A-4243-A80A-5496AF4ACFAD}" type="slidenum">
              <a:rPr lang="en-US" altLang="ja-JP" smtClean="0"/>
              <a:pPr/>
              <a:t>65</a:t>
            </a:fld>
            <a:endParaRPr lang="en-US" altLang="ja-JP"/>
          </a:p>
        </p:txBody>
      </p:sp>
      <p:pic>
        <p:nvPicPr>
          <p:cNvPr id="48135" name="Picture 15"/>
          <p:cNvPicPr>
            <a:picLocks noChangeAspect="1" noChangeArrowheads="1"/>
          </p:cNvPicPr>
          <p:nvPr/>
        </p:nvPicPr>
        <p:blipFill>
          <a:blip r:embed="rId3"/>
          <a:srcRect l="61856" t="3858" b="18988"/>
          <a:stretch>
            <a:fillRect/>
          </a:stretch>
        </p:blipFill>
        <p:spPr bwMode="auto">
          <a:xfrm>
            <a:off x="5076056" y="3140968"/>
            <a:ext cx="3456384" cy="3456384"/>
          </a:xfrm>
          <a:prstGeom prst="rect">
            <a:avLst/>
          </a:prstGeom>
          <a:noFill/>
          <a:ln w="9525" algn="ctr">
            <a:noFill/>
            <a:miter lim="800000"/>
            <a:headEnd/>
            <a:tailEnd/>
          </a:ln>
        </p:spPr>
      </p:pic>
      <p:pic>
        <p:nvPicPr>
          <p:cNvPr id="10" name="Picture 14"/>
          <p:cNvPicPr>
            <a:picLocks noChangeAspect="1" noChangeArrowheads="1"/>
          </p:cNvPicPr>
          <p:nvPr/>
        </p:nvPicPr>
        <p:blipFill>
          <a:blip r:embed="rId4"/>
          <a:srcRect l="3836" t="11830" r="9846" b="26656"/>
          <a:stretch>
            <a:fillRect/>
          </a:stretch>
        </p:blipFill>
        <p:spPr bwMode="auto">
          <a:xfrm>
            <a:off x="1043608" y="3212976"/>
            <a:ext cx="3357562" cy="1939925"/>
          </a:xfrm>
          <a:prstGeom prst="rect">
            <a:avLst/>
          </a:prstGeom>
          <a:noFill/>
          <a:ln w="9525">
            <a:noFill/>
            <a:miter lim="800000"/>
            <a:headEnd/>
            <a:tailEnd/>
          </a:ln>
        </p:spPr>
      </p:pic>
      <p:sp>
        <p:nvSpPr>
          <p:cNvPr id="9" name="タイトル 1">
            <a:extLst>
              <a:ext uri="{FF2B5EF4-FFF2-40B4-BE49-F238E27FC236}">
                <a16:creationId xmlns:a16="http://schemas.microsoft.com/office/drawing/2014/main" id="{5528A3B5-1ED6-4604-8643-C7CFCA0FC262}"/>
              </a:ext>
            </a:extLst>
          </p:cNvPr>
          <p:cNvSpPr txBox="1">
            <a:spLocks/>
          </p:cNvSpPr>
          <p:nvPr/>
        </p:nvSpPr>
        <p:spPr bwMode="auto">
          <a:xfrm>
            <a:off x="6300788" y="0"/>
            <a:ext cx="2231652"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学校</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3317159069"/>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タイトル 1"/>
          <p:cNvSpPr>
            <a:spLocks noGrp="1"/>
          </p:cNvSpPr>
          <p:nvPr>
            <p:ph type="title"/>
          </p:nvPr>
        </p:nvSpPr>
        <p:spPr/>
        <p:txBody>
          <a:bodyPr/>
          <a:lstStyle/>
          <a:p>
            <a:r>
              <a:rPr lang="ja-JP" altLang="en-US" sz="2800" b="1" dirty="0">
                <a:solidFill>
                  <a:srgbClr val="0000CC"/>
                </a:solidFill>
              </a:rPr>
              <a:t>補足説明：</a:t>
            </a:r>
            <a:br>
              <a:rPr lang="en-US" altLang="ja-JP" sz="2800" b="1" dirty="0">
                <a:solidFill>
                  <a:srgbClr val="0000CC"/>
                </a:solidFill>
              </a:rPr>
            </a:br>
            <a:r>
              <a:rPr lang="ja-JP" altLang="en-US" dirty="0"/>
              <a:t>ロール概念定義の注意事項</a:t>
            </a:r>
          </a:p>
        </p:txBody>
      </p:sp>
      <p:sp>
        <p:nvSpPr>
          <p:cNvPr id="31747" name="コンテンツ プレースホルダ 2"/>
          <p:cNvSpPr>
            <a:spLocks noGrp="1"/>
          </p:cNvSpPr>
          <p:nvPr>
            <p:ph idx="1"/>
          </p:nvPr>
        </p:nvSpPr>
        <p:spPr>
          <a:xfrm>
            <a:off x="214313" y="935038"/>
            <a:ext cx="8643937" cy="5281612"/>
          </a:xfrm>
        </p:spPr>
        <p:txBody>
          <a:bodyPr/>
          <a:lstStyle/>
          <a:p>
            <a:r>
              <a:rPr lang="ja-JP" altLang="en-US" sz="2400" dirty="0"/>
              <a:t>ロール概念とクラス制約</a:t>
            </a:r>
            <a:endParaRPr lang="en-US" altLang="ja-JP" sz="2400" dirty="0"/>
          </a:p>
          <a:p>
            <a:pPr lvl="1"/>
            <a:r>
              <a:rPr lang="ja-JP" altLang="en-US" sz="2000" dirty="0"/>
              <a:t>適切なロール概念名が思いつかない場合，ロール概念名とクラス制約を同じにする（推奨）か，ロール概念名の記述は省略しても良い．</a:t>
            </a:r>
            <a:endParaRPr lang="en-US" altLang="ja-JP" sz="2000" dirty="0"/>
          </a:p>
          <a:p>
            <a:pPr lvl="1"/>
            <a:r>
              <a:rPr lang="ja-JP" altLang="en-US" sz="2000" dirty="0"/>
              <a:t>クラス制約の記述は原則，省略できない．</a:t>
            </a:r>
            <a:endParaRPr lang="en-US" altLang="ja-JP" sz="2000" dirty="0"/>
          </a:p>
          <a:p>
            <a:pPr lvl="3"/>
            <a:endParaRPr lang="en-US" altLang="ja-JP" sz="1200" dirty="0"/>
          </a:p>
          <a:p>
            <a:pPr lvl="4"/>
            <a:endParaRPr lang="en-US" altLang="ja-JP" sz="1600" dirty="0"/>
          </a:p>
          <a:p>
            <a:pPr lvl="4"/>
            <a:endParaRPr lang="en-US" altLang="ja-JP" sz="1200" dirty="0"/>
          </a:p>
          <a:p>
            <a:pPr lvl="4"/>
            <a:endParaRPr lang="en-US" altLang="ja-JP" sz="1200" dirty="0"/>
          </a:p>
          <a:p>
            <a:r>
              <a:rPr lang="ja-JP" altLang="en-US" sz="2400" dirty="0"/>
              <a:t>ロール概念とロールホルダー</a:t>
            </a:r>
            <a:endParaRPr lang="en-US" altLang="ja-JP" sz="2400" dirty="0"/>
          </a:p>
          <a:p>
            <a:pPr lvl="1"/>
            <a:r>
              <a:rPr lang="ja-JP" altLang="en-US" sz="2000" dirty="0"/>
              <a:t>ロール概念とロールホルダーは同名にしてもよい．（その場合でも，法造の内部では別の</a:t>
            </a:r>
            <a:r>
              <a:rPr lang="en-US" altLang="ja-JP" sz="2000" dirty="0"/>
              <a:t>id</a:t>
            </a:r>
            <a:r>
              <a:rPr lang="ja-JP" altLang="en-US" sz="2000" dirty="0"/>
              <a:t>で区別して扱われる）</a:t>
            </a:r>
            <a:endParaRPr lang="en-US" altLang="ja-JP" sz="2000" dirty="0"/>
          </a:p>
          <a:p>
            <a:pPr lvl="2"/>
            <a:r>
              <a:rPr lang="ja-JP" altLang="en-US" sz="2000" dirty="0"/>
              <a:t>明示的に区別したい場合は，ロール概念名を「○○ロール」とする．</a:t>
            </a:r>
            <a:endParaRPr lang="en-US" altLang="ja-JP" sz="2000" dirty="0"/>
          </a:p>
          <a:p>
            <a:pPr lvl="1"/>
            <a:r>
              <a:rPr lang="ja-JP" altLang="en-US" sz="2000" dirty="0"/>
              <a:t>ロールホルダーが他の箇所で参照されない場合は，ロールホルダー名の記述を省略しても良い（参照されるときだけ定義すればよい）．</a:t>
            </a:r>
            <a:endParaRPr lang="en-US" altLang="ja-JP" sz="2000" dirty="0"/>
          </a:p>
          <a:p>
            <a:pPr lvl="3"/>
            <a:endParaRPr lang="en-US" altLang="ja-JP" sz="1800" dirty="0"/>
          </a:p>
          <a:p>
            <a:pPr lvl="2">
              <a:buFont typeface="Wingdings" pitchFamily="2" charset="2"/>
              <a:buNone/>
            </a:pPr>
            <a:endParaRPr lang="en-US" altLang="ja-JP" sz="1800" dirty="0"/>
          </a:p>
          <a:p>
            <a:pPr lvl="2">
              <a:buFont typeface="Wingdings" pitchFamily="2" charset="2"/>
              <a:buNone/>
            </a:pPr>
            <a:endParaRPr lang="en-US" altLang="ja-JP" sz="1800" dirty="0"/>
          </a:p>
          <a:p>
            <a:pPr lvl="2">
              <a:buFont typeface="Wingdings" pitchFamily="2" charset="2"/>
              <a:buNone/>
            </a:pPr>
            <a:endParaRPr lang="en-US" altLang="ja-JP" sz="1800" dirty="0"/>
          </a:p>
          <a:p>
            <a:endParaRPr lang="ja-JP" altLang="en-US" sz="2400" dirty="0"/>
          </a:p>
        </p:txBody>
      </p:sp>
      <p:sp>
        <p:nvSpPr>
          <p:cNvPr id="40964" name="日付プレースホルダ 3"/>
          <p:cNvSpPr>
            <a:spLocks noGrp="1"/>
          </p:cNvSpPr>
          <p:nvPr>
            <p:ph type="dt" sz="quarter" idx="10"/>
          </p:nvPr>
        </p:nvSpPr>
        <p:spPr>
          <a:noFill/>
        </p:spPr>
        <p:txBody>
          <a:bodyPr/>
          <a:lstStyle/>
          <a:p>
            <a:fld id="{78A04613-4398-4609-ABBD-320A1542BFA2}" type="datetime1">
              <a:rPr lang="ja-JP" altLang="en-US" smtClean="0"/>
              <a:t>2019/6/5</a:t>
            </a:fld>
            <a:endParaRPr lang="en-US" altLang="ja-JP"/>
          </a:p>
        </p:txBody>
      </p:sp>
      <p:sp>
        <p:nvSpPr>
          <p:cNvPr id="40966" name="スライド番号プレースホルダ 5"/>
          <p:cNvSpPr>
            <a:spLocks noGrp="1"/>
          </p:cNvSpPr>
          <p:nvPr>
            <p:ph type="sldNum" sz="quarter" idx="12"/>
          </p:nvPr>
        </p:nvSpPr>
        <p:spPr>
          <a:noFill/>
        </p:spPr>
        <p:txBody>
          <a:bodyPr/>
          <a:lstStyle/>
          <a:p>
            <a:fld id="{952DF8D0-DC52-44C1-BC85-4F8B8AC80422}" type="slidenum">
              <a:rPr lang="en-US" altLang="ja-JP" smtClean="0"/>
              <a:pPr/>
              <a:t>66</a:t>
            </a:fld>
            <a:endParaRPr lang="en-US" altLang="ja-JP"/>
          </a:p>
        </p:txBody>
      </p:sp>
      <p:pic>
        <p:nvPicPr>
          <p:cNvPr id="31752" name="Picture 3"/>
          <p:cNvPicPr>
            <a:picLocks noChangeAspect="1" noChangeArrowheads="1"/>
          </p:cNvPicPr>
          <p:nvPr/>
        </p:nvPicPr>
        <p:blipFill>
          <a:blip r:embed="rId3"/>
          <a:srcRect l="3375" t="15625" r="20705" b="34375"/>
          <a:stretch>
            <a:fillRect/>
          </a:stretch>
        </p:blipFill>
        <p:spPr bwMode="auto">
          <a:xfrm>
            <a:off x="2051720" y="2456879"/>
            <a:ext cx="1857375" cy="900113"/>
          </a:xfrm>
          <a:prstGeom prst="rect">
            <a:avLst/>
          </a:prstGeom>
          <a:noFill/>
          <a:ln w="9525">
            <a:noFill/>
            <a:miter lim="800000"/>
            <a:headEnd/>
            <a:tailEnd/>
          </a:ln>
        </p:spPr>
      </p:pic>
      <p:pic>
        <p:nvPicPr>
          <p:cNvPr id="31753" name="Picture 4"/>
          <p:cNvPicPr>
            <a:picLocks noChangeAspect="1" noChangeArrowheads="1"/>
          </p:cNvPicPr>
          <p:nvPr/>
        </p:nvPicPr>
        <p:blipFill>
          <a:blip r:embed="rId4"/>
          <a:srcRect l="4716" t="15625" r="19810" b="34375"/>
          <a:stretch>
            <a:fillRect/>
          </a:stretch>
        </p:blipFill>
        <p:spPr bwMode="auto">
          <a:xfrm>
            <a:off x="4409158" y="2456879"/>
            <a:ext cx="1801812" cy="900113"/>
          </a:xfrm>
          <a:prstGeom prst="rect">
            <a:avLst/>
          </a:prstGeom>
          <a:noFill/>
          <a:ln w="9525">
            <a:noFill/>
            <a:miter lim="800000"/>
            <a:headEnd/>
            <a:tailEnd/>
          </a:ln>
        </p:spPr>
      </p:pic>
      <p:sp>
        <p:nvSpPr>
          <p:cNvPr id="31758" name="テキスト ボックス 16"/>
          <p:cNvSpPr txBox="1">
            <a:spLocks noChangeArrowheads="1"/>
          </p:cNvSpPr>
          <p:nvPr/>
        </p:nvSpPr>
        <p:spPr bwMode="auto">
          <a:xfrm>
            <a:off x="1480220" y="2216919"/>
            <a:ext cx="571500" cy="708025"/>
          </a:xfrm>
          <a:prstGeom prst="rect">
            <a:avLst/>
          </a:prstGeom>
          <a:noFill/>
          <a:ln w="9525">
            <a:noFill/>
            <a:miter lim="800000"/>
            <a:headEnd/>
            <a:tailEnd/>
          </a:ln>
        </p:spPr>
        <p:txBody>
          <a:bodyPr>
            <a:spAutoFit/>
          </a:bodyPr>
          <a:lstStyle/>
          <a:p>
            <a:r>
              <a:rPr lang="ja-JP" altLang="en-US" sz="4000" dirty="0">
                <a:solidFill>
                  <a:srgbClr val="FF0000"/>
                </a:solidFill>
              </a:rPr>
              <a:t>○</a:t>
            </a:r>
          </a:p>
        </p:txBody>
      </p:sp>
      <p:sp>
        <p:nvSpPr>
          <p:cNvPr id="31759" name="テキスト ボックス 17"/>
          <p:cNvSpPr txBox="1">
            <a:spLocks noChangeArrowheads="1"/>
          </p:cNvSpPr>
          <p:nvPr/>
        </p:nvSpPr>
        <p:spPr bwMode="auto">
          <a:xfrm>
            <a:off x="3877345" y="2161604"/>
            <a:ext cx="571500" cy="707886"/>
          </a:xfrm>
          <a:prstGeom prst="rect">
            <a:avLst/>
          </a:prstGeom>
          <a:noFill/>
          <a:ln w="9525">
            <a:noFill/>
            <a:miter lim="800000"/>
            <a:headEnd/>
            <a:tailEnd/>
          </a:ln>
        </p:spPr>
        <p:txBody>
          <a:bodyPr>
            <a:spAutoFit/>
          </a:bodyPr>
          <a:lstStyle/>
          <a:p>
            <a:r>
              <a:rPr lang="ja-JP" altLang="en-US" sz="4000" dirty="0">
                <a:solidFill>
                  <a:srgbClr val="FF0000"/>
                </a:solidFill>
              </a:rPr>
              <a:t>△</a:t>
            </a:r>
          </a:p>
        </p:txBody>
      </p:sp>
      <p:pic>
        <p:nvPicPr>
          <p:cNvPr id="24" name="Picture 2"/>
          <p:cNvPicPr>
            <a:picLocks noChangeAspect="1" noChangeArrowheads="1"/>
          </p:cNvPicPr>
          <p:nvPr/>
        </p:nvPicPr>
        <p:blipFill>
          <a:blip r:embed="rId5"/>
          <a:srcRect l="4701" t="15625" r="20062" b="34375"/>
          <a:stretch>
            <a:fillRect/>
          </a:stretch>
        </p:blipFill>
        <p:spPr bwMode="auto">
          <a:xfrm>
            <a:off x="6948264" y="2528887"/>
            <a:ext cx="1801812" cy="900113"/>
          </a:xfrm>
          <a:prstGeom prst="rect">
            <a:avLst/>
          </a:prstGeom>
          <a:noFill/>
          <a:ln w="9525">
            <a:noFill/>
            <a:miter lim="800000"/>
            <a:headEnd/>
            <a:tailEnd/>
          </a:ln>
        </p:spPr>
      </p:pic>
      <p:sp>
        <p:nvSpPr>
          <p:cNvPr id="25" name="テキスト ボックス 18"/>
          <p:cNvSpPr txBox="1">
            <a:spLocks noChangeArrowheads="1"/>
          </p:cNvSpPr>
          <p:nvPr/>
        </p:nvSpPr>
        <p:spPr bwMode="auto">
          <a:xfrm>
            <a:off x="6392639" y="2100262"/>
            <a:ext cx="714375" cy="923925"/>
          </a:xfrm>
          <a:prstGeom prst="rect">
            <a:avLst/>
          </a:prstGeom>
          <a:noFill/>
          <a:ln w="9525">
            <a:noFill/>
            <a:miter lim="800000"/>
            <a:headEnd/>
            <a:tailEnd/>
          </a:ln>
        </p:spPr>
        <p:txBody>
          <a:bodyPr>
            <a:spAutoFit/>
          </a:bodyPr>
          <a:lstStyle/>
          <a:p>
            <a:r>
              <a:rPr lang="en-US" altLang="ja-JP" sz="5400" dirty="0">
                <a:solidFill>
                  <a:srgbClr val="FF0000"/>
                </a:solidFill>
              </a:rPr>
              <a:t>×</a:t>
            </a:r>
            <a:endParaRPr lang="ja-JP" altLang="en-US" sz="5400" dirty="0">
              <a:solidFill>
                <a:srgbClr val="FF0000"/>
              </a:solidFill>
            </a:endParaRPr>
          </a:p>
        </p:txBody>
      </p:sp>
      <p:pic>
        <p:nvPicPr>
          <p:cNvPr id="23554" name="Picture 2"/>
          <p:cNvPicPr>
            <a:picLocks noChangeAspect="1" noChangeArrowheads="1"/>
          </p:cNvPicPr>
          <p:nvPr/>
        </p:nvPicPr>
        <p:blipFill>
          <a:blip r:embed="rId6"/>
          <a:srcRect l="3484" t="15750" r="21614" b="30701"/>
          <a:stretch>
            <a:fillRect/>
          </a:stretch>
        </p:blipFill>
        <p:spPr bwMode="auto">
          <a:xfrm>
            <a:off x="1043608" y="5514519"/>
            <a:ext cx="2556792" cy="1010825"/>
          </a:xfrm>
          <a:prstGeom prst="rect">
            <a:avLst/>
          </a:prstGeom>
          <a:noFill/>
          <a:ln w="9525">
            <a:noFill/>
            <a:miter lim="800000"/>
            <a:headEnd/>
            <a:tailEnd/>
          </a:ln>
        </p:spPr>
      </p:pic>
      <p:pic>
        <p:nvPicPr>
          <p:cNvPr id="23556" name="Picture 4"/>
          <p:cNvPicPr>
            <a:picLocks noChangeAspect="1" noChangeArrowheads="1"/>
          </p:cNvPicPr>
          <p:nvPr/>
        </p:nvPicPr>
        <p:blipFill>
          <a:blip r:embed="rId7"/>
          <a:srcRect l="4447" t="18900" r="17731" b="33851"/>
          <a:stretch>
            <a:fillRect/>
          </a:stretch>
        </p:blipFill>
        <p:spPr bwMode="auto">
          <a:xfrm>
            <a:off x="6732240" y="5586527"/>
            <a:ext cx="2081110" cy="891904"/>
          </a:xfrm>
          <a:prstGeom prst="rect">
            <a:avLst/>
          </a:prstGeom>
          <a:noFill/>
          <a:ln w="9525">
            <a:noFill/>
            <a:miter lim="800000"/>
            <a:headEnd/>
            <a:tailEnd/>
          </a:ln>
        </p:spPr>
      </p:pic>
      <p:pic>
        <p:nvPicPr>
          <p:cNvPr id="23557" name="Picture 5"/>
          <p:cNvPicPr>
            <a:picLocks noChangeAspect="1" noChangeArrowheads="1"/>
          </p:cNvPicPr>
          <p:nvPr/>
        </p:nvPicPr>
        <p:blipFill>
          <a:blip r:embed="rId8"/>
          <a:srcRect l="3307" t="18500" r="18871" b="31100"/>
          <a:stretch>
            <a:fillRect/>
          </a:stretch>
        </p:blipFill>
        <p:spPr bwMode="auto">
          <a:xfrm>
            <a:off x="3995936" y="5514519"/>
            <a:ext cx="2205245" cy="1008112"/>
          </a:xfrm>
          <a:prstGeom prst="rect">
            <a:avLst/>
          </a:prstGeom>
          <a:noFill/>
          <a:ln w="9525">
            <a:noFill/>
            <a:miter lim="800000"/>
            <a:headEnd/>
            <a:tailEnd/>
          </a:ln>
        </p:spPr>
      </p:pic>
      <p:sp>
        <p:nvSpPr>
          <p:cNvPr id="30" name="テキスト ボックス 16"/>
          <p:cNvSpPr txBox="1">
            <a:spLocks noChangeArrowheads="1"/>
          </p:cNvSpPr>
          <p:nvPr/>
        </p:nvSpPr>
        <p:spPr bwMode="auto">
          <a:xfrm>
            <a:off x="467544" y="5301208"/>
            <a:ext cx="571500" cy="708025"/>
          </a:xfrm>
          <a:prstGeom prst="rect">
            <a:avLst/>
          </a:prstGeom>
          <a:noFill/>
          <a:ln w="9525">
            <a:noFill/>
            <a:miter lim="800000"/>
            <a:headEnd/>
            <a:tailEnd/>
          </a:ln>
        </p:spPr>
        <p:txBody>
          <a:bodyPr>
            <a:spAutoFit/>
          </a:bodyPr>
          <a:lstStyle/>
          <a:p>
            <a:r>
              <a:rPr lang="ja-JP" altLang="en-US" sz="4000" dirty="0">
                <a:solidFill>
                  <a:srgbClr val="FF0000"/>
                </a:solidFill>
              </a:rPr>
              <a:t>○</a:t>
            </a:r>
          </a:p>
        </p:txBody>
      </p:sp>
      <p:sp>
        <p:nvSpPr>
          <p:cNvPr id="31" name="テキスト ボックス 16"/>
          <p:cNvSpPr txBox="1">
            <a:spLocks noChangeArrowheads="1"/>
          </p:cNvSpPr>
          <p:nvPr/>
        </p:nvSpPr>
        <p:spPr bwMode="auto">
          <a:xfrm>
            <a:off x="3491880" y="5301208"/>
            <a:ext cx="571500" cy="708025"/>
          </a:xfrm>
          <a:prstGeom prst="rect">
            <a:avLst/>
          </a:prstGeom>
          <a:noFill/>
          <a:ln w="9525">
            <a:noFill/>
            <a:miter lim="800000"/>
            <a:headEnd/>
            <a:tailEnd/>
          </a:ln>
        </p:spPr>
        <p:txBody>
          <a:bodyPr>
            <a:spAutoFit/>
          </a:bodyPr>
          <a:lstStyle/>
          <a:p>
            <a:r>
              <a:rPr lang="ja-JP" altLang="en-US" sz="4000" dirty="0">
                <a:solidFill>
                  <a:srgbClr val="FF0000"/>
                </a:solidFill>
              </a:rPr>
              <a:t>○</a:t>
            </a:r>
          </a:p>
        </p:txBody>
      </p:sp>
      <p:sp>
        <p:nvSpPr>
          <p:cNvPr id="32" name="テキスト ボックス 16"/>
          <p:cNvSpPr txBox="1">
            <a:spLocks noChangeArrowheads="1"/>
          </p:cNvSpPr>
          <p:nvPr/>
        </p:nvSpPr>
        <p:spPr bwMode="auto">
          <a:xfrm>
            <a:off x="6156176" y="5301208"/>
            <a:ext cx="571500" cy="708025"/>
          </a:xfrm>
          <a:prstGeom prst="rect">
            <a:avLst/>
          </a:prstGeom>
          <a:noFill/>
          <a:ln w="9525">
            <a:noFill/>
            <a:miter lim="800000"/>
            <a:headEnd/>
            <a:tailEnd/>
          </a:ln>
        </p:spPr>
        <p:txBody>
          <a:bodyPr>
            <a:spAutoFit/>
          </a:bodyPr>
          <a:lstStyle/>
          <a:p>
            <a:r>
              <a:rPr lang="ja-JP" altLang="en-US" sz="4000" dirty="0">
                <a:solidFill>
                  <a:srgbClr val="FF0000"/>
                </a:solidFill>
              </a:rPr>
              <a:t>○</a:t>
            </a:r>
          </a:p>
        </p:txBody>
      </p:sp>
    </p:spTree>
    <p:extLst>
      <p:ext uri="{BB962C8B-B14F-4D97-AF65-F5344CB8AC3E}">
        <p14:creationId xmlns:p14="http://schemas.microsoft.com/office/powerpoint/2010/main" val="42918468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3" dur="500"/>
                                        <p:tgtEl>
                                          <p:spTgt spid="317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1752"/>
                                        </p:tgtEl>
                                        <p:attrNameLst>
                                          <p:attrName>style.visibility</p:attrName>
                                        </p:attrNameLst>
                                      </p:cBhvr>
                                      <p:to>
                                        <p:strVal val="visible"/>
                                      </p:to>
                                    </p:set>
                                    <p:animEffect transition="in" filter="blinds(horizontal)">
                                      <p:cBhvr>
                                        <p:cTn id="18" dur="500"/>
                                        <p:tgtEl>
                                          <p:spTgt spid="31752"/>
                                        </p:tgtEl>
                                      </p:cBhvr>
                                    </p:animEffect>
                                  </p:childTnLst>
                                </p:cTn>
                              </p:par>
                              <p:par>
                                <p:cTn id="19" presetID="3" presetClass="entr" presetSubtype="10" fill="hold" nodeType="withEffect">
                                  <p:stCondLst>
                                    <p:cond delay="0"/>
                                  </p:stCondLst>
                                  <p:childTnLst>
                                    <p:set>
                                      <p:cBhvr>
                                        <p:cTn id="20" dur="1" fill="hold">
                                          <p:stCondLst>
                                            <p:cond delay="0"/>
                                          </p:stCondLst>
                                        </p:cTn>
                                        <p:tgtEl>
                                          <p:spTgt spid="31753"/>
                                        </p:tgtEl>
                                        <p:attrNameLst>
                                          <p:attrName>style.visibility</p:attrName>
                                        </p:attrNameLst>
                                      </p:cBhvr>
                                      <p:to>
                                        <p:strVal val="visible"/>
                                      </p:to>
                                    </p:set>
                                    <p:animEffect transition="in" filter="blinds(horizontal)">
                                      <p:cBhvr>
                                        <p:cTn id="21" dur="500"/>
                                        <p:tgtEl>
                                          <p:spTgt spid="3175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1758"/>
                                        </p:tgtEl>
                                        <p:attrNameLst>
                                          <p:attrName>style.visibility</p:attrName>
                                        </p:attrNameLst>
                                      </p:cBhvr>
                                      <p:to>
                                        <p:strVal val="visible"/>
                                      </p:to>
                                    </p:set>
                                    <p:animEffect transition="in" filter="blinds(horizontal)">
                                      <p:cBhvr>
                                        <p:cTn id="24" dur="500"/>
                                        <p:tgtEl>
                                          <p:spTgt spid="3175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1759"/>
                                        </p:tgtEl>
                                        <p:attrNameLst>
                                          <p:attrName>style.visibility</p:attrName>
                                        </p:attrNameLst>
                                      </p:cBhvr>
                                      <p:to>
                                        <p:strVal val="visible"/>
                                      </p:to>
                                    </p:set>
                                    <p:animEffect transition="in" filter="blinds(horizontal)">
                                      <p:cBhvr>
                                        <p:cTn id="27" dur="500"/>
                                        <p:tgtEl>
                                          <p:spTgt spid="31759"/>
                                        </p:tgtEl>
                                      </p:cBhvr>
                                    </p:animEffect>
                                  </p:childTnLst>
                                </p:cTn>
                              </p:par>
                              <p:par>
                                <p:cTn id="28" presetID="3" presetClass="entr" presetSubtype="1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1747">
                                            <p:txEl>
                                              <p:pRg st="7" end="7"/>
                                            </p:txEl>
                                          </p:spTgt>
                                        </p:tgtEl>
                                        <p:attrNameLst>
                                          <p:attrName>style.visibility</p:attrName>
                                        </p:attrNameLst>
                                      </p:cBhvr>
                                      <p:to>
                                        <p:strVal val="visible"/>
                                      </p:to>
                                    </p:set>
                                    <p:animEffect transition="in" filter="blinds(horizontal)">
                                      <p:cBhvr>
                                        <p:cTn id="38" dur="500"/>
                                        <p:tgtEl>
                                          <p:spTgt spid="31747">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31747">
                                            <p:txEl>
                                              <p:pRg st="8" end="8"/>
                                            </p:txEl>
                                          </p:spTgt>
                                        </p:tgtEl>
                                        <p:attrNameLst>
                                          <p:attrName>style.visibility</p:attrName>
                                        </p:attrNameLst>
                                      </p:cBhvr>
                                      <p:to>
                                        <p:strVal val="visible"/>
                                      </p:to>
                                    </p:set>
                                    <p:animEffect transition="in" filter="blinds(horizontal)">
                                      <p:cBhvr>
                                        <p:cTn id="41" dur="500"/>
                                        <p:tgtEl>
                                          <p:spTgt spid="31747">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31747">
                                            <p:txEl>
                                              <p:pRg st="9" end="9"/>
                                            </p:txEl>
                                          </p:spTgt>
                                        </p:tgtEl>
                                        <p:attrNameLst>
                                          <p:attrName>style.visibility</p:attrName>
                                        </p:attrNameLst>
                                      </p:cBhvr>
                                      <p:to>
                                        <p:strVal val="visible"/>
                                      </p:to>
                                    </p:set>
                                    <p:animEffect transition="in" filter="blinds(horizontal)">
                                      <p:cBhvr>
                                        <p:cTn id="44" dur="500"/>
                                        <p:tgtEl>
                                          <p:spTgt spid="31747">
                                            <p:txEl>
                                              <p:pRg st="9" end="9"/>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31747">
                                            <p:txEl>
                                              <p:pRg st="10" end="10"/>
                                            </p:txEl>
                                          </p:spTgt>
                                        </p:tgtEl>
                                        <p:attrNameLst>
                                          <p:attrName>style.visibility</p:attrName>
                                        </p:attrNameLst>
                                      </p:cBhvr>
                                      <p:to>
                                        <p:strVal val="visible"/>
                                      </p:to>
                                    </p:set>
                                    <p:animEffect transition="in" filter="blinds(horizontal)">
                                      <p:cBhvr>
                                        <p:cTn id="47" dur="500"/>
                                        <p:tgtEl>
                                          <p:spTgt spid="31747">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556"/>
                                        </p:tgtEl>
                                        <p:attrNameLst>
                                          <p:attrName>style.visibility</p:attrName>
                                        </p:attrNameLst>
                                      </p:cBhvr>
                                      <p:to>
                                        <p:strVal val="visible"/>
                                      </p:to>
                                    </p:set>
                                    <p:animEffect transition="in" filter="blinds(horizontal)">
                                      <p:cBhvr>
                                        <p:cTn id="52" dur="500"/>
                                        <p:tgtEl>
                                          <p:spTgt spid="23556"/>
                                        </p:tgtEl>
                                      </p:cBhvr>
                                    </p:animEffect>
                                  </p:childTnLst>
                                </p:cTn>
                              </p:par>
                              <p:par>
                                <p:cTn id="53" presetID="3" presetClass="entr" presetSubtype="10" fill="hold" nodeType="withEffect">
                                  <p:stCondLst>
                                    <p:cond delay="0"/>
                                  </p:stCondLst>
                                  <p:childTnLst>
                                    <p:set>
                                      <p:cBhvr>
                                        <p:cTn id="54" dur="1" fill="hold">
                                          <p:stCondLst>
                                            <p:cond delay="0"/>
                                          </p:stCondLst>
                                        </p:cTn>
                                        <p:tgtEl>
                                          <p:spTgt spid="23557"/>
                                        </p:tgtEl>
                                        <p:attrNameLst>
                                          <p:attrName>style.visibility</p:attrName>
                                        </p:attrNameLst>
                                      </p:cBhvr>
                                      <p:to>
                                        <p:strVal val="visible"/>
                                      </p:to>
                                    </p:set>
                                    <p:animEffect transition="in" filter="blinds(horizontal)">
                                      <p:cBhvr>
                                        <p:cTn id="55" dur="500"/>
                                        <p:tgtEl>
                                          <p:spTgt spid="23557"/>
                                        </p:tgtEl>
                                      </p:cBhvr>
                                    </p:animEffect>
                                  </p:childTnLst>
                                </p:cTn>
                              </p:par>
                              <p:par>
                                <p:cTn id="56" presetID="3" presetClass="entr" presetSubtype="10" fill="hold" nodeType="withEffect">
                                  <p:stCondLst>
                                    <p:cond delay="0"/>
                                  </p:stCondLst>
                                  <p:childTnLst>
                                    <p:set>
                                      <p:cBhvr>
                                        <p:cTn id="57" dur="1" fill="hold">
                                          <p:stCondLst>
                                            <p:cond delay="0"/>
                                          </p:stCondLst>
                                        </p:cTn>
                                        <p:tgtEl>
                                          <p:spTgt spid="23554"/>
                                        </p:tgtEl>
                                        <p:attrNameLst>
                                          <p:attrName>style.visibility</p:attrName>
                                        </p:attrNameLst>
                                      </p:cBhvr>
                                      <p:to>
                                        <p:strVal val="visible"/>
                                      </p:to>
                                    </p:set>
                                    <p:animEffect transition="in" filter="blinds(horizontal)">
                                      <p:cBhvr>
                                        <p:cTn id="58" dur="500"/>
                                        <p:tgtEl>
                                          <p:spTgt spid="2355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blinds(horizontal)">
                                      <p:cBhvr>
                                        <p:cTn id="61" dur="500"/>
                                        <p:tgtEl>
                                          <p:spTgt spid="3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linds(horizontal)">
                                      <p:cBhvr>
                                        <p:cTn id="64" dur="500"/>
                                        <p:tgtEl>
                                          <p:spTgt spid="3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blinds(horizontal)">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p:bldP spid="31759" grpId="0"/>
      <p:bldP spid="25" grpId="0"/>
      <p:bldP spid="30" grpId="0"/>
      <p:bldP spid="31"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a:off x="7620000" y="2133600"/>
            <a:ext cx="0" cy="1752600"/>
          </a:xfrm>
          <a:prstGeom prst="line">
            <a:avLst/>
          </a:prstGeom>
          <a:noFill/>
          <a:ln w="9525">
            <a:solidFill>
              <a:schemeClr val="tx1"/>
            </a:solidFill>
            <a:round/>
            <a:headEnd/>
            <a:tailEnd/>
          </a:ln>
        </p:spPr>
        <p:txBody>
          <a:bodyPr/>
          <a:lstStyle/>
          <a:p>
            <a:endParaRPr lang="ja-JP" altLang="en-US"/>
          </a:p>
        </p:txBody>
      </p:sp>
      <p:sp>
        <p:nvSpPr>
          <p:cNvPr id="26627" name="Line 3"/>
          <p:cNvSpPr>
            <a:spLocks noChangeShapeType="1"/>
          </p:cNvSpPr>
          <p:nvPr/>
        </p:nvSpPr>
        <p:spPr bwMode="auto">
          <a:xfrm flipV="1">
            <a:off x="4114800" y="1905000"/>
            <a:ext cx="1981200" cy="1066800"/>
          </a:xfrm>
          <a:prstGeom prst="line">
            <a:avLst/>
          </a:prstGeom>
          <a:noFill/>
          <a:ln w="9525">
            <a:solidFill>
              <a:schemeClr val="tx1"/>
            </a:solidFill>
            <a:round/>
            <a:headEnd/>
            <a:tailEnd/>
          </a:ln>
        </p:spPr>
        <p:txBody>
          <a:bodyPr/>
          <a:lstStyle/>
          <a:p>
            <a:endParaRPr lang="ja-JP" altLang="en-US"/>
          </a:p>
        </p:txBody>
      </p:sp>
      <p:sp>
        <p:nvSpPr>
          <p:cNvPr id="26628" name="Oval 4"/>
          <p:cNvSpPr>
            <a:spLocks noChangeArrowheads="1"/>
          </p:cNvSpPr>
          <p:nvPr/>
        </p:nvSpPr>
        <p:spPr bwMode="auto">
          <a:xfrm>
            <a:off x="6040438" y="1709738"/>
            <a:ext cx="1600200" cy="685800"/>
          </a:xfrm>
          <a:prstGeom prst="ellipse">
            <a:avLst/>
          </a:prstGeom>
          <a:solidFill>
            <a:srgbClr val="CCFFCC"/>
          </a:solidFill>
          <a:ln w="19050">
            <a:solidFill>
              <a:srgbClr val="33CC33"/>
            </a:solidFill>
            <a:round/>
            <a:headEnd/>
            <a:tailEnd/>
          </a:ln>
        </p:spPr>
        <p:txBody>
          <a:bodyPr wrap="none" lIns="91431" tIns="45716" rIns="91431" bIns="45716" anchor="ctr"/>
          <a:lstStyle/>
          <a:p>
            <a:pPr algn="ctr"/>
            <a:r>
              <a:rPr lang="ja-JP" altLang="en-US" sz="3200">
                <a:solidFill>
                  <a:srgbClr val="33CC33"/>
                </a:solidFill>
                <a:latin typeface="Times New Roman" pitchFamily="18" charset="0"/>
              </a:rPr>
              <a:t>人間</a:t>
            </a:r>
          </a:p>
        </p:txBody>
      </p:sp>
      <p:sp>
        <p:nvSpPr>
          <p:cNvPr id="26629" name="Line 5"/>
          <p:cNvSpPr>
            <a:spLocks noChangeShapeType="1"/>
          </p:cNvSpPr>
          <p:nvPr/>
        </p:nvSpPr>
        <p:spPr bwMode="auto">
          <a:xfrm>
            <a:off x="2514600" y="2057400"/>
            <a:ext cx="1905000" cy="838200"/>
          </a:xfrm>
          <a:prstGeom prst="line">
            <a:avLst/>
          </a:prstGeom>
          <a:noFill/>
          <a:ln w="9525">
            <a:solidFill>
              <a:schemeClr val="tx1"/>
            </a:solidFill>
            <a:round/>
            <a:headEnd/>
            <a:tailEnd/>
          </a:ln>
        </p:spPr>
        <p:txBody>
          <a:bodyPr/>
          <a:lstStyle/>
          <a:p>
            <a:endParaRPr lang="ja-JP" altLang="en-US"/>
          </a:p>
        </p:txBody>
      </p:sp>
      <p:sp>
        <p:nvSpPr>
          <p:cNvPr id="26630" name="Line 6"/>
          <p:cNvSpPr>
            <a:spLocks noChangeShapeType="1"/>
          </p:cNvSpPr>
          <p:nvPr/>
        </p:nvSpPr>
        <p:spPr bwMode="auto">
          <a:xfrm>
            <a:off x="533400" y="2133600"/>
            <a:ext cx="609600" cy="1905000"/>
          </a:xfrm>
          <a:prstGeom prst="line">
            <a:avLst/>
          </a:prstGeom>
          <a:noFill/>
          <a:ln w="9525">
            <a:solidFill>
              <a:schemeClr val="tx1"/>
            </a:solidFill>
            <a:round/>
            <a:headEnd/>
            <a:tailEnd/>
          </a:ln>
        </p:spPr>
        <p:txBody>
          <a:bodyPr/>
          <a:lstStyle/>
          <a:p>
            <a:endParaRPr lang="ja-JP" altLang="en-US"/>
          </a:p>
        </p:txBody>
      </p:sp>
      <p:sp>
        <p:nvSpPr>
          <p:cNvPr id="26631" name="Line 7"/>
          <p:cNvSpPr>
            <a:spLocks noChangeShapeType="1"/>
          </p:cNvSpPr>
          <p:nvPr/>
        </p:nvSpPr>
        <p:spPr bwMode="auto">
          <a:xfrm flipH="1">
            <a:off x="1600200" y="1981200"/>
            <a:ext cx="1676400" cy="1143000"/>
          </a:xfrm>
          <a:prstGeom prst="line">
            <a:avLst/>
          </a:prstGeom>
          <a:noFill/>
          <a:ln w="38100">
            <a:solidFill>
              <a:srgbClr val="0066FF"/>
            </a:solidFill>
            <a:round/>
            <a:headEnd/>
            <a:tailEnd/>
          </a:ln>
        </p:spPr>
        <p:txBody>
          <a:bodyPr/>
          <a:lstStyle/>
          <a:p>
            <a:endParaRPr lang="ja-JP" altLang="en-US"/>
          </a:p>
        </p:txBody>
      </p:sp>
      <p:sp>
        <p:nvSpPr>
          <p:cNvPr id="26632" name="Line 8"/>
          <p:cNvSpPr>
            <a:spLocks noChangeShapeType="1"/>
          </p:cNvSpPr>
          <p:nvPr/>
        </p:nvSpPr>
        <p:spPr bwMode="auto">
          <a:xfrm>
            <a:off x="5105400" y="1981200"/>
            <a:ext cx="1981200" cy="1143000"/>
          </a:xfrm>
          <a:prstGeom prst="line">
            <a:avLst/>
          </a:prstGeom>
          <a:noFill/>
          <a:ln w="38100">
            <a:solidFill>
              <a:srgbClr val="0066FF"/>
            </a:solidFill>
            <a:round/>
            <a:headEnd/>
            <a:tailEnd/>
          </a:ln>
        </p:spPr>
        <p:txBody>
          <a:bodyPr/>
          <a:lstStyle/>
          <a:p>
            <a:endParaRPr lang="ja-JP" altLang="en-US"/>
          </a:p>
        </p:txBody>
      </p:sp>
      <p:sp>
        <p:nvSpPr>
          <p:cNvPr id="26633" name="Rectangle 9"/>
          <p:cNvSpPr>
            <a:spLocks noChangeArrowheads="1"/>
          </p:cNvSpPr>
          <p:nvPr/>
        </p:nvSpPr>
        <p:spPr bwMode="auto">
          <a:xfrm>
            <a:off x="3033713" y="1076325"/>
            <a:ext cx="2543175" cy="519113"/>
          </a:xfrm>
          <a:prstGeom prst="rect">
            <a:avLst/>
          </a:prstGeom>
          <a:noFill/>
          <a:ln w="9525">
            <a:noFill/>
            <a:miter lim="800000"/>
            <a:headEnd/>
            <a:tailEnd/>
          </a:ln>
        </p:spPr>
        <p:txBody>
          <a:bodyPr wrap="none" lIns="91431" tIns="45716" rIns="91431" bIns="45716">
            <a:spAutoFit/>
          </a:bodyPr>
          <a:lstStyle/>
          <a:p>
            <a:pPr algn="ctr"/>
            <a:r>
              <a:rPr lang="ja-JP" altLang="en-US" sz="2800" b="1">
                <a:solidFill>
                  <a:srgbClr val="0000FF"/>
                </a:solidFill>
              </a:rPr>
              <a:t>ロールホルダー</a:t>
            </a:r>
          </a:p>
        </p:txBody>
      </p:sp>
      <p:sp>
        <p:nvSpPr>
          <p:cNvPr id="26634" name="Rectangle 10"/>
          <p:cNvSpPr>
            <a:spLocks noChangeArrowheads="1"/>
          </p:cNvSpPr>
          <p:nvPr/>
        </p:nvSpPr>
        <p:spPr bwMode="auto">
          <a:xfrm>
            <a:off x="457200" y="1128713"/>
            <a:ext cx="2057400" cy="519112"/>
          </a:xfrm>
          <a:prstGeom prst="rect">
            <a:avLst/>
          </a:prstGeom>
          <a:noFill/>
          <a:ln w="9525">
            <a:noFill/>
            <a:miter lim="800000"/>
            <a:headEnd/>
            <a:tailEnd/>
          </a:ln>
        </p:spPr>
        <p:txBody>
          <a:bodyPr lIns="91431" tIns="45716" rIns="91431" bIns="45716">
            <a:spAutoFit/>
          </a:bodyPr>
          <a:lstStyle/>
          <a:p>
            <a:pPr algn="ctr"/>
            <a:r>
              <a:rPr lang="ja-JP" altLang="en-US" sz="2800" b="1">
                <a:solidFill>
                  <a:srgbClr val="FF0000"/>
                </a:solidFill>
              </a:rPr>
              <a:t>ロール概念</a:t>
            </a:r>
          </a:p>
        </p:txBody>
      </p:sp>
      <p:sp>
        <p:nvSpPr>
          <p:cNvPr id="26635" name="Rectangle 11"/>
          <p:cNvSpPr>
            <a:spLocks noChangeArrowheads="1"/>
          </p:cNvSpPr>
          <p:nvPr/>
        </p:nvSpPr>
        <p:spPr bwMode="auto">
          <a:xfrm>
            <a:off x="5786438" y="1090613"/>
            <a:ext cx="3287712" cy="519112"/>
          </a:xfrm>
          <a:prstGeom prst="rect">
            <a:avLst/>
          </a:prstGeom>
          <a:noFill/>
          <a:ln w="9525">
            <a:noFill/>
            <a:miter lim="800000"/>
            <a:headEnd/>
            <a:tailEnd/>
          </a:ln>
        </p:spPr>
        <p:txBody>
          <a:bodyPr wrap="none" lIns="91431" tIns="45716" rIns="91431" bIns="45716">
            <a:spAutoFit/>
          </a:bodyPr>
          <a:lstStyle/>
          <a:p>
            <a:pPr algn="ctr"/>
            <a:r>
              <a:rPr lang="ja-JP" altLang="en-US" sz="2800" b="1">
                <a:solidFill>
                  <a:srgbClr val="33CC33"/>
                </a:solidFill>
              </a:rPr>
              <a:t>基本概念</a:t>
            </a:r>
            <a:r>
              <a:rPr lang="ja-JP" altLang="en-US" sz="2400" b="1">
                <a:solidFill>
                  <a:srgbClr val="33CC33"/>
                </a:solidFill>
              </a:rPr>
              <a:t>（クラス制約）</a:t>
            </a:r>
          </a:p>
        </p:txBody>
      </p:sp>
      <p:sp>
        <p:nvSpPr>
          <p:cNvPr id="26636" name="Oval 12"/>
          <p:cNvSpPr>
            <a:spLocks noChangeArrowheads="1"/>
          </p:cNvSpPr>
          <p:nvPr/>
        </p:nvSpPr>
        <p:spPr bwMode="auto">
          <a:xfrm>
            <a:off x="3292475" y="1620838"/>
            <a:ext cx="1828800" cy="742950"/>
          </a:xfrm>
          <a:prstGeom prst="ellipse">
            <a:avLst/>
          </a:prstGeom>
          <a:solidFill>
            <a:srgbClr val="CCECFF"/>
          </a:solidFill>
          <a:ln w="19050">
            <a:solidFill>
              <a:srgbClr val="0000FF"/>
            </a:solidFill>
            <a:round/>
            <a:headEnd/>
            <a:tailEnd/>
          </a:ln>
        </p:spPr>
        <p:txBody>
          <a:bodyPr wrap="none" lIns="91431" tIns="45716" rIns="91431" bIns="45716" anchor="ctr"/>
          <a:lstStyle/>
          <a:p>
            <a:pPr algn="ctr"/>
            <a:r>
              <a:rPr lang="ja-JP" altLang="en-US" sz="3200">
                <a:solidFill>
                  <a:srgbClr val="0000FF"/>
                </a:solidFill>
                <a:latin typeface="Times New Roman" pitchFamily="18" charset="0"/>
              </a:rPr>
              <a:t>教師</a:t>
            </a:r>
          </a:p>
        </p:txBody>
      </p:sp>
      <p:sp>
        <p:nvSpPr>
          <p:cNvPr id="26637" name="Oval 13"/>
          <p:cNvSpPr>
            <a:spLocks noChangeArrowheads="1"/>
          </p:cNvSpPr>
          <p:nvPr/>
        </p:nvSpPr>
        <p:spPr bwMode="auto">
          <a:xfrm>
            <a:off x="1066800" y="2743200"/>
            <a:ext cx="4495800" cy="2133600"/>
          </a:xfrm>
          <a:prstGeom prst="ellipse">
            <a:avLst/>
          </a:prstGeom>
          <a:solidFill>
            <a:srgbClr val="CCECFF"/>
          </a:solidFill>
          <a:ln w="19050">
            <a:solidFill>
              <a:schemeClr val="tx1"/>
            </a:solidFill>
            <a:round/>
            <a:headEnd/>
            <a:tailEnd/>
          </a:ln>
        </p:spPr>
        <p:txBody>
          <a:bodyPr wrap="none" anchor="ctr"/>
          <a:lstStyle/>
          <a:p>
            <a:pPr algn="ctr"/>
            <a:endParaRPr lang="ja-JP" altLang="ja-JP" sz="2400">
              <a:solidFill>
                <a:srgbClr val="0000FF"/>
              </a:solidFill>
            </a:endParaRPr>
          </a:p>
        </p:txBody>
      </p:sp>
      <p:sp>
        <p:nvSpPr>
          <p:cNvPr id="26638" name="Oval 14"/>
          <p:cNvSpPr>
            <a:spLocks noChangeArrowheads="1"/>
          </p:cNvSpPr>
          <p:nvPr/>
        </p:nvSpPr>
        <p:spPr bwMode="auto">
          <a:xfrm>
            <a:off x="3124200" y="2743200"/>
            <a:ext cx="4495800" cy="2133600"/>
          </a:xfrm>
          <a:prstGeom prst="ellipse">
            <a:avLst/>
          </a:prstGeom>
          <a:solidFill>
            <a:srgbClr val="FFFF99">
              <a:alpha val="50195"/>
            </a:srgbClr>
          </a:solidFill>
          <a:ln w="19050">
            <a:solidFill>
              <a:schemeClr val="tx1"/>
            </a:solidFill>
            <a:round/>
            <a:headEnd/>
            <a:tailEnd/>
          </a:ln>
        </p:spPr>
        <p:txBody>
          <a:bodyPr wrap="none" anchor="ctr"/>
          <a:lstStyle/>
          <a:p>
            <a:endParaRPr lang="ja-JP" altLang="en-US"/>
          </a:p>
        </p:txBody>
      </p:sp>
      <p:sp>
        <p:nvSpPr>
          <p:cNvPr id="26639" name="Rectangle 15"/>
          <p:cNvSpPr>
            <a:spLocks noChangeArrowheads="1"/>
          </p:cNvSpPr>
          <p:nvPr/>
        </p:nvSpPr>
        <p:spPr bwMode="auto">
          <a:xfrm>
            <a:off x="1447800" y="3059113"/>
            <a:ext cx="1960563" cy="457200"/>
          </a:xfrm>
          <a:prstGeom prst="rect">
            <a:avLst/>
          </a:prstGeom>
          <a:noFill/>
          <a:ln w="9525">
            <a:noFill/>
            <a:miter lim="800000"/>
            <a:headEnd/>
            <a:tailEnd/>
          </a:ln>
        </p:spPr>
        <p:txBody>
          <a:bodyPr wrap="none">
            <a:spAutoFit/>
          </a:bodyPr>
          <a:lstStyle/>
          <a:p>
            <a:pPr algn="ctr"/>
            <a:r>
              <a:rPr lang="en-US" altLang="ja-JP" sz="2000" b="1">
                <a:solidFill>
                  <a:srgbClr val="0000FF"/>
                </a:solidFill>
                <a:latin typeface="Arial Narrow" pitchFamily="34" charset="0"/>
              </a:rPr>
              <a:t>R2-1)</a:t>
            </a:r>
            <a:r>
              <a:rPr lang="ja-JP" altLang="en-US" sz="2400">
                <a:solidFill>
                  <a:srgbClr val="0000FF"/>
                </a:solidFill>
                <a:latin typeface="ＭＳ Ｐゴシック" pitchFamily="50" charset="-128"/>
              </a:rPr>
              <a:t>年齢</a:t>
            </a:r>
            <a:r>
              <a:rPr lang="en-US" altLang="ja-JP" sz="2400">
                <a:solidFill>
                  <a:srgbClr val="0000FF"/>
                </a:solidFill>
                <a:latin typeface="ＭＳ Ｐゴシック" pitchFamily="50" charset="-128"/>
              </a:rPr>
              <a:t>(&gt;22)</a:t>
            </a:r>
          </a:p>
        </p:txBody>
      </p:sp>
      <p:sp>
        <p:nvSpPr>
          <p:cNvPr id="26640" name="Rectangle 16"/>
          <p:cNvSpPr>
            <a:spLocks noChangeArrowheads="1"/>
          </p:cNvSpPr>
          <p:nvPr/>
        </p:nvSpPr>
        <p:spPr bwMode="auto">
          <a:xfrm>
            <a:off x="1187450" y="3592513"/>
            <a:ext cx="1925638" cy="457200"/>
          </a:xfrm>
          <a:prstGeom prst="rect">
            <a:avLst/>
          </a:prstGeom>
          <a:noFill/>
          <a:ln w="9525">
            <a:noFill/>
            <a:miter lim="800000"/>
            <a:headEnd/>
            <a:tailEnd/>
          </a:ln>
        </p:spPr>
        <p:txBody>
          <a:bodyPr wrap="none">
            <a:spAutoFit/>
          </a:bodyPr>
          <a:lstStyle/>
          <a:p>
            <a:pPr algn="ctr"/>
            <a:r>
              <a:rPr lang="en-US" altLang="ja-JP" sz="2000" b="1">
                <a:solidFill>
                  <a:srgbClr val="006600"/>
                </a:solidFill>
                <a:latin typeface="Arial Narrow" pitchFamily="34" charset="0"/>
              </a:rPr>
              <a:t>R2-2)</a:t>
            </a:r>
            <a:r>
              <a:rPr lang="ja-JP" altLang="en-US" sz="2400">
                <a:solidFill>
                  <a:srgbClr val="006600"/>
                </a:solidFill>
                <a:latin typeface="ＭＳ Ｐゴシック" pitchFamily="50" charset="-128"/>
              </a:rPr>
              <a:t>担当教科</a:t>
            </a:r>
          </a:p>
        </p:txBody>
      </p:sp>
      <p:sp>
        <p:nvSpPr>
          <p:cNvPr id="26641" name="Rectangle 17"/>
          <p:cNvSpPr>
            <a:spLocks noChangeArrowheads="1"/>
          </p:cNvSpPr>
          <p:nvPr/>
        </p:nvSpPr>
        <p:spPr bwMode="auto">
          <a:xfrm>
            <a:off x="3530600" y="3821113"/>
            <a:ext cx="1511300" cy="457200"/>
          </a:xfrm>
          <a:prstGeom prst="rect">
            <a:avLst/>
          </a:prstGeom>
          <a:noFill/>
          <a:ln w="9525">
            <a:noFill/>
            <a:miter lim="800000"/>
            <a:headEnd/>
            <a:tailEnd/>
          </a:ln>
        </p:spPr>
        <p:txBody>
          <a:bodyPr wrap="none">
            <a:spAutoFit/>
          </a:bodyPr>
          <a:lstStyle/>
          <a:p>
            <a:pPr algn="ctr"/>
            <a:r>
              <a:rPr lang="en-US" altLang="ja-JP" sz="2000" b="1">
                <a:solidFill>
                  <a:srgbClr val="FF6600"/>
                </a:solidFill>
                <a:latin typeface="Arial Narrow" pitchFamily="34" charset="0"/>
              </a:rPr>
              <a:t>B1 ,R1)</a:t>
            </a:r>
            <a:r>
              <a:rPr lang="ja-JP" altLang="en-US" sz="2400">
                <a:solidFill>
                  <a:srgbClr val="FF6600"/>
                </a:solidFill>
                <a:latin typeface="ＭＳ Ｐゴシック" pitchFamily="50" charset="-128"/>
              </a:rPr>
              <a:t>名前</a:t>
            </a:r>
          </a:p>
        </p:txBody>
      </p:sp>
      <p:sp>
        <p:nvSpPr>
          <p:cNvPr id="26642" name="Rectangle 18"/>
          <p:cNvSpPr>
            <a:spLocks noChangeArrowheads="1"/>
          </p:cNvSpPr>
          <p:nvPr/>
        </p:nvSpPr>
        <p:spPr bwMode="auto">
          <a:xfrm>
            <a:off x="3241675" y="3287713"/>
            <a:ext cx="1714500" cy="457200"/>
          </a:xfrm>
          <a:prstGeom prst="rect">
            <a:avLst/>
          </a:prstGeom>
          <a:noFill/>
          <a:ln w="9525">
            <a:noFill/>
            <a:miter lim="800000"/>
            <a:headEnd/>
            <a:tailEnd/>
          </a:ln>
        </p:spPr>
        <p:txBody>
          <a:bodyPr wrap="none">
            <a:spAutoFit/>
          </a:bodyPr>
          <a:lstStyle/>
          <a:p>
            <a:pPr algn="ctr"/>
            <a:r>
              <a:rPr lang="ja-JP" altLang="en-US" sz="2400">
                <a:solidFill>
                  <a:srgbClr val="FF6600"/>
                </a:solidFill>
                <a:latin typeface="ＭＳ Ｐゴシック" pitchFamily="50" charset="-128"/>
              </a:rPr>
              <a:t>　</a:t>
            </a:r>
            <a:r>
              <a:rPr lang="en-US" altLang="ja-JP" sz="2000" b="1">
                <a:solidFill>
                  <a:srgbClr val="FF6600"/>
                </a:solidFill>
                <a:latin typeface="Arial Narrow" pitchFamily="34" charset="0"/>
              </a:rPr>
              <a:t>B1,R1) </a:t>
            </a:r>
            <a:r>
              <a:rPr lang="ja-JP" altLang="en-US" sz="2400">
                <a:solidFill>
                  <a:srgbClr val="FF6600"/>
                </a:solidFill>
                <a:latin typeface="ＭＳ Ｐゴシック" pitchFamily="50" charset="-128"/>
              </a:rPr>
              <a:t>年齢</a:t>
            </a:r>
          </a:p>
        </p:txBody>
      </p:sp>
      <p:sp>
        <p:nvSpPr>
          <p:cNvPr id="26643" name="Oval 19"/>
          <p:cNvSpPr>
            <a:spLocks noChangeArrowheads="1"/>
          </p:cNvSpPr>
          <p:nvPr/>
        </p:nvSpPr>
        <p:spPr bwMode="auto">
          <a:xfrm>
            <a:off x="514350" y="1685925"/>
            <a:ext cx="2000250" cy="752475"/>
          </a:xfrm>
          <a:prstGeom prst="ellipse">
            <a:avLst/>
          </a:prstGeom>
          <a:solidFill>
            <a:srgbClr val="FFCC99"/>
          </a:solidFill>
          <a:ln w="19050">
            <a:solidFill>
              <a:schemeClr val="hlink"/>
            </a:solidFill>
            <a:round/>
            <a:headEnd/>
            <a:tailEnd/>
          </a:ln>
        </p:spPr>
        <p:txBody>
          <a:bodyPr wrap="none" lIns="91431" tIns="45716" rIns="91431" bIns="45716" anchor="ctr"/>
          <a:lstStyle/>
          <a:p>
            <a:pPr algn="ctr"/>
            <a:r>
              <a:rPr lang="ja-JP" altLang="en-US" sz="3200">
                <a:solidFill>
                  <a:srgbClr val="FF0000"/>
                </a:solidFill>
                <a:latin typeface="Times New Roman" pitchFamily="18" charset="0"/>
              </a:rPr>
              <a:t>教師</a:t>
            </a:r>
            <a:r>
              <a:rPr lang="en-US" altLang="ja-JP" sz="3200">
                <a:solidFill>
                  <a:srgbClr val="FF0000"/>
                </a:solidFill>
                <a:latin typeface="Times New Roman" pitchFamily="18" charset="0"/>
              </a:rPr>
              <a:t>role</a:t>
            </a:r>
          </a:p>
        </p:txBody>
      </p:sp>
      <p:sp>
        <p:nvSpPr>
          <p:cNvPr id="26644" name="Rectangle 20"/>
          <p:cNvSpPr>
            <a:spLocks noChangeArrowheads="1"/>
          </p:cNvSpPr>
          <p:nvPr/>
        </p:nvSpPr>
        <p:spPr bwMode="auto">
          <a:xfrm>
            <a:off x="1579563" y="4191000"/>
            <a:ext cx="1925637" cy="457200"/>
          </a:xfrm>
          <a:prstGeom prst="rect">
            <a:avLst/>
          </a:prstGeom>
          <a:noFill/>
          <a:ln w="9525">
            <a:noFill/>
            <a:miter lim="800000"/>
            <a:headEnd/>
            <a:tailEnd/>
          </a:ln>
        </p:spPr>
        <p:txBody>
          <a:bodyPr wrap="none">
            <a:spAutoFit/>
          </a:bodyPr>
          <a:lstStyle/>
          <a:p>
            <a:pPr algn="ctr"/>
            <a:r>
              <a:rPr lang="en-US" altLang="ja-JP" sz="2000" b="1">
                <a:solidFill>
                  <a:srgbClr val="006600"/>
                </a:solidFill>
                <a:latin typeface="Arial Narrow" pitchFamily="34" charset="0"/>
              </a:rPr>
              <a:t>R2-2)</a:t>
            </a:r>
            <a:r>
              <a:rPr lang="ja-JP" altLang="en-US" sz="2400">
                <a:solidFill>
                  <a:srgbClr val="006600"/>
                </a:solidFill>
                <a:latin typeface="ＭＳ Ｐゴシック" pitchFamily="50" charset="-128"/>
              </a:rPr>
              <a:t>勤続年数</a:t>
            </a:r>
          </a:p>
        </p:txBody>
      </p:sp>
      <p:sp>
        <p:nvSpPr>
          <p:cNvPr id="26645" name="Rectangle 21"/>
          <p:cNvSpPr>
            <a:spLocks noChangeArrowheads="1"/>
          </p:cNvSpPr>
          <p:nvPr/>
        </p:nvSpPr>
        <p:spPr bwMode="auto">
          <a:xfrm>
            <a:off x="5638800" y="3200400"/>
            <a:ext cx="1130300" cy="457200"/>
          </a:xfrm>
          <a:prstGeom prst="rect">
            <a:avLst/>
          </a:prstGeom>
          <a:noFill/>
          <a:ln w="9525">
            <a:noFill/>
            <a:miter lim="800000"/>
            <a:headEnd/>
            <a:tailEnd/>
          </a:ln>
        </p:spPr>
        <p:txBody>
          <a:bodyPr wrap="none">
            <a:spAutoFit/>
          </a:bodyPr>
          <a:lstStyle/>
          <a:p>
            <a:pPr algn="ctr"/>
            <a:r>
              <a:rPr lang="en-US" altLang="ja-JP" sz="2000" b="1">
                <a:latin typeface="Arial Narrow" pitchFamily="34" charset="0"/>
              </a:rPr>
              <a:t>B2)</a:t>
            </a:r>
            <a:r>
              <a:rPr lang="ja-JP" altLang="en-US" sz="2400">
                <a:latin typeface="ＭＳ Ｐゴシック" pitchFamily="50" charset="-128"/>
              </a:rPr>
              <a:t>身長</a:t>
            </a:r>
          </a:p>
        </p:txBody>
      </p:sp>
      <p:sp>
        <p:nvSpPr>
          <p:cNvPr id="26646" name="Rectangle 22"/>
          <p:cNvSpPr>
            <a:spLocks noChangeArrowheads="1"/>
          </p:cNvSpPr>
          <p:nvPr/>
        </p:nvSpPr>
        <p:spPr bwMode="auto">
          <a:xfrm>
            <a:off x="5638800" y="4038600"/>
            <a:ext cx="1130300" cy="457200"/>
          </a:xfrm>
          <a:prstGeom prst="rect">
            <a:avLst/>
          </a:prstGeom>
          <a:noFill/>
          <a:ln w="9525">
            <a:noFill/>
            <a:miter lim="800000"/>
            <a:headEnd/>
            <a:tailEnd/>
          </a:ln>
        </p:spPr>
        <p:txBody>
          <a:bodyPr wrap="none">
            <a:spAutoFit/>
          </a:bodyPr>
          <a:lstStyle/>
          <a:p>
            <a:pPr algn="ctr"/>
            <a:r>
              <a:rPr lang="en-US" altLang="ja-JP" sz="2000" b="1">
                <a:latin typeface="Arial Narrow" pitchFamily="34" charset="0"/>
              </a:rPr>
              <a:t>B2)</a:t>
            </a:r>
            <a:r>
              <a:rPr lang="ja-JP" altLang="en-US" sz="2400">
                <a:latin typeface="ＭＳ Ｐゴシック" pitchFamily="50" charset="-128"/>
              </a:rPr>
              <a:t>体重</a:t>
            </a:r>
          </a:p>
        </p:txBody>
      </p:sp>
      <p:sp>
        <p:nvSpPr>
          <p:cNvPr id="53271" name="Rectangle 23"/>
          <p:cNvSpPr>
            <a:spLocks noGrp="1" noChangeArrowheads="1"/>
          </p:cNvSpPr>
          <p:nvPr>
            <p:ph type="title"/>
          </p:nvPr>
        </p:nvSpPr>
        <p:spPr/>
        <p:txBody>
          <a:bodyPr/>
          <a:lstStyle/>
          <a:p>
            <a:r>
              <a:rPr lang="ja-JP" altLang="en-US" sz="4000"/>
              <a:t>ロール概念定義の詳細</a:t>
            </a:r>
          </a:p>
        </p:txBody>
      </p:sp>
      <p:sp>
        <p:nvSpPr>
          <p:cNvPr id="53272" name="Rectangle 24"/>
          <p:cNvSpPr>
            <a:spLocks noGrp="1" noChangeArrowheads="1"/>
          </p:cNvSpPr>
          <p:nvPr>
            <p:ph type="body" idx="1"/>
          </p:nvPr>
        </p:nvSpPr>
        <p:spPr>
          <a:xfrm>
            <a:off x="228600" y="5029200"/>
            <a:ext cx="8610600" cy="1524000"/>
          </a:xfrm>
          <a:ln>
            <a:solidFill>
              <a:schemeClr val="tx1"/>
            </a:solidFill>
          </a:ln>
        </p:spPr>
        <p:txBody>
          <a:bodyPr/>
          <a:lstStyle/>
          <a:p>
            <a:pPr>
              <a:buFont typeface="Wingdings" pitchFamily="2" charset="2"/>
              <a:buNone/>
            </a:pPr>
            <a:r>
              <a:rPr lang="ja-JP" altLang="en-US" sz="2000" u="none">
                <a:solidFill>
                  <a:srgbClr val="33CC33"/>
                </a:solidFill>
                <a:ea typeface="ＭＳ ゴシック" pitchFamily="49" charset="-128"/>
              </a:rPr>
              <a:t>基本概念　</a:t>
            </a:r>
            <a:r>
              <a:rPr lang="en-US" altLang="ja-JP" sz="2000" u="none">
                <a:solidFill>
                  <a:srgbClr val="33CC33"/>
                </a:solidFill>
                <a:latin typeface="ＭＳ ゴシック" pitchFamily="49" charset="-128"/>
                <a:ea typeface="ＭＳ ゴシック" pitchFamily="49" charset="-128"/>
              </a:rPr>
              <a:t>:</a:t>
            </a:r>
            <a:r>
              <a:rPr lang="en-US" altLang="ja-JP" sz="2000" u="none">
                <a:solidFill>
                  <a:srgbClr val="FF0000"/>
                </a:solidFill>
                <a:latin typeface="Arial Narrow" pitchFamily="34" charset="0"/>
              </a:rPr>
              <a:t>B1)</a:t>
            </a:r>
            <a:r>
              <a:rPr lang="ja-JP" altLang="en-US" sz="2000" u="none">
                <a:solidFill>
                  <a:srgbClr val="FF0000"/>
                </a:solidFill>
              </a:rPr>
              <a:t>ロール概念から参照される</a:t>
            </a:r>
            <a:r>
              <a:rPr lang="en-US" altLang="ja-JP" sz="2000" u="none"/>
              <a:t>/ </a:t>
            </a:r>
            <a:r>
              <a:rPr lang="en-US" altLang="ja-JP" sz="2000" u="none">
                <a:latin typeface="Arial Narrow" pitchFamily="34" charset="0"/>
              </a:rPr>
              <a:t>B2)</a:t>
            </a:r>
            <a:r>
              <a:rPr lang="ja-JP" altLang="en-US" sz="2000" u="none"/>
              <a:t>ロール概念から参照されない</a:t>
            </a:r>
          </a:p>
          <a:p>
            <a:pPr>
              <a:buFont typeface="Wingdings" pitchFamily="2" charset="2"/>
              <a:buNone/>
            </a:pPr>
            <a:r>
              <a:rPr lang="ja-JP" altLang="en-US" sz="2000" u="none">
                <a:solidFill>
                  <a:srgbClr val="FF0000"/>
                </a:solidFill>
                <a:ea typeface="ＭＳ ゴシック" pitchFamily="49" charset="-128"/>
              </a:rPr>
              <a:t>ロール概念</a:t>
            </a:r>
            <a:r>
              <a:rPr lang="en-US" altLang="ja-JP" sz="2000" u="none">
                <a:solidFill>
                  <a:srgbClr val="FF0000"/>
                </a:solidFill>
                <a:latin typeface="ＭＳ ゴシック" pitchFamily="49" charset="-128"/>
                <a:ea typeface="ＭＳ ゴシック" pitchFamily="49" charset="-128"/>
              </a:rPr>
              <a:t>:</a:t>
            </a:r>
            <a:r>
              <a:rPr lang="en-US" altLang="ja-JP" sz="2000" u="none">
                <a:solidFill>
                  <a:srgbClr val="FF0000"/>
                </a:solidFill>
                <a:latin typeface="Arial Narrow" pitchFamily="34" charset="0"/>
              </a:rPr>
              <a:t>R1)</a:t>
            </a:r>
            <a:r>
              <a:rPr lang="ja-JP" altLang="en-US" sz="2000" u="none">
                <a:solidFill>
                  <a:srgbClr val="FF0000"/>
                </a:solidFill>
              </a:rPr>
              <a:t>基本概念の定義を参照</a:t>
            </a:r>
          </a:p>
          <a:p>
            <a:pPr>
              <a:buFont typeface="Wingdings" pitchFamily="2" charset="2"/>
              <a:buNone/>
            </a:pPr>
            <a:r>
              <a:rPr lang="ja-JP" altLang="en-US" sz="2000" u="none">
                <a:solidFill>
                  <a:srgbClr val="0000FF"/>
                </a:solidFill>
                <a:latin typeface="Arial Narrow" pitchFamily="34" charset="0"/>
              </a:rPr>
              <a:t>　　　　　　　　</a:t>
            </a:r>
            <a:r>
              <a:rPr lang="en-US" altLang="ja-JP" sz="2000" u="none">
                <a:solidFill>
                  <a:srgbClr val="0000FF"/>
                </a:solidFill>
                <a:latin typeface="Arial Narrow" pitchFamily="34" charset="0"/>
              </a:rPr>
              <a:t>R2-1)</a:t>
            </a:r>
            <a:r>
              <a:rPr lang="ja-JP" altLang="en-US" sz="2000" u="none">
                <a:solidFill>
                  <a:srgbClr val="0000FF"/>
                </a:solidFill>
              </a:rPr>
              <a:t>参照している定義に制約追加</a:t>
            </a:r>
            <a:r>
              <a:rPr lang="en-US" altLang="ja-JP" sz="2000" u="none"/>
              <a:t>/</a:t>
            </a:r>
            <a:r>
              <a:rPr lang="en-US" altLang="ja-JP" sz="2000" u="none">
                <a:solidFill>
                  <a:srgbClr val="006600"/>
                </a:solidFill>
                <a:latin typeface="Arial Narrow" pitchFamily="34" charset="0"/>
              </a:rPr>
              <a:t>R2-2)</a:t>
            </a:r>
            <a:r>
              <a:rPr lang="ja-JP" altLang="en-US" sz="2000" u="none">
                <a:solidFill>
                  <a:srgbClr val="006600"/>
                </a:solidFill>
              </a:rPr>
              <a:t>ロール概念で新たに追加</a:t>
            </a:r>
          </a:p>
          <a:p>
            <a:pPr>
              <a:buFont typeface="Wingdings" pitchFamily="2" charset="2"/>
              <a:buNone/>
            </a:pPr>
            <a:r>
              <a:rPr lang="ja-JP" altLang="en-US" sz="2000" u="none">
                <a:solidFill>
                  <a:srgbClr val="0000FF"/>
                </a:solidFill>
              </a:rPr>
              <a:t>ロールホルダー</a:t>
            </a:r>
            <a:r>
              <a:rPr lang="en-US" altLang="ja-JP" sz="2000" u="none">
                <a:solidFill>
                  <a:srgbClr val="0000FF"/>
                </a:solidFill>
              </a:rPr>
              <a:t>:</a:t>
            </a:r>
            <a:r>
              <a:rPr lang="ja-JP" altLang="en-US" sz="2000" u="none"/>
              <a:t>上記を合わせたもの</a:t>
            </a:r>
          </a:p>
        </p:txBody>
      </p:sp>
      <p:sp>
        <p:nvSpPr>
          <p:cNvPr id="53273" name="日付プレースホルダ 24"/>
          <p:cNvSpPr>
            <a:spLocks noGrp="1"/>
          </p:cNvSpPr>
          <p:nvPr>
            <p:ph type="dt" sz="quarter" idx="10"/>
          </p:nvPr>
        </p:nvSpPr>
        <p:spPr>
          <a:noFill/>
        </p:spPr>
        <p:txBody>
          <a:bodyPr/>
          <a:lstStyle/>
          <a:p>
            <a:fld id="{97CBFEB2-B417-4414-8EE1-32B977EBB8F4}" type="datetime1">
              <a:rPr lang="ja-JP" altLang="en-US" smtClean="0"/>
              <a:t>2019/6/5</a:t>
            </a:fld>
            <a:endParaRPr lang="en-US" altLang="ja-JP"/>
          </a:p>
        </p:txBody>
      </p:sp>
      <p:sp>
        <p:nvSpPr>
          <p:cNvPr id="53274" name="スライド番号プレースホルダ 25"/>
          <p:cNvSpPr>
            <a:spLocks noGrp="1"/>
          </p:cNvSpPr>
          <p:nvPr>
            <p:ph type="sldNum" sz="quarter" idx="12"/>
          </p:nvPr>
        </p:nvSpPr>
        <p:spPr>
          <a:noFill/>
        </p:spPr>
        <p:txBody>
          <a:bodyPr/>
          <a:lstStyle/>
          <a:p>
            <a:fld id="{C7BD1CE5-86AE-4234-B1A5-C161BFB84E8F}" type="slidenum">
              <a:rPr lang="en-US" altLang="ja-JP" smtClean="0"/>
              <a:pPr/>
              <a:t>67</a:t>
            </a:fld>
            <a:endParaRPr lang="en-US" altLang="ja-JP"/>
          </a:p>
        </p:txBody>
      </p:sp>
      <p:sp>
        <p:nvSpPr>
          <p:cNvPr id="28" name="AutoShape 16"/>
          <p:cNvSpPr>
            <a:spLocks noChangeArrowheads="1"/>
          </p:cNvSpPr>
          <p:nvPr/>
        </p:nvSpPr>
        <p:spPr bwMode="auto">
          <a:xfrm>
            <a:off x="214313" y="4857750"/>
            <a:ext cx="2786062" cy="1785938"/>
          </a:xfrm>
          <a:prstGeom prst="wedgeRoundRectCallout">
            <a:avLst>
              <a:gd name="adj1" fmla="val -9431"/>
              <a:gd name="adj2" fmla="val -87352"/>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ロール概念のみが持つスロット</a:t>
            </a:r>
          </a:p>
          <a:p>
            <a:r>
              <a:rPr lang="ja-JP" altLang="en-US" sz="2800">
                <a:solidFill>
                  <a:srgbClr val="FF0000"/>
                </a:solidFill>
              </a:rPr>
              <a:t>（ロール概念で追加された）</a:t>
            </a:r>
          </a:p>
        </p:txBody>
      </p:sp>
      <p:sp>
        <p:nvSpPr>
          <p:cNvPr id="29" name="AutoShape 16"/>
          <p:cNvSpPr>
            <a:spLocks noChangeArrowheads="1"/>
          </p:cNvSpPr>
          <p:nvPr/>
        </p:nvSpPr>
        <p:spPr bwMode="auto">
          <a:xfrm>
            <a:off x="3071813" y="4929188"/>
            <a:ext cx="3286125" cy="1285875"/>
          </a:xfrm>
          <a:prstGeom prst="wedgeRoundRectCallout">
            <a:avLst>
              <a:gd name="adj1" fmla="val -16458"/>
              <a:gd name="adj2" fmla="val -101241"/>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00CC"/>
                </a:solidFill>
              </a:rPr>
              <a:t>クラス制約から継承されたスロット</a:t>
            </a:r>
          </a:p>
        </p:txBody>
      </p:sp>
      <p:sp>
        <p:nvSpPr>
          <p:cNvPr id="30" name="AutoShape 16"/>
          <p:cNvSpPr>
            <a:spLocks noChangeArrowheads="1"/>
          </p:cNvSpPr>
          <p:nvPr/>
        </p:nvSpPr>
        <p:spPr bwMode="auto">
          <a:xfrm>
            <a:off x="6429375" y="4929188"/>
            <a:ext cx="2357438" cy="1285875"/>
          </a:xfrm>
          <a:prstGeom prst="wedgeRoundRectCallout">
            <a:avLst>
              <a:gd name="adj1" fmla="val -36653"/>
              <a:gd name="adj2" fmla="val -96731"/>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8000"/>
                </a:solidFill>
              </a:rPr>
              <a:t>ロール概念が参照しないスロット</a:t>
            </a:r>
          </a:p>
        </p:txBody>
      </p:sp>
      <p:sp>
        <p:nvSpPr>
          <p:cNvPr id="31" name="Oval 13"/>
          <p:cNvSpPr>
            <a:spLocks noChangeArrowheads="1"/>
          </p:cNvSpPr>
          <p:nvPr/>
        </p:nvSpPr>
        <p:spPr bwMode="auto">
          <a:xfrm>
            <a:off x="1071563" y="2571750"/>
            <a:ext cx="6572250" cy="2428875"/>
          </a:xfrm>
          <a:prstGeom prst="ellipse">
            <a:avLst/>
          </a:prstGeom>
          <a:noFill/>
          <a:ln w="57150">
            <a:solidFill>
              <a:srgbClr val="0066FF"/>
            </a:solidFill>
            <a:round/>
            <a:headEnd/>
            <a:tailEnd/>
          </a:ln>
        </p:spPr>
        <p:txBody>
          <a:bodyPr wrap="none" anchor="ctr"/>
          <a:lstStyle/>
          <a:p>
            <a:pPr algn="ctr"/>
            <a:endParaRPr lang="ja-JP" altLang="ja-JP" sz="2400">
              <a:solidFill>
                <a:srgbClr val="0000FF"/>
              </a:solidFill>
            </a:endParaRPr>
          </a:p>
        </p:txBody>
      </p:sp>
    </p:spTree>
    <p:extLst>
      <p:ext uri="{BB962C8B-B14F-4D97-AF65-F5344CB8AC3E}">
        <p14:creationId xmlns:p14="http://schemas.microsoft.com/office/powerpoint/2010/main" val="1996975581"/>
      </p:ext>
    </p:extLst>
  </p:cSld>
  <p:clrMapOvr>
    <a:masterClrMapping/>
  </p:clrMapOvr>
  <p:transition advTm="72336">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5"/>
                                        </p:tgtEl>
                                        <p:attrNameLst>
                                          <p:attrName>style.visibility</p:attrName>
                                        </p:attrNameLst>
                                      </p:cBhvr>
                                      <p:to>
                                        <p:strVal val="visible"/>
                                      </p:to>
                                    </p:set>
                                    <p:animEffect transition="in" filter="blinds(horizontal)">
                                      <p:cBhvr>
                                        <p:cTn id="7" dur="500"/>
                                        <p:tgtEl>
                                          <p:spTgt spid="266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transition="in" filter="blinds(horizontal)">
                                      <p:cBhvr>
                                        <p:cTn id="10" dur="500"/>
                                        <p:tgtEl>
                                          <p:spTgt spid="2662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627"/>
                                        </p:tgtEl>
                                        <p:attrNameLst>
                                          <p:attrName>style.visibility</p:attrName>
                                        </p:attrNameLst>
                                      </p:cBhvr>
                                      <p:to>
                                        <p:strVal val="visible"/>
                                      </p:to>
                                    </p:set>
                                    <p:animEffect transition="in" filter="blinds(horizontal)">
                                      <p:cBhvr>
                                        <p:cTn id="13" dur="500"/>
                                        <p:tgtEl>
                                          <p:spTgt spid="2662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626"/>
                                        </p:tgtEl>
                                        <p:attrNameLst>
                                          <p:attrName>style.visibility</p:attrName>
                                        </p:attrNameLst>
                                      </p:cBhvr>
                                      <p:to>
                                        <p:strVal val="visible"/>
                                      </p:to>
                                    </p:set>
                                    <p:animEffect transition="in" filter="blinds(horizontal)">
                                      <p:cBhvr>
                                        <p:cTn id="16" dur="500"/>
                                        <p:tgtEl>
                                          <p:spTgt spid="2662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638"/>
                                        </p:tgtEl>
                                        <p:attrNameLst>
                                          <p:attrName>style.visibility</p:attrName>
                                        </p:attrNameLst>
                                      </p:cBhvr>
                                      <p:to>
                                        <p:strVal val="visible"/>
                                      </p:to>
                                    </p:set>
                                    <p:animEffect transition="in" filter="blinds(horizontal)">
                                      <p:cBhvr>
                                        <p:cTn id="19" dur="500"/>
                                        <p:tgtEl>
                                          <p:spTgt spid="2663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6641"/>
                                        </p:tgtEl>
                                        <p:attrNameLst>
                                          <p:attrName>style.visibility</p:attrName>
                                        </p:attrNameLst>
                                      </p:cBhvr>
                                      <p:to>
                                        <p:strVal val="visible"/>
                                      </p:to>
                                    </p:set>
                                    <p:animEffect transition="in" filter="blinds(horizontal)">
                                      <p:cBhvr>
                                        <p:cTn id="22" dur="500"/>
                                        <p:tgtEl>
                                          <p:spTgt spid="2664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645"/>
                                        </p:tgtEl>
                                        <p:attrNameLst>
                                          <p:attrName>style.visibility</p:attrName>
                                        </p:attrNameLst>
                                      </p:cBhvr>
                                      <p:to>
                                        <p:strVal val="visible"/>
                                      </p:to>
                                    </p:set>
                                    <p:animEffect transition="in" filter="blinds(horizontal)">
                                      <p:cBhvr>
                                        <p:cTn id="25" dur="500"/>
                                        <p:tgtEl>
                                          <p:spTgt spid="2664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646"/>
                                        </p:tgtEl>
                                        <p:attrNameLst>
                                          <p:attrName>style.visibility</p:attrName>
                                        </p:attrNameLst>
                                      </p:cBhvr>
                                      <p:to>
                                        <p:strVal val="visible"/>
                                      </p:to>
                                    </p:set>
                                    <p:animEffect transition="in" filter="blinds(horizontal)">
                                      <p:cBhvr>
                                        <p:cTn id="28" dur="500"/>
                                        <p:tgtEl>
                                          <p:spTgt spid="2664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6642"/>
                                        </p:tgtEl>
                                        <p:attrNameLst>
                                          <p:attrName>style.visibility</p:attrName>
                                        </p:attrNameLst>
                                      </p:cBhvr>
                                      <p:to>
                                        <p:strVal val="visible"/>
                                      </p:to>
                                    </p:set>
                                    <p:animEffect transition="in" filter="blinds(horizontal)">
                                      <p:cBhvr>
                                        <p:cTn id="31" dur="500"/>
                                        <p:tgtEl>
                                          <p:spTgt spid="2664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6643"/>
                                        </p:tgtEl>
                                        <p:attrNameLst>
                                          <p:attrName>style.visibility</p:attrName>
                                        </p:attrNameLst>
                                      </p:cBhvr>
                                      <p:to>
                                        <p:strVal val="visible"/>
                                      </p:to>
                                    </p:set>
                                    <p:animEffect transition="in" filter="blinds(horizontal)">
                                      <p:cBhvr>
                                        <p:cTn id="36" dur="500"/>
                                        <p:tgtEl>
                                          <p:spTgt spid="2664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6634"/>
                                        </p:tgtEl>
                                        <p:attrNameLst>
                                          <p:attrName>style.visibility</p:attrName>
                                        </p:attrNameLst>
                                      </p:cBhvr>
                                      <p:to>
                                        <p:strVal val="visible"/>
                                      </p:to>
                                    </p:set>
                                    <p:animEffect transition="in" filter="blinds(horizontal)">
                                      <p:cBhvr>
                                        <p:cTn id="39" dur="500"/>
                                        <p:tgtEl>
                                          <p:spTgt spid="2663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6629"/>
                                        </p:tgtEl>
                                        <p:attrNameLst>
                                          <p:attrName>style.visibility</p:attrName>
                                        </p:attrNameLst>
                                      </p:cBhvr>
                                      <p:to>
                                        <p:strVal val="visible"/>
                                      </p:to>
                                    </p:set>
                                    <p:animEffect transition="in" filter="blinds(horizontal)">
                                      <p:cBhvr>
                                        <p:cTn id="42" dur="500"/>
                                        <p:tgtEl>
                                          <p:spTgt spid="2662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6630"/>
                                        </p:tgtEl>
                                        <p:attrNameLst>
                                          <p:attrName>style.visibility</p:attrName>
                                        </p:attrNameLst>
                                      </p:cBhvr>
                                      <p:to>
                                        <p:strVal val="visible"/>
                                      </p:to>
                                    </p:set>
                                    <p:animEffect transition="in" filter="blinds(horizontal)">
                                      <p:cBhvr>
                                        <p:cTn id="45" dur="500"/>
                                        <p:tgtEl>
                                          <p:spTgt spid="2663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6637"/>
                                        </p:tgtEl>
                                        <p:attrNameLst>
                                          <p:attrName>style.visibility</p:attrName>
                                        </p:attrNameLst>
                                      </p:cBhvr>
                                      <p:to>
                                        <p:strVal val="visible"/>
                                      </p:to>
                                    </p:set>
                                    <p:animEffect transition="in" filter="blinds(horizontal)">
                                      <p:cBhvr>
                                        <p:cTn id="48" dur="500"/>
                                        <p:tgtEl>
                                          <p:spTgt spid="266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639"/>
                                        </p:tgtEl>
                                        <p:attrNameLst>
                                          <p:attrName>style.visibility</p:attrName>
                                        </p:attrNameLst>
                                      </p:cBhvr>
                                      <p:to>
                                        <p:strVal val="visible"/>
                                      </p:to>
                                    </p:set>
                                    <p:animEffect transition="in" filter="blinds(horizontal)">
                                      <p:cBhvr>
                                        <p:cTn id="51" dur="500"/>
                                        <p:tgtEl>
                                          <p:spTgt spid="2663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640"/>
                                        </p:tgtEl>
                                        <p:attrNameLst>
                                          <p:attrName>style.visibility</p:attrName>
                                        </p:attrNameLst>
                                      </p:cBhvr>
                                      <p:to>
                                        <p:strVal val="visible"/>
                                      </p:to>
                                    </p:set>
                                    <p:animEffect transition="in" filter="blinds(horizontal)">
                                      <p:cBhvr>
                                        <p:cTn id="54" dur="500"/>
                                        <p:tgtEl>
                                          <p:spTgt spid="2664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6644"/>
                                        </p:tgtEl>
                                        <p:attrNameLst>
                                          <p:attrName>style.visibility</p:attrName>
                                        </p:attrNameLst>
                                      </p:cBhvr>
                                      <p:to>
                                        <p:strVal val="visible"/>
                                      </p:to>
                                    </p:set>
                                    <p:animEffect transition="in" filter="blinds(horizontal)">
                                      <p:cBhvr>
                                        <p:cTn id="57" dur="500"/>
                                        <p:tgtEl>
                                          <p:spTgt spid="2664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linds(horizontal)">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linds(horizontal)">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blinds(horizontal)">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636"/>
                                        </p:tgtEl>
                                        <p:attrNameLst>
                                          <p:attrName>style.visibility</p:attrName>
                                        </p:attrNameLst>
                                      </p:cBhvr>
                                      <p:to>
                                        <p:strVal val="visible"/>
                                      </p:to>
                                    </p:set>
                                    <p:animEffect transition="in" filter="blinds(horizontal)">
                                      <p:cBhvr>
                                        <p:cTn id="77" dur="500"/>
                                        <p:tgtEl>
                                          <p:spTgt spid="26636"/>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6633"/>
                                        </p:tgtEl>
                                        <p:attrNameLst>
                                          <p:attrName>style.visibility</p:attrName>
                                        </p:attrNameLst>
                                      </p:cBhvr>
                                      <p:to>
                                        <p:strVal val="visible"/>
                                      </p:to>
                                    </p:set>
                                    <p:animEffect transition="in" filter="blinds(horizontal)">
                                      <p:cBhvr>
                                        <p:cTn id="80" dur="500"/>
                                        <p:tgtEl>
                                          <p:spTgt spid="2663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6632"/>
                                        </p:tgtEl>
                                        <p:attrNameLst>
                                          <p:attrName>style.visibility</p:attrName>
                                        </p:attrNameLst>
                                      </p:cBhvr>
                                      <p:to>
                                        <p:strVal val="visible"/>
                                      </p:to>
                                    </p:set>
                                    <p:animEffect transition="in" filter="blinds(horizontal)">
                                      <p:cBhvr>
                                        <p:cTn id="83" dur="500"/>
                                        <p:tgtEl>
                                          <p:spTgt spid="26632"/>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6631"/>
                                        </p:tgtEl>
                                        <p:attrNameLst>
                                          <p:attrName>style.visibility</p:attrName>
                                        </p:attrNameLst>
                                      </p:cBhvr>
                                      <p:to>
                                        <p:strVal val="visible"/>
                                      </p:to>
                                    </p:set>
                                    <p:animEffect transition="in" filter="blinds(horizontal)">
                                      <p:cBhvr>
                                        <p:cTn id="86" dur="500"/>
                                        <p:tgtEl>
                                          <p:spTgt spid="26631"/>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blinds(horizontal)">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P spid="26627" grpId="0" animBg="1"/>
      <p:bldP spid="26628" grpId="0" animBg="1"/>
      <p:bldP spid="26629" grpId="0" animBg="1"/>
      <p:bldP spid="26630" grpId="0" animBg="1"/>
      <p:bldP spid="26631" grpId="0" animBg="1"/>
      <p:bldP spid="26632" grpId="0" animBg="1"/>
      <p:bldP spid="26633" grpId="0"/>
      <p:bldP spid="26634" grpId="0"/>
      <p:bldP spid="26635" grpId="0"/>
      <p:bldP spid="26636" grpId="0" animBg="1"/>
      <p:bldP spid="26637" grpId="0" animBg="1"/>
      <p:bldP spid="26638" grpId="0" animBg="1"/>
      <p:bldP spid="26639" grpId="0"/>
      <p:bldP spid="26640" grpId="0"/>
      <p:bldP spid="26641" grpId="0"/>
      <p:bldP spid="26642" grpId="0"/>
      <p:bldP spid="26643" grpId="0" animBg="1"/>
      <p:bldP spid="26644" grpId="0"/>
      <p:bldP spid="26645" grpId="0"/>
      <p:bldP spid="26646" grpId="0"/>
      <p:bldP spid="28" grpId="0" animBg="1"/>
      <p:bldP spid="29" grpId="0" animBg="1"/>
      <p:bldP spid="3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669" t="36401" r="4106" b="20514"/>
          <a:stretch/>
        </p:blipFill>
        <p:spPr bwMode="auto">
          <a:xfrm>
            <a:off x="706307" y="1052736"/>
            <a:ext cx="7348320" cy="457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5" name="タイトル 1"/>
          <p:cNvSpPr>
            <a:spLocks noGrp="1"/>
          </p:cNvSpPr>
          <p:nvPr>
            <p:ph type="title"/>
          </p:nvPr>
        </p:nvSpPr>
        <p:spPr>
          <a:xfrm>
            <a:off x="251520" y="146050"/>
            <a:ext cx="5975350" cy="762000"/>
          </a:xfrm>
        </p:spPr>
        <p:txBody>
          <a:bodyPr/>
          <a:lstStyle/>
          <a:p>
            <a:r>
              <a:rPr lang="ja-JP" altLang="en-US" sz="3200" dirty="0"/>
              <a:t>例）ロール概念の定義・</a:t>
            </a:r>
            <a:br>
              <a:rPr lang="en-US" altLang="ja-JP" sz="3200" dirty="0"/>
            </a:br>
            <a:r>
              <a:rPr lang="ja-JP" altLang="en-US" sz="3200" dirty="0"/>
              <a:t>　　クラス制約からの継承</a:t>
            </a:r>
          </a:p>
        </p:txBody>
      </p:sp>
      <p:sp>
        <p:nvSpPr>
          <p:cNvPr id="54276" name="日付プレースホルダ 3"/>
          <p:cNvSpPr>
            <a:spLocks noGrp="1"/>
          </p:cNvSpPr>
          <p:nvPr>
            <p:ph type="dt" sz="quarter" idx="10"/>
          </p:nvPr>
        </p:nvSpPr>
        <p:spPr>
          <a:noFill/>
        </p:spPr>
        <p:txBody>
          <a:bodyPr/>
          <a:lstStyle/>
          <a:p>
            <a:fld id="{1C5452F6-2B4B-4048-BFDB-6F7620803DA1}" type="datetime1">
              <a:rPr lang="ja-JP" altLang="en-US" smtClean="0"/>
              <a:t>2019/6/5</a:t>
            </a:fld>
            <a:endParaRPr lang="en-US" altLang="ja-JP"/>
          </a:p>
        </p:txBody>
      </p:sp>
      <p:sp>
        <p:nvSpPr>
          <p:cNvPr id="54278" name="スライド番号プレースホルダ 5"/>
          <p:cNvSpPr>
            <a:spLocks noGrp="1"/>
          </p:cNvSpPr>
          <p:nvPr>
            <p:ph type="sldNum" sz="quarter" idx="12"/>
          </p:nvPr>
        </p:nvSpPr>
        <p:spPr>
          <a:noFill/>
        </p:spPr>
        <p:txBody>
          <a:bodyPr/>
          <a:lstStyle/>
          <a:p>
            <a:fld id="{F35B2734-7800-453C-9819-9D6AD4717326}" type="slidenum">
              <a:rPr lang="en-US" altLang="ja-JP" smtClean="0"/>
              <a:pPr/>
              <a:t>68</a:t>
            </a:fld>
            <a:endParaRPr lang="en-US" altLang="ja-JP"/>
          </a:p>
        </p:txBody>
      </p:sp>
      <p:sp>
        <p:nvSpPr>
          <p:cNvPr id="10" name="AutoShape 16"/>
          <p:cNvSpPr>
            <a:spLocks noChangeArrowheads="1"/>
          </p:cNvSpPr>
          <p:nvPr/>
        </p:nvSpPr>
        <p:spPr bwMode="auto">
          <a:xfrm>
            <a:off x="1600150" y="980728"/>
            <a:ext cx="3286125" cy="874936"/>
          </a:xfrm>
          <a:prstGeom prst="wedgeRoundRectCallout">
            <a:avLst>
              <a:gd name="adj1" fmla="val 23549"/>
              <a:gd name="adj2" fmla="val 133851"/>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ロール概念のみが持つスロットの追加</a:t>
            </a:r>
          </a:p>
        </p:txBody>
      </p:sp>
      <p:sp>
        <p:nvSpPr>
          <p:cNvPr id="11" name="AutoShape 16"/>
          <p:cNvSpPr>
            <a:spLocks noChangeArrowheads="1"/>
          </p:cNvSpPr>
          <p:nvPr/>
        </p:nvSpPr>
        <p:spPr bwMode="auto">
          <a:xfrm>
            <a:off x="1240110" y="5096024"/>
            <a:ext cx="3286125" cy="1357312"/>
          </a:xfrm>
          <a:prstGeom prst="wedgeRoundRectCallout">
            <a:avLst>
              <a:gd name="adj1" fmla="val -18159"/>
              <a:gd name="adj2" fmla="val -63777"/>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00CC"/>
                </a:solidFill>
              </a:rPr>
              <a:t>クラス制約から継承されたスロット</a:t>
            </a:r>
            <a:endParaRPr lang="en-US" altLang="ja-JP" sz="2800">
              <a:solidFill>
                <a:srgbClr val="0000CC"/>
              </a:solidFill>
            </a:endParaRPr>
          </a:p>
          <a:p>
            <a:r>
              <a:rPr lang="ja-JP" altLang="en-US" sz="2800">
                <a:solidFill>
                  <a:srgbClr val="0000CC"/>
                </a:solidFill>
              </a:rPr>
              <a:t>「▼印」で示される</a:t>
            </a:r>
          </a:p>
        </p:txBody>
      </p:sp>
      <p:sp>
        <p:nvSpPr>
          <p:cNvPr id="12" name="AutoShape 16"/>
          <p:cNvSpPr>
            <a:spLocks noChangeArrowheads="1"/>
          </p:cNvSpPr>
          <p:nvPr/>
        </p:nvSpPr>
        <p:spPr bwMode="auto">
          <a:xfrm>
            <a:off x="5174307" y="4365104"/>
            <a:ext cx="3286125" cy="1143000"/>
          </a:xfrm>
          <a:prstGeom prst="wedgeRoundRectCallout">
            <a:avLst>
              <a:gd name="adj1" fmla="val -22602"/>
              <a:gd name="adj2" fmla="val -67875"/>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8000"/>
                </a:solidFill>
              </a:rPr>
              <a:t>ロール概念が参照しないスロット</a:t>
            </a:r>
          </a:p>
        </p:txBody>
      </p:sp>
      <p:sp>
        <p:nvSpPr>
          <p:cNvPr id="13" name="角丸四角形 12"/>
          <p:cNvSpPr/>
          <p:nvPr/>
        </p:nvSpPr>
        <p:spPr>
          <a:xfrm>
            <a:off x="1793577" y="2556396"/>
            <a:ext cx="2673350" cy="118261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角丸四角形 13"/>
          <p:cNvSpPr/>
          <p:nvPr/>
        </p:nvSpPr>
        <p:spPr>
          <a:xfrm>
            <a:off x="1785764" y="3785468"/>
            <a:ext cx="2673350" cy="1143000"/>
          </a:xfrm>
          <a:prstGeom prst="roundRect">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角丸四角形 14"/>
          <p:cNvSpPr/>
          <p:nvPr/>
        </p:nvSpPr>
        <p:spPr>
          <a:xfrm>
            <a:off x="5239741" y="1641500"/>
            <a:ext cx="2357438" cy="1211436"/>
          </a:xfrm>
          <a:prstGeom prst="roundRect">
            <a:avLst/>
          </a:prstGeom>
          <a:noFill/>
          <a:ln w="381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 name="角丸四角形 15"/>
          <p:cNvSpPr/>
          <p:nvPr/>
        </p:nvSpPr>
        <p:spPr>
          <a:xfrm>
            <a:off x="5254029" y="2908672"/>
            <a:ext cx="2656582" cy="1240408"/>
          </a:xfrm>
          <a:prstGeom prst="roundRect">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 name="下矢印 16"/>
          <p:cNvSpPr/>
          <p:nvPr/>
        </p:nvSpPr>
        <p:spPr>
          <a:xfrm rot="2532412">
            <a:off x="4581094" y="2543622"/>
            <a:ext cx="428625" cy="1512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33366751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br>
              <a:rPr lang="ja-JP" altLang="en-US"/>
            </a:br>
            <a:r>
              <a:rPr lang="ja-JP" altLang="en-US"/>
              <a:t>ロール概念のより厳密な定義</a:t>
            </a:r>
          </a:p>
        </p:txBody>
      </p:sp>
      <p:sp>
        <p:nvSpPr>
          <p:cNvPr id="18435" name="Rectangle 3"/>
          <p:cNvSpPr>
            <a:spLocks noGrp="1" noChangeArrowheads="1"/>
          </p:cNvSpPr>
          <p:nvPr>
            <p:ph idx="1"/>
          </p:nvPr>
        </p:nvSpPr>
        <p:spPr>
          <a:xfrm>
            <a:off x="214313" y="928688"/>
            <a:ext cx="8572500" cy="5429250"/>
          </a:xfrm>
        </p:spPr>
        <p:txBody>
          <a:bodyPr/>
          <a:lstStyle/>
          <a:p>
            <a:pPr>
              <a:lnSpc>
                <a:spcPct val="90000"/>
              </a:lnSpc>
            </a:pPr>
            <a:r>
              <a:rPr lang="ja-JP" altLang="en-US" sz="2400" dirty="0"/>
              <a:t>ロール概念のみが持つスロットの追加</a:t>
            </a:r>
          </a:p>
          <a:p>
            <a:pPr lvl="1">
              <a:lnSpc>
                <a:spcPct val="90000"/>
              </a:lnSpc>
            </a:pPr>
            <a:r>
              <a:rPr lang="ja-JP" altLang="en-US" sz="2000" dirty="0"/>
              <a:t>スロットを選択した状態で</a:t>
            </a:r>
            <a:r>
              <a:rPr lang="en-US" altLang="ja-JP" sz="2000" dirty="0"/>
              <a:t>[</a:t>
            </a:r>
            <a:r>
              <a:rPr lang="ja-JP" altLang="en-US" sz="2000" b="1" dirty="0"/>
              <a:t>スロットの追加</a:t>
            </a:r>
            <a:r>
              <a:rPr lang="en-US" altLang="ja-JP" sz="2000" b="1" dirty="0"/>
              <a:t>]</a:t>
            </a:r>
            <a:r>
              <a:rPr lang="ja-JP" altLang="en-US" sz="2000" dirty="0"/>
              <a:t>を実行することで　</a:t>
            </a:r>
            <a:r>
              <a:rPr lang="ja-JP" altLang="en-US" sz="2000" dirty="0">
                <a:solidFill>
                  <a:srgbClr val="FF0000"/>
                </a:solidFill>
              </a:rPr>
              <a:t>ロール概念のみが持つスロット</a:t>
            </a:r>
            <a:r>
              <a:rPr lang="ja-JP" altLang="en-US" sz="2000" dirty="0"/>
              <a:t>が定義できる</a:t>
            </a:r>
            <a:endParaRPr lang="en-US" altLang="ja-JP" sz="2000" dirty="0"/>
          </a:p>
          <a:p>
            <a:pPr lvl="1">
              <a:lnSpc>
                <a:spcPct val="90000"/>
              </a:lnSpc>
              <a:buFont typeface="Wingdings" pitchFamily="2" charset="2"/>
              <a:buNone/>
            </a:pPr>
            <a:r>
              <a:rPr lang="ja-JP" altLang="en-US" sz="2000" dirty="0"/>
              <a:t>例）教師ロールの</a:t>
            </a:r>
            <a:r>
              <a:rPr lang="ja-JP" altLang="en-US" sz="2000" dirty="0">
                <a:solidFill>
                  <a:srgbClr val="0000CC"/>
                </a:solidFill>
              </a:rPr>
              <a:t>「担当教科」，「勤続年数」</a:t>
            </a:r>
          </a:p>
          <a:p>
            <a:pPr>
              <a:lnSpc>
                <a:spcPct val="90000"/>
              </a:lnSpc>
            </a:pPr>
            <a:r>
              <a:rPr lang="ja-JP" altLang="en-US" sz="2400" dirty="0"/>
              <a:t>クラス制約からロール概念へのスロットの継承・特殊化</a:t>
            </a:r>
            <a:r>
              <a:rPr lang="ja-JP" altLang="en-US" sz="2400" u="none" dirty="0">
                <a:solidFill>
                  <a:srgbClr val="FF0000"/>
                </a:solidFill>
              </a:rPr>
              <a:t>（クラス制約からの継承）</a:t>
            </a:r>
          </a:p>
          <a:p>
            <a:pPr lvl="1">
              <a:lnSpc>
                <a:spcPct val="90000"/>
              </a:lnSpc>
            </a:pPr>
            <a:r>
              <a:rPr lang="ja-JP" altLang="en-US" sz="2000" dirty="0"/>
              <a:t>スロットを選択し，右クリックメニューの</a:t>
            </a:r>
            <a:r>
              <a:rPr lang="ja-JP" altLang="en-US" sz="2000" dirty="0">
                <a:solidFill>
                  <a:srgbClr val="FF0000"/>
                </a:solidFill>
              </a:rPr>
              <a:t>「スロットの追加」</a:t>
            </a:r>
            <a:r>
              <a:rPr lang="ja-JP" altLang="en-US" sz="2000" dirty="0"/>
              <a:t>→</a:t>
            </a:r>
            <a:r>
              <a:rPr lang="ja-JP" altLang="en-US" sz="2000" dirty="0">
                <a:solidFill>
                  <a:srgbClr val="FF0000"/>
                </a:solidFill>
              </a:rPr>
              <a:t>「特殊化」</a:t>
            </a:r>
            <a:r>
              <a:rPr lang="ja-JP" altLang="en-US" sz="2000" dirty="0"/>
              <a:t>を実行する．　例）教師ロールの</a:t>
            </a:r>
            <a:r>
              <a:rPr lang="ja-JP" altLang="en-US" sz="2000" dirty="0">
                <a:solidFill>
                  <a:srgbClr val="0000CC"/>
                </a:solidFill>
              </a:rPr>
              <a:t>「名前」，「年齢」</a:t>
            </a:r>
            <a:endParaRPr lang="ja-JP" altLang="en-US" sz="2000" dirty="0"/>
          </a:p>
          <a:p>
            <a:pPr lvl="1">
              <a:lnSpc>
                <a:spcPct val="90000"/>
              </a:lnSpc>
            </a:pPr>
            <a:r>
              <a:rPr lang="ja-JP" altLang="en-US" sz="2000" dirty="0"/>
              <a:t>クラス制約から継承したスロットの定義を編集する</a:t>
            </a:r>
            <a:endParaRPr lang="en-US" altLang="ja-JP" sz="2000" dirty="0"/>
          </a:p>
          <a:p>
            <a:pPr lvl="1">
              <a:lnSpc>
                <a:spcPct val="90000"/>
              </a:lnSpc>
              <a:buFont typeface="Wingdings" pitchFamily="2" charset="2"/>
              <a:buNone/>
            </a:pPr>
            <a:r>
              <a:rPr lang="ja-JP" altLang="en-US" sz="2000" dirty="0"/>
              <a:t>　　　例）教師ロールの</a:t>
            </a:r>
            <a:r>
              <a:rPr lang="ja-JP" altLang="en-US" sz="2000" dirty="0">
                <a:solidFill>
                  <a:srgbClr val="0000CC"/>
                </a:solidFill>
              </a:rPr>
              <a:t>「年齢」</a:t>
            </a:r>
            <a:endParaRPr lang="en-US" altLang="ja-JP" sz="2000" dirty="0">
              <a:solidFill>
                <a:srgbClr val="0000CC"/>
              </a:solidFill>
            </a:endParaRPr>
          </a:p>
          <a:p>
            <a:pPr lvl="1">
              <a:lnSpc>
                <a:spcPct val="90000"/>
              </a:lnSpc>
            </a:pPr>
            <a:endParaRPr lang="ja-JP" altLang="en-US" sz="2000" dirty="0"/>
          </a:p>
          <a:p>
            <a:pPr lvl="1">
              <a:lnSpc>
                <a:spcPct val="90000"/>
              </a:lnSpc>
            </a:pPr>
            <a:endParaRPr lang="en-US" altLang="ja-JP" sz="2000" dirty="0"/>
          </a:p>
        </p:txBody>
      </p:sp>
      <p:sp>
        <p:nvSpPr>
          <p:cNvPr id="55300" name="日付プレースホルダ 3"/>
          <p:cNvSpPr>
            <a:spLocks noGrp="1"/>
          </p:cNvSpPr>
          <p:nvPr>
            <p:ph type="dt" sz="quarter" idx="10"/>
          </p:nvPr>
        </p:nvSpPr>
        <p:spPr>
          <a:noFill/>
        </p:spPr>
        <p:txBody>
          <a:bodyPr/>
          <a:lstStyle/>
          <a:p>
            <a:fld id="{7BE5C793-9ABF-4CF8-A222-D8405E4D37A1}" type="datetime1">
              <a:rPr lang="ja-JP" altLang="en-US" smtClean="0"/>
              <a:t>2019/6/5</a:t>
            </a:fld>
            <a:endParaRPr lang="en-US" altLang="ja-JP"/>
          </a:p>
        </p:txBody>
      </p:sp>
      <p:sp>
        <p:nvSpPr>
          <p:cNvPr id="55302" name="スライド番号プレースホルダ 4"/>
          <p:cNvSpPr>
            <a:spLocks noGrp="1"/>
          </p:cNvSpPr>
          <p:nvPr>
            <p:ph type="sldNum" sz="quarter" idx="12"/>
          </p:nvPr>
        </p:nvSpPr>
        <p:spPr>
          <a:noFill/>
        </p:spPr>
        <p:txBody>
          <a:bodyPr/>
          <a:lstStyle/>
          <a:p>
            <a:fld id="{44E4DE80-8391-4F16-B41D-7439D0658525}" type="slidenum">
              <a:rPr lang="en-US" altLang="ja-JP" smtClean="0"/>
              <a:pPr/>
              <a:t>69</a:t>
            </a:fld>
            <a:endParaRPr lang="en-US" altLang="ja-JP"/>
          </a:p>
        </p:txBody>
      </p:sp>
      <p:pic>
        <p:nvPicPr>
          <p:cNvPr id="57353" name="Picture 9"/>
          <p:cNvPicPr>
            <a:picLocks noChangeAspect="1" noChangeArrowheads="1"/>
          </p:cNvPicPr>
          <p:nvPr/>
        </p:nvPicPr>
        <p:blipFill>
          <a:blip r:embed="rId3"/>
          <a:srcRect/>
          <a:stretch>
            <a:fillRect/>
          </a:stretch>
        </p:blipFill>
        <p:spPr bwMode="auto">
          <a:xfrm>
            <a:off x="5286375" y="4214813"/>
            <a:ext cx="3071813" cy="2397125"/>
          </a:xfrm>
          <a:prstGeom prst="rect">
            <a:avLst/>
          </a:prstGeom>
          <a:noFill/>
          <a:ln w="9525">
            <a:noFill/>
            <a:miter lim="800000"/>
            <a:headEnd/>
            <a:tailEnd/>
          </a:ln>
        </p:spPr>
      </p:pic>
      <p:pic>
        <p:nvPicPr>
          <p:cNvPr id="57354" name="Picture 10"/>
          <p:cNvPicPr>
            <a:picLocks noChangeAspect="1" noChangeArrowheads="1"/>
          </p:cNvPicPr>
          <p:nvPr/>
        </p:nvPicPr>
        <p:blipFill>
          <a:blip r:embed="rId4"/>
          <a:srcRect/>
          <a:stretch>
            <a:fillRect/>
          </a:stretch>
        </p:blipFill>
        <p:spPr bwMode="auto">
          <a:xfrm>
            <a:off x="785813" y="4357688"/>
            <a:ext cx="4143375" cy="2959100"/>
          </a:xfrm>
          <a:prstGeom prst="rect">
            <a:avLst/>
          </a:prstGeom>
          <a:noFill/>
          <a:ln w="9525">
            <a:noFill/>
            <a:miter lim="800000"/>
            <a:headEnd/>
            <a:tailEnd/>
          </a:ln>
        </p:spPr>
      </p:pic>
      <p:sp>
        <p:nvSpPr>
          <p:cNvPr id="10" name="AutoShape 16"/>
          <p:cNvSpPr>
            <a:spLocks noChangeArrowheads="1"/>
          </p:cNvSpPr>
          <p:nvPr/>
        </p:nvSpPr>
        <p:spPr bwMode="auto">
          <a:xfrm>
            <a:off x="5286375" y="5429250"/>
            <a:ext cx="3143250" cy="928688"/>
          </a:xfrm>
          <a:prstGeom prst="wedgeRoundRectCallout">
            <a:avLst>
              <a:gd name="adj1" fmla="val -30514"/>
              <a:gd name="adj2" fmla="val -77329"/>
              <a:gd name="adj3" fmla="val 16667"/>
            </a:avLst>
          </a:prstGeom>
          <a:solidFill>
            <a:srgbClr val="FFFFCC"/>
          </a:solidFill>
          <a:ln w="9525" algn="ctr">
            <a:solidFill>
              <a:schemeClr val="tx1"/>
            </a:solidFill>
            <a:miter lim="800000"/>
            <a:headEnd/>
            <a:tailEnd/>
          </a:ln>
        </p:spPr>
        <p:txBody>
          <a:bodyPr anchor="ctr"/>
          <a:lstStyle/>
          <a:p>
            <a:r>
              <a:rPr lang="ja-JP" altLang="en-US" sz="2400">
                <a:solidFill>
                  <a:srgbClr val="FF0000"/>
                </a:solidFill>
              </a:rPr>
              <a:t>クラス制約からの継承は▽で示される</a:t>
            </a:r>
          </a:p>
        </p:txBody>
      </p:sp>
    </p:spTree>
    <p:extLst>
      <p:ext uri="{BB962C8B-B14F-4D97-AF65-F5344CB8AC3E}">
        <p14:creationId xmlns:p14="http://schemas.microsoft.com/office/powerpoint/2010/main" val="381057983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7" dur="500"/>
                                        <p:tgtEl>
                                          <p:spTgt spid="1843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10" dur="500"/>
                                        <p:tgtEl>
                                          <p:spTgt spid="1843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13" dur="500"/>
                                        <p:tgtEl>
                                          <p:spTgt spid="1843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16" dur="500"/>
                                        <p:tgtEl>
                                          <p:spTgt spid="1843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7354"/>
                                        </p:tgtEl>
                                        <p:attrNameLst>
                                          <p:attrName>style.visibility</p:attrName>
                                        </p:attrNameLst>
                                      </p:cBhvr>
                                      <p:to>
                                        <p:strVal val="visible"/>
                                      </p:to>
                                    </p:set>
                                    <p:animEffect transition="in" filter="blinds(horizontal)">
                                      <p:cBhvr>
                                        <p:cTn id="21" dur="500"/>
                                        <p:tgtEl>
                                          <p:spTgt spid="57354"/>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57353"/>
                                        </p:tgtEl>
                                        <p:attrNameLst>
                                          <p:attrName>style.visibility</p:attrName>
                                        </p:attrNameLst>
                                      </p:cBhvr>
                                      <p:to>
                                        <p:strVal val="visible"/>
                                      </p:to>
                                    </p:set>
                                    <p:animEffect transition="in" filter="blinds(horizontal)">
                                      <p:cBhvr>
                                        <p:cTn id="25" dur="500"/>
                                        <p:tgtEl>
                                          <p:spTgt spid="5735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78C9-3E02-4C83-8BFD-AB807D2D3880}"/>
              </a:ext>
            </a:extLst>
          </p:cNvPr>
          <p:cNvSpPr>
            <a:spLocks noGrp="1"/>
          </p:cNvSpPr>
          <p:nvPr>
            <p:ph type="title"/>
          </p:nvPr>
        </p:nvSpPr>
        <p:spPr/>
        <p:txBody>
          <a:bodyPr/>
          <a:lstStyle/>
          <a:p>
            <a:r>
              <a:rPr kumimoji="1" lang="en-US" altLang="ja-JP" dirty="0"/>
              <a:t>Open</a:t>
            </a:r>
            <a:r>
              <a:rPr kumimoji="1" lang="ja-JP" altLang="en-US" dirty="0"/>
              <a:t> </a:t>
            </a:r>
            <a:r>
              <a:rPr kumimoji="1" lang="en-US" altLang="ja-JP" dirty="0"/>
              <a:t>JDK</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09704001-19AD-406D-9897-5BE7632DEAF3}"/>
              </a:ext>
            </a:extLst>
          </p:cNvPr>
          <p:cNvSpPr>
            <a:spLocks noGrp="1"/>
          </p:cNvSpPr>
          <p:nvPr>
            <p:ph idx="1"/>
          </p:nvPr>
        </p:nvSpPr>
        <p:spPr>
          <a:xfrm>
            <a:off x="179512" y="980728"/>
            <a:ext cx="8567042" cy="5151785"/>
          </a:xfrm>
        </p:spPr>
        <p:txBody>
          <a:bodyPr/>
          <a:lstStyle/>
          <a:p>
            <a:r>
              <a:rPr kumimoji="1" lang="ja-JP" altLang="en-US" u="none" dirty="0"/>
              <a:t>１．ブラウザで，</a:t>
            </a:r>
            <a:r>
              <a:rPr lang="en-US" altLang="ja-JP" u="none" dirty="0">
                <a:hlinkClick r:id="rId2"/>
              </a:rPr>
              <a:t>http://openjdk.java.net/</a:t>
            </a:r>
            <a:r>
              <a:rPr lang="ja-JP" altLang="en-US" u="none" dirty="0"/>
              <a:t>　を開く</a:t>
            </a:r>
            <a:endParaRPr lang="en-US" altLang="ja-JP" u="none" dirty="0"/>
          </a:p>
          <a:p>
            <a:r>
              <a:rPr kumimoji="1" lang="ja-JP" altLang="en-US" u="none" dirty="0"/>
              <a:t>２．</a:t>
            </a:r>
            <a:r>
              <a:rPr kumimoji="1" lang="en-US" altLang="ja-JP" u="none" dirty="0"/>
              <a:t>Download</a:t>
            </a:r>
            <a:r>
              <a:rPr kumimoji="1" lang="ja-JP" altLang="en-US" u="none" dirty="0"/>
              <a:t>の</a:t>
            </a:r>
            <a:br>
              <a:rPr kumimoji="1" lang="en-US" altLang="ja-JP" u="none" dirty="0"/>
            </a:br>
            <a:r>
              <a:rPr kumimoji="1" lang="ja-JP" altLang="en-US" u="none" dirty="0"/>
              <a:t>ところにある</a:t>
            </a:r>
            <a:br>
              <a:rPr kumimoji="1" lang="en-US" altLang="ja-JP" u="none" dirty="0"/>
            </a:br>
            <a:r>
              <a:rPr kumimoji="1" lang="en-US" altLang="ja-JP" u="none" dirty="0">
                <a:solidFill>
                  <a:srgbClr val="FF0000"/>
                </a:solidFill>
              </a:rPr>
              <a:t>jdk.java.net/12</a:t>
            </a:r>
            <a:br>
              <a:rPr kumimoji="1" lang="en-US" altLang="ja-JP" u="none" dirty="0"/>
            </a:br>
            <a:r>
              <a:rPr kumimoji="1" lang="ja-JP" altLang="en-US" u="none" dirty="0"/>
              <a:t>のリンクをクリック</a:t>
            </a:r>
            <a:endParaRPr kumimoji="1" lang="en-US" altLang="ja-JP" u="none" dirty="0"/>
          </a:p>
          <a:p>
            <a:r>
              <a:rPr lang="ja-JP" altLang="en-US" u="none" dirty="0"/>
              <a:t>３．開いたページで</a:t>
            </a:r>
            <a:br>
              <a:rPr lang="en-US" altLang="ja-JP" u="none" dirty="0"/>
            </a:br>
            <a:r>
              <a:rPr lang="en-US" altLang="ja-JP" u="none" dirty="0"/>
              <a:t>Windows / x64	</a:t>
            </a:r>
            <a:br>
              <a:rPr lang="en-US" altLang="ja-JP" u="none" dirty="0"/>
            </a:br>
            <a:r>
              <a:rPr lang="en-US" altLang="ja-JP" u="none" dirty="0">
                <a:solidFill>
                  <a:srgbClr val="FF0000"/>
                </a:solidFill>
              </a:rPr>
              <a:t>zip</a:t>
            </a:r>
            <a:r>
              <a:rPr lang="ja-JP" altLang="en-US" u="none" dirty="0"/>
              <a:t>　を</a:t>
            </a:r>
            <a:br>
              <a:rPr lang="en-US" altLang="ja-JP" u="none" dirty="0"/>
            </a:br>
            <a:r>
              <a:rPr lang="ja-JP" altLang="en-US" u="none" dirty="0"/>
              <a:t>ダウンロードする</a:t>
            </a:r>
            <a:endParaRPr kumimoji="1" lang="ja-JP" altLang="en-US" u="none" dirty="0"/>
          </a:p>
        </p:txBody>
      </p:sp>
      <p:sp>
        <p:nvSpPr>
          <p:cNvPr id="4" name="日付プレースホルダー 3">
            <a:extLst>
              <a:ext uri="{FF2B5EF4-FFF2-40B4-BE49-F238E27FC236}">
                <a16:creationId xmlns:a16="http://schemas.microsoft.com/office/drawing/2014/main" id="{7479F33F-3D11-40C5-9986-831FF44C588A}"/>
              </a:ext>
            </a:extLst>
          </p:cNvPr>
          <p:cNvSpPr>
            <a:spLocks noGrp="1"/>
          </p:cNvSpPr>
          <p:nvPr>
            <p:ph type="dt" sz="half" idx="10"/>
          </p:nvPr>
        </p:nvSpPr>
        <p:spPr/>
        <p:txBody>
          <a:bodyPr/>
          <a:lstStyle/>
          <a:p>
            <a:pPr>
              <a:defRPr/>
            </a:pPr>
            <a:fld id="{5393B366-CC1E-432A-A9CE-C84CF6AB940E}" type="datetime1">
              <a:rPr lang="ja-JP" altLang="en-US" smtClean="0"/>
              <a:t>2019/6/5</a:t>
            </a:fld>
            <a:endParaRPr lang="en-US" altLang="ja-JP"/>
          </a:p>
        </p:txBody>
      </p:sp>
      <p:sp>
        <p:nvSpPr>
          <p:cNvPr id="5" name="スライド番号プレースホルダー 4">
            <a:extLst>
              <a:ext uri="{FF2B5EF4-FFF2-40B4-BE49-F238E27FC236}">
                <a16:creationId xmlns:a16="http://schemas.microsoft.com/office/drawing/2014/main" id="{0C1F7683-7BFB-47BF-AB4F-CEA5AEC11324}"/>
              </a:ext>
            </a:extLst>
          </p:cNvPr>
          <p:cNvSpPr>
            <a:spLocks noGrp="1"/>
          </p:cNvSpPr>
          <p:nvPr>
            <p:ph type="sldNum" sz="quarter" idx="12"/>
          </p:nvPr>
        </p:nvSpPr>
        <p:spPr/>
        <p:txBody>
          <a:bodyPr/>
          <a:lstStyle/>
          <a:p>
            <a:pPr>
              <a:defRPr/>
            </a:pPr>
            <a:fld id="{638FA4C8-5502-40D8-B34B-2941A4348E5C}" type="slidenum">
              <a:rPr lang="en-US" altLang="ja-JP" smtClean="0"/>
              <a:pPr>
                <a:defRPr/>
              </a:pPr>
              <a:t>7</a:t>
            </a:fld>
            <a:endParaRPr lang="en-US" altLang="ja-JP"/>
          </a:p>
        </p:txBody>
      </p:sp>
      <p:pic>
        <p:nvPicPr>
          <p:cNvPr id="6" name="図 5">
            <a:extLst>
              <a:ext uri="{FF2B5EF4-FFF2-40B4-BE49-F238E27FC236}">
                <a16:creationId xmlns:a16="http://schemas.microsoft.com/office/drawing/2014/main" id="{0EE4D00F-3255-4DCE-934D-243C71694C07}"/>
              </a:ext>
            </a:extLst>
          </p:cNvPr>
          <p:cNvPicPr>
            <a:picLocks noChangeAspect="1"/>
          </p:cNvPicPr>
          <p:nvPr/>
        </p:nvPicPr>
        <p:blipFill>
          <a:blip r:embed="rId3"/>
          <a:stretch>
            <a:fillRect/>
          </a:stretch>
        </p:blipFill>
        <p:spPr>
          <a:xfrm>
            <a:off x="3910428" y="1556792"/>
            <a:ext cx="5157372" cy="4414663"/>
          </a:xfrm>
          <a:prstGeom prst="rect">
            <a:avLst/>
          </a:prstGeom>
        </p:spPr>
      </p:pic>
      <p:sp>
        <p:nvSpPr>
          <p:cNvPr id="7" name="矢印: 左 6">
            <a:extLst>
              <a:ext uri="{FF2B5EF4-FFF2-40B4-BE49-F238E27FC236}">
                <a16:creationId xmlns:a16="http://schemas.microsoft.com/office/drawing/2014/main" id="{48449FBD-6556-4935-9030-B24A310E14EC}"/>
              </a:ext>
            </a:extLst>
          </p:cNvPr>
          <p:cNvSpPr/>
          <p:nvPr/>
        </p:nvSpPr>
        <p:spPr>
          <a:xfrm>
            <a:off x="6948264" y="4508366"/>
            <a:ext cx="1080120"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B8243D8-4A29-4B50-B69A-00FC89F0ACB5}"/>
              </a:ext>
            </a:extLst>
          </p:cNvPr>
          <p:cNvPicPr>
            <a:picLocks noChangeAspect="1"/>
          </p:cNvPicPr>
          <p:nvPr/>
        </p:nvPicPr>
        <p:blipFill>
          <a:blip r:embed="rId4"/>
          <a:stretch>
            <a:fillRect/>
          </a:stretch>
        </p:blipFill>
        <p:spPr>
          <a:xfrm>
            <a:off x="4139952" y="2428598"/>
            <a:ext cx="4920005" cy="4159536"/>
          </a:xfrm>
          <a:prstGeom prst="rect">
            <a:avLst/>
          </a:prstGeom>
        </p:spPr>
      </p:pic>
      <p:sp>
        <p:nvSpPr>
          <p:cNvPr id="8" name="矢印: 上 7">
            <a:extLst>
              <a:ext uri="{FF2B5EF4-FFF2-40B4-BE49-F238E27FC236}">
                <a16:creationId xmlns:a16="http://schemas.microsoft.com/office/drawing/2014/main" id="{D982E5DB-F881-41D6-ABC0-643245E63513}"/>
              </a:ext>
            </a:extLst>
          </p:cNvPr>
          <p:cNvSpPr/>
          <p:nvPr/>
        </p:nvSpPr>
        <p:spPr>
          <a:xfrm>
            <a:off x="5868144" y="5039878"/>
            <a:ext cx="432644" cy="7208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6499688"/>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タイトル 1"/>
          <p:cNvSpPr>
            <a:spLocks noGrp="1"/>
          </p:cNvSpPr>
          <p:nvPr>
            <p:ph type="title"/>
          </p:nvPr>
        </p:nvSpPr>
        <p:spPr/>
        <p:txBody>
          <a:bodyPr/>
          <a:lstStyle/>
          <a:p>
            <a:r>
              <a:rPr lang="ja-JP" altLang="en-US"/>
              <a:t>練習操作</a:t>
            </a:r>
          </a:p>
        </p:txBody>
      </p:sp>
      <p:sp>
        <p:nvSpPr>
          <p:cNvPr id="56324" name="コンテンツ プレースホルダ 2"/>
          <p:cNvSpPr>
            <a:spLocks noGrp="1"/>
          </p:cNvSpPr>
          <p:nvPr>
            <p:ph idx="1"/>
          </p:nvPr>
        </p:nvSpPr>
        <p:spPr>
          <a:xfrm>
            <a:off x="285750" y="1000125"/>
            <a:ext cx="8678738" cy="3076947"/>
          </a:xfrm>
        </p:spPr>
        <p:txBody>
          <a:bodyPr/>
          <a:lstStyle/>
          <a:p>
            <a:r>
              <a:rPr lang="ja-JP" altLang="en-US" sz="2800" dirty="0"/>
              <a:t>教師ロールの詳細定義</a:t>
            </a:r>
            <a:endParaRPr lang="en-US" altLang="ja-JP" sz="2800" dirty="0"/>
          </a:p>
          <a:p>
            <a:pPr lvl="1"/>
            <a:r>
              <a:rPr lang="ja-JP" altLang="en-US" sz="2400" dirty="0"/>
              <a:t>担当教科，勤続年数スロットを追加</a:t>
            </a:r>
            <a:endParaRPr lang="en-US" altLang="ja-JP" sz="2400" dirty="0"/>
          </a:p>
          <a:p>
            <a:pPr lvl="1"/>
            <a:r>
              <a:rPr lang="ja-JP" altLang="en-US" sz="2400" dirty="0"/>
              <a:t>クラス制約からの継承で「年齢」「名前」スロットを追加</a:t>
            </a:r>
            <a:endParaRPr lang="en-US" altLang="ja-JP" sz="2400" dirty="0"/>
          </a:p>
          <a:p>
            <a:pPr lvl="1"/>
            <a:r>
              <a:rPr lang="ja-JP" altLang="en-US" sz="2400" dirty="0"/>
              <a:t>時間があれば　「学生ロール」のスロットも考えて定義する</a:t>
            </a:r>
            <a:endParaRPr lang="en-US" altLang="ja-JP" sz="2400" dirty="0"/>
          </a:p>
          <a:p>
            <a:pPr>
              <a:buFont typeface="Wingdings" pitchFamily="2" charset="2"/>
              <a:buNone/>
            </a:pPr>
            <a:endParaRPr lang="ja-JP" altLang="en-US" dirty="0"/>
          </a:p>
        </p:txBody>
      </p:sp>
      <p:sp>
        <p:nvSpPr>
          <p:cNvPr id="56325" name="日付プレースホルダ 3"/>
          <p:cNvSpPr>
            <a:spLocks noGrp="1"/>
          </p:cNvSpPr>
          <p:nvPr>
            <p:ph type="dt" sz="quarter" idx="10"/>
          </p:nvPr>
        </p:nvSpPr>
        <p:spPr>
          <a:noFill/>
        </p:spPr>
        <p:txBody>
          <a:bodyPr/>
          <a:lstStyle/>
          <a:p>
            <a:fld id="{AF71033B-25A9-49BD-A715-3058CE09449A}" type="datetime1">
              <a:rPr lang="ja-JP" altLang="en-US" smtClean="0"/>
              <a:t>2019/6/5</a:t>
            </a:fld>
            <a:endParaRPr lang="en-US" altLang="ja-JP"/>
          </a:p>
        </p:txBody>
      </p:sp>
      <p:sp>
        <p:nvSpPr>
          <p:cNvPr id="56327" name="スライド番号プレースホルダ 5"/>
          <p:cNvSpPr>
            <a:spLocks noGrp="1"/>
          </p:cNvSpPr>
          <p:nvPr>
            <p:ph type="sldNum" sz="quarter" idx="12"/>
          </p:nvPr>
        </p:nvSpPr>
        <p:spPr>
          <a:noFill/>
        </p:spPr>
        <p:txBody>
          <a:bodyPr/>
          <a:lstStyle/>
          <a:p>
            <a:fld id="{21C61D91-885A-4F63-BBC5-9A808FFD8693}" type="slidenum">
              <a:rPr lang="en-US" altLang="ja-JP" smtClean="0"/>
              <a:pPr/>
              <a:t>70</a:t>
            </a:fld>
            <a:endParaRPr lang="en-US" altLang="ja-JP"/>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669" t="36401" r="4106" b="20514"/>
          <a:stretch/>
        </p:blipFill>
        <p:spPr bwMode="auto">
          <a:xfrm>
            <a:off x="1187624" y="2780604"/>
            <a:ext cx="6192688" cy="385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タイトル 1">
            <a:extLst>
              <a:ext uri="{FF2B5EF4-FFF2-40B4-BE49-F238E27FC236}">
                <a16:creationId xmlns:a16="http://schemas.microsoft.com/office/drawing/2014/main" id="{7F32C28B-F75F-434A-90C9-B3180DBCBE6C}"/>
              </a:ext>
            </a:extLst>
          </p:cNvPr>
          <p:cNvSpPr txBox="1">
            <a:spLocks/>
          </p:cNvSpPr>
          <p:nvPr/>
        </p:nvSpPr>
        <p:spPr bwMode="auto">
          <a:xfrm>
            <a:off x="5652120" y="126097"/>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学校＋ロール</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288941367"/>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の構築方法②</a:t>
            </a:r>
            <a:br>
              <a:rPr kumimoji="1" lang="en-US" altLang="ja-JP" sz="4400" b="1" dirty="0">
                <a:solidFill>
                  <a:srgbClr val="009900"/>
                </a:solidFill>
              </a:rPr>
            </a:br>
            <a:r>
              <a:rPr kumimoji="1" lang="ja-JP" altLang="en-US" sz="4400" dirty="0">
                <a:solidFill>
                  <a:srgbClr val="0000CC"/>
                </a:solidFill>
              </a:rPr>
              <a:t>～より詳細な概念定義～</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スロットの詳細定義</a:t>
            </a:r>
            <a:endParaRPr lang="en-US" altLang="ja-JP" sz="3200" dirty="0">
              <a:solidFill>
                <a:schemeClr val="tx1"/>
              </a:solidFill>
            </a:endParaRPr>
          </a:p>
          <a:p>
            <a:pPr marL="914400" lvl="1" indent="-457200">
              <a:buFontTx/>
              <a:buChar char="-"/>
            </a:pPr>
            <a:r>
              <a:rPr lang="ja-JP" altLang="en-US" sz="2800" dirty="0">
                <a:solidFill>
                  <a:schemeClr val="tx1"/>
                </a:solidFill>
              </a:rPr>
              <a:t>ロール概念，ロールホルダーの定義</a:t>
            </a:r>
            <a:endParaRPr lang="en-US" altLang="ja-JP" sz="2800" dirty="0">
              <a:solidFill>
                <a:schemeClr val="tx1"/>
              </a:solidFill>
            </a:endParaRPr>
          </a:p>
          <a:p>
            <a:pPr marL="914400" lvl="1" indent="-457200">
              <a:buFontTx/>
              <a:buChar char="-"/>
            </a:pPr>
            <a:r>
              <a:rPr kumimoji="1" lang="ja-JP" altLang="en-US" sz="2800" dirty="0">
                <a:solidFill>
                  <a:srgbClr val="FF0000"/>
                </a:solidFill>
              </a:rPr>
              <a:t>ロール概念の性質</a:t>
            </a:r>
            <a:endParaRPr kumimoji="1" lang="en-US" altLang="ja-JP" sz="2800" dirty="0">
              <a:solidFill>
                <a:srgbClr val="FF0000"/>
              </a:solidFill>
            </a:endParaRPr>
          </a:p>
          <a:p>
            <a:pPr marL="914400" lvl="1" indent="-457200">
              <a:buFontTx/>
              <a:buChar char="-"/>
            </a:pPr>
            <a:r>
              <a:rPr kumimoji="1" lang="ja-JP" altLang="en-US" sz="2800" dirty="0">
                <a:solidFill>
                  <a:schemeClr val="tx1"/>
                </a:solidFill>
              </a:rPr>
              <a:t>ロールに基づく概念化</a:t>
            </a:r>
            <a:endParaRPr kumimoji="1" lang="en-US" altLang="ja-JP" sz="2800" dirty="0">
              <a:solidFill>
                <a:schemeClr val="tx1"/>
              </a:solidFill>
            </a:endParaRPr>
          </a:p>
          <a:p>
            <a:pPr marL="457200" indent="-457200">
              <a:buFont typeface="Arial" panose="020B0604020202020204" pitchFamily="34" charset="0"/>
              <a:buChar char="•"/>
            </a:pPr>
            <a:r>
              <a:rPr kumimoji="1" lang="ja-JP" altLang="en-US" sz="3200" dirty="0">
                <a:solidFill>
                  <a:schemeClr val="tx1"/>
                </a:solidFill>
              </a:rPr>
              <a:t>スロット間の関係に関する制約</a:t>
            </a:r>
            <a:endParaRPr kumimoji="1" lang="ja-JP" altLang="en-US" sz="2800"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442629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1"/>
          <p:cNvSpPr>
            <a:spLocks noGrp="1"/>
          </p:cNvSpPr>
          <p:nvPr>
            <p:ph type="title"/>
          </p:nvPr>
        </p:nvSpPr>
        <p:spPr/>
        <p:txBody>
          <a:bodyPr/>
          <a:lstStyle/>
          <a:p>
            <a:r>
              <a:rPr lang="ja-JP" altLang="en-US"/>
              <a:t>ロール概念の主な性質</a:t>
            </a:r>
          </a:p>
        </p:txBody>
      </p:sp>
      <p:sp>
        <p:nvSpPr>
          <p:cNvPr id="3" name="コンテンツ プレースホルダ 2"/>
          <p:cNvSpPr>
            <a:spLocks noGrp="1"/>
          </p:cNvSpPr>
          <p:nvPr>
            <p:ph idx="1"/>
          </p:nvPr>
        </p:nvSpPr>
        <p:spPr>
          <a:xfrm>
            <a:off x="285750" y="1000125"/>
            <a:ext cx="8501063" cy="5429250"/>
          </a:xfrm>
        </p:spPr>
        <p:txBody>
          <a:bodyPr/>
          <a:lstStyle/>
          <a:p>
            <a:r>
              <a:rPr lang="ja-JP" altLang="en-US" sz="2800" dirty="0"/>
              <a:t>コンテキスト依存性</a:t>
            </a:r>
            <a:endParaRPr lang="en-US" altLang="ja-JP" sz="2800" dirty="0"/>
          </a:p>
          <a:p>
            <a:pPr lvl="1"/>
            <a:r>
              <a:rPr lang="ja-JP" altLang="en-US" sz="2400" dirty="0"/>
              <a:t>１つインスタンスが</a:t>
            </a:r>
            <a:r>
              <a:rPr lang="ja-JP" altLang="en-US" sz="2400" b="1" u="sng" dirty="0">
                <a:solidFill>
                  <a:srgbClr val="0066FF"/>
                </a:solidFill>
              </a:rPr>
              <a:t>コンテキストに応じて</a:t>
            </a:r>
            <a:r>
              <a:rPr lang="ja-JP" altLang="en-US" sz="2400" dirty="0"/>
              <a:t>，複数の</a:t>
            </a:r>
            <a:r>
              <a:rPr lang="ja-JP" altLang="en-US" sz="2400" b="1" dirty="0">
                <a:solidFill>
                  <a:srgbClr val="FF0000"/>
                </a:solidFill>
              </a:rPr>
              <a:t>ロール</a:t>
            </a:r>
            <a:r>
              <a:rPr lang="ja-JP" altLang="en-US" sz="2400" dirty="0"/>
              <a:t>を　同時に担うことができる</a:t>
            </a:r>
            <a:endParaRPr lang="en-US" altLang="ja-JP" sz="2400" dirty="0"/>
          </a:p>
          <a:p>
            <a:pPr lvl="2"/>
            <a:r>
              <a:rPr lang="ja-JP" altLang="en-US" dirty="0"/>
              <a:t>コンテキストが変わればロールが変わる</a:t>
            </a:r>
            <a:endParaRPr lang="en-US" altLang="ja-JP" dirty="0"/>
          </a:p>
          <a:p>
            <a:pPr lvl="2">
              <a:buFont typeface="Wingdings" pitchFamily="2" charset="2"/>
              <a:buNone/>
            </a:pPr>
            <a:r>
              <a:rPr lang="ja-JP" altLang="en-US" sz="2000" dirty="0"/>
              <a:t>例）</a:t>
            </a:r>
            <a:r>
              <a:rPr lang="ja-JP" altLang="en-US" sz="2000" b="1" dirty="0">
                <a:solidFill>
                  <a:srgbClr val="008000"/>
                </a:solidFill>
              </a:rPr>
              <a:t>太郎</a:t>
            </a:r>
            <a:r>
              <a:rPr lang="ja-JP" altLang="en-US" sz="2000" dirty="0"/>
              <a:t>が</a:t>
            </a:r>
            <a:r>
              <a:rPr lang="ja-JP" altLang="en-US" sz="2000" b="1" u="sng" dirty="0">
                <a:solidFill>
                  <a:srgbClr val="0066FF"/>
                </a:solidFill>
              </a:rPr>
              <a:t>学校では</a:t>
            </a:r>
            <a:r>
              <a:rPr lang="ja-JP" altLang="en-US" sz="2000" b="1" dirty="0">
                <a:solidFill>
                  <a:srgbClr val="FF0000"/>
                </a:solidFill>
              </a:rPr>
              <a:t>「教師」</a:t>
            </a:r>
            <a:r>
              <a:rPr lang="ja-JP" altLang="en-US" sz="2000" dirty="0"/>
              <a:t>，</a:t>
            </a:r>
            <a:r>
              <a:rPr lang="ja-JP" altLang="en-US" sz="2000" b="1" u="sng" dirty="0">
                <a:solidFill>
                  <a:srgbClr val="0066FF"/>
                </a:solidFill>
              </a:rPr>
              <a:t>夫婦の間では</a:t>
            </a:r>
            <a:r>
              <a:rPr lang="ja-JP" altLang="en-US" sz="2000" b="1" dirty="0">
                <a:solidFill>
                  <a:srgbClr val="FF0000"/>
                </a:solidFill>
              </a:rPr>
              <a:t>「夫」</a:t>
            </a:r>
            <a:endParaRPr lang="en-US" altLang="ja-JP" sz="2000" b="1" dirty="0">
              <a:solidFill>
                <a:srgbClr val="FF0000"/>
              </a:solidFill>
            </a:endParaRPr>
          </a:p>
          <a:p>
            <a:pPr lvl="1"/>
            <a:r>
              <a:rPr lang="ja-JP" altLang="en-US" sz="2400" dirty="0"/>
              <a:t>コンテキストが消滅すればロールが消滅する</a:t>
            </a:r>
            <a:endParaRPr lang="en-US" altLang="ja-JP" sz="2400" dirty="0"/>
          </a:p>
          <a:p>
            <a:pPr lvl="2"/>
            <a:r>
              <a:rPr lang="ja-JP" altLang="en-US" sz="2000" dirty="0"/>
              <a:t>例）</a:t>
            </a:r>
            <a:r>
              <a:rPr lang="ja-JP" altLang="en-US" sz="2000" b="1" u="sng" dirty="0">
                <a:solidFill>
                  <a:srgbClr val="0066FF"/>
                </a:solidFill>
              </a:rPr>
              <a:t>学校</a:t>
            </a:r>
            <a:r>
              <a:rPr lang="ja-JP" altLang="en-US" sz="2000" dirty="0"/>
              <a:t>が廃校になれば，</a:t>
            </a:r>
            <a:r>
              <a:rPr lang="ja-JP" altLang="en-US" sz="2000" b="1" dirty="0">
                <a:solidFill>
                  <a:srgbClr val="FF0000"/>
                </a:solidFill>
              </a:rPr>
              <a:t>「教師」</a:t>
            </a:r>
            <a:r>
              <a:rPr lang="ja-JP" altLang="en-US" sz="2000" dirty="0"/>
              <a:t>はなくなる．</a:t>
            </a:r>
            <a:endParaRPr lang="en-US" altLang="ja-JP" sz="2000" dirty="0"/>
          </a:p>
          <a:p>
            <a:r>
              <a:rPr lang="ja-JP" altLang="en-US" sz="2800" dirty="0"/>
              <a:t>プレイヤー（クラス制約）依存性</a:t>
            </a:r>
            <a:endParaRPr lang="en-US" altLang="ja-JP" sz="2800" dirty="0"/>
          </a:p>
          <a:p>
            <a:pPr lvl="1"/>
            <a:r>
              <a:rPr lang="ja-JP" altLang="en-US" sz="2400" dirty="0"/>
              <a:t>プレイヤーが消滅するとロールホルダーは消滅する</a:t>
            </a:r>
            <a:endParaRPr lang="en-US" altLang="ja-JP" sz="2400" dirty="0"/>
          </a:p>
          <a:p>
            <a:pPr lvl="2"/>
            <a:r>
              <a:rPr lang="ja-JP" altLang="en-US" sz="2000" dirty="0"/>
              <a:t>例）</a:t>
            </a:r>
            <a:r>
              <a:rPr lang="ja-JP" altLang="en-US" sz="2000" b="1" dirty="0">
                <a:solidFill>
                  <a:srgbClr val="008000"/>
                </a:solidFill>
              </a:rPr>
              <a:t>太郎</a:t>
            </a:r>
            <a:r>
              <a:rPr lang="ja-JP" altLang="en-US" sz="2000" dirty="0"/>
              <a:t>が死ねば，（太郎が担っていた）</a:t>
            </a:r>
            <a:r>
              <a:rPr lang="ja-JP" altLang="en-US" sz="2000" b="1" dirty="0">
                <a:solidFill>
                  <a:srgbClr val="FF0000"/>
                </a:solidFill>
              </a:rPr>
              <a:t>「教師」</a:t>
            </a:r>
            <a:r>
              <a:rPr lang="ja-JP" altLang="en-US" sz="2000" dirty="0"/>
              <a:t>はなくなる．</a:t>
            </a:r>
            <a:endParaRPr lang="en-US" altLang="ja-JP" sz="2000" dirty="0"/>
          </a:p>
          <a:p>
            <a:r>
              <a:rPr lang="ja-JP" altLang="en-US" sz="2800" dirty="0"/>
              <a:t>定義内容の重なり</a:t>
            </a:r>
            <a:endParaRPr lang="en-US" altLang="ja-JP" sz="2800" dirty="0"/>
          </a:p>
          <a:p>
            <a:pPr lvl="1"/>
            <a:r>
              <a:rPr lang="ja-JP" altLang="en-US" sz="2400" dirty="0"/>
              <a:t>ロール概念からのみ決まる定義と，クラス制約（プレイヤー）にのみ依存して決まる定義がある</a:t>
            </a:r>
          </a:p>
        </p:txBody>
      </p:sp>
      <p:sp>
        <p:nvSpPr>
          <p:cNvPr id="31748" name="日付プレースホルダ 3"/>
          <p:cNvSpPr>
            <a:spLocks noGrp="1"/>
          </p:cNvSpPr>
          <p:nvPr>
            <p:ph type="dt" sz="quarter" idx="10"/>
          </p:nvPr>
        </p:nvSpPr>
        <p:spPr>
          <a:noFill/>
        </p:spPr>
        <p:txBody>
          <a:bodyPr/>
          <a:lstStyle/>
          <a:p>
            <a:fld id="{17B691BB-19BE-47F5-B54A-58E46D93AC9F}" type="datetime1">
              <a:rPr lang="ja-JP" altLang="en-US" smtClean="0"/>
              <a:t>2019/6/5</a:t>
            </a:fld>
            <a:endParaRPr lang="en-US" altLang="ja-JP"/>
          </a:p>
        </p:txBody>
      </p:sp>
      <p:sp>
        <p:nvSpPr>
          <p:cNvPr id="31750" name="スライド番号プレースホルダ 5"/>
          <p:cNvSpPr>
            <a:spLocks noGrp="1"/>
          </p:cNvSpPr>
          <p:nvPr>
            <p:ph type="sldNum" sz="quarter" idx="12"/>
          </p:nvPr>
        </p:nvSpPr>
        <p:spPr>
          <a:noFill/>
        </p:spPr>
        <p:txBody>
          <a:bodyPr/>
          <a:lstStyle/>
          <a:p>
            <a:fld id="{E56563D6-85E0-4EBF-B701-3B7C67D9CC27}" type="slidenum">
              <a:rPr lang="en-US" altLang="ja-JP" smtClean="0"/>
              <a:pPr/>
              <a:t>72</a:t>
            </a:fld>
            <a:endParaRPr lang="en-US" altLang="ja-JP"/>
          </a:p>
        </p:txBody>
      </p:sp>
    </p:spTree>
    <p:extLst>
      <p:ext uri="{BB962C8B-B14F-4D97-AF65-F5344CB8AC3E}">
        <p14:creationId xmlns:p14="http://schemas.microsoft.com/office/powerpoint/2010/main" val="27780921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付プレースホルダ 3"/>
          <p:cNvSpPr>
            <a:spLocks noGrp="1"/>
          </p:cNvSpPr>
          <p:nvPr>
            <p:ph type="dt" sz="quarter" idx="10"/>
          </p:nvPr>
        </p:nvSpPr>
        <p:spPr>
          <a:noFill/>
        </p:spPr>
        <p:txBody>
          <a:bodyPr/>
          <a:lstStyle/>
          <a:p>
            <a:fld id="{0B9D151C-A2BB-49A2-A2AF-8992E24009EB}" type="datetime1">
              <a:rPr lang="ja-JP" altLang="en-US" smtClean="0"/>
              <a:t>2019/6/5</a:t>
            </a:fld>
            <a:endParaRPr lang="en-US" altLang="ja-JP"/>
          </a:p>
        </p:txBody>
      </p:sp>
      <p:sp>
        <p:nvSpPr>
          <p:cNvPr id="32772" name="スライド番号プレースホルダ 5"/>
          <p:cNvSpPr>
            <a:spLocks noGrp="1"/>
          </p:cNvSpPr>
          <p:nvPr>
            <p:ph type="sldNum" sz="quarter" idx="12"/>
          </p:nvPr>
        </p:nvSpPr>
        <p:spPr>
          <a:noFill/>
        </p:spPr>
        <p:txBody>
          <a:bodyPr/>
          <a:lstStyle/>
          <a:p>
            <a:fld id="{558F6705-67C5-4527-903C-5D175C86DCAB}" type="slidenum">
              <a:rPr lang="en-US" altLang="ja-JP" smtClean="0"/>
              <a:pPr/>
              <a:t>73</a:t>
            </a:fld>
            <a:endParaRPr lang="en-US" altLang="ja-JP"/>
          </a:p>
        </p:txBody>
      </p:sp>
      <p:pic>
        <p:nvPicPr>
          <p:cNvPr id="32773" name="Picture 2"/>
          <p:cNvPicPr>
            <a:picLocks noChangeAspect="1" noChangeArrowheads="1"/>
          </p:cNvPicPr>
          <p:nvPr/>
        </p:nvPicPr>
        <p:blipFill>
          <a:blip r:embed="rId3"/>
          <a:srcRect/>
          <a:stretch>
            <a:fillRect/>
          </a:stretch>
        </p:blipFill>
        <p:spPr bwMode="auto">
          <a:xfrm>
            <a:off x="1238250" y="4071938"/>
            <a:ext cx="7296150" cy="2684462"/>
          </a:xfrm>
          <a:prstGeom prst="rect">
            <a:avLst/>
          </a:prstGeom>
          <a:noFill/>
          <a:ln w="9525">
            <a:noFill/>
            <a:miter lim="800000"/>
            <a:headEnd/>
            <a:tailEnd/>
          </a:ln>
        </p:spPr>
      </p:pic>
      <p:sp>
        <p:nvSpPr>
          <p:cNvPr id="32774" name="Rectangle 3"/>
          <p:cNvSpPr>
            <a:spLocks noGrp="1" noChangeArrowheads="1"/>
          </p:cNvSpPr>
          <p:nvPr>
            <p:ph type="title"/>
          </p:nvPr>
        </p:nvSpPr>
        <p:spPr>
          <a:xfrm>
            <a:off x="323850" y="411163"/>
            <a:ext cx="5975350" cy="496887"/>
          </a:xfrm>
        </p:spPr>
        <p:txBody>
          <a:bodyPr/>
          <a:lstStyle/>
          <a:p>
            <a:r>
              <a:rPr lang="ja-JP" altLang="en-US"/>
              <a:t>ロール概念の性質</a:t>
            </a:r>
          </a:p>
        </p:txBody>
      </p:sp>
      <p:sp>
        <p:nvSpPr>
          <p:cNvPr id="295940" name="Rectangle 4"/>
          <p:cNvSpPr>
            <a:spLocks noGrp="1" noChangeArrowheads="1"/>
          </p:cNvSpPr>
          <p:nvPr>
            <p:ph type="body" idx="1"/>
          </p:nvPr>
        </p:nvSpPr>
        <p:spPr>
          <a:xfrm>
            <a:off x="0" y="1000125"/>
            <a:ext cx="9144000" cy="3240088"/>
          </a:xfrm>
        </p:spPr>
        <p:txBody>
          <a:bodyPr/>
          <a:lstStyle/>
          <a:p>
            <a:pPr>
              <a:lnSpc>
                <a:spcPct val="90000"/>
              </a:lnSpc>
            </a:pPr>
            <a:r>
              <a:rPr lang="ja-JP" altLang="en-US" sz="2800" dirty="0"/>
              <a:t>ロール概念のコンテキスト依存性</a:t>
            </a:r>
          </a:p>
          <a:p>
            <a:pPr lvl="1">
              <a:lnSpc>
                <a:spcPct val="90000"/>
              </a:lnSpc>
              <a:buFont typeface="Wingdings" pitchFamily="2" charset="2"/>
              <a:buNone/>
            </a:pPr>
            <a:r>
              <a:rPr lang="ja-JP" altLang="en-US" sz="2400" dirty="0">
                <a:solidFill>
                  <a:schemeClr val="hlink"/>
                </a:solidFill>
              </a:rPr>
              <a:t>１）ロール概念のインスタンス</a:t>
            </a:r>
            <a:r>
              <a:rPr lang="ja-JP" altLang="en-US" sz="2400" dirty="0"/>
              <a:t>は，特定の</a:t>
            </a:r>
            <a:r>
              <a:rPr lang="ja-JP" altLang="en-US" sz="2400" dirty="0">
                <a:solidFill>
                  <a:srgbClr val="0000FF"/>
                </a:solidFill>
              </a:rPr>
              <a:t>コンテキスト</a:t>
            </a:r>
            <a:r>
              <a:rPr lang="ja-JP" altLang="en-US" sz="2400" dirty="0"/>
              <a:t>に依存して具体化される</a:t>
            </a:r>
          </a:p>
          <a:p>
            <a:pPr lvl="2">
              <a:lnSpc>
                <a:spcPct val="90000"/>
              </a:lnSpc>
              <a:buFont typeface="Wingdings" pitchFamily="2" charset="2"/>
              <a:buNone/>
            </a:pPr>
            <a:r>
              <a:rPr lang="ja-JP" altLang="en-US" dirty="0"/>
              <a:t>例） </a:t>
            </a:r>
            <a:r>
              <a:rPr lang="ja-JP" altLang="en-US" dirty="0">
                <a:solidFill>
                  <a:schemeClr val="hlink"/>
                </a:solidFill>
              </a:rPr>
              <a:t>「教師</a:t>
            </a:r>
            <a:r>
              <a:rPr lang="en-US" altLang="ja-JP" dirty="0">
                <a:solidFill>
                  <a:schemeClr val="hlink"/>
                </a:solidFill>
              </a:rPr>
              <a:t>role</a:t>
            </a:r>
            <a:r>
              <a:rPr lang="ja-JP" altLang="en-US" dirty="0">
                <a:solidFill>
                  <a:schemeClr val="hlink"/>
                </a:solidFill>
              </a:rPr>
              <a:t>」のインスタンス</a:t>
            </a:r>
            <a:r>
              <a:rPr lang="ja-JP" altLang="en-US" dirty="0"/>
              <a:t>は </a:t>
            </a:r>
            <a:r>
              <a:rPr lang="ja-JP" altLang="en-US" dirty="0">
                <a:solidFill>
                  <a:srgbClr val="6600FF"/>
                </a:solidFill>
              </a:rPr>
              <a:t>「学校」のインスタンス</a:t>
            </a:r>
            <a:r>
              <a:rPr lang="ja-JP" altLang="en-US" dirty="0">
                <a:solidFill>
                  <a:srgbClr val="0000FF"/>
                </a:solidFill>
              </a:rPr>
              <a:t>　</a:t>
            </a:r>
            <a:r>
              <a:rPr lang="ja-JP" altLang="en-US" dirty="0"/>
              <a:t>によって定まるコンテクストに依存して具体化される．</a:t>
            </a:r>
          </a:p>
          <a:p>
            <a:pPr lvl="1">
              <a:lnSpc>
                <a:spcPct val="90000"/>
              </a:lnSpc>
              <a:buFont typeface="Wingdings" pitchFamily="2" charset="2"/>
              <a:buNone/>
            </a:pPr>
            <a:r>
              <a:rPr lang="ja-JP" altLang="en-US" sz="2400" dirty="0">
                <a:solidFill>
                  <a:schemeClr val="hlink"/>
                </a:solidFill>
              </a:rPr>
              <a:t>２）</a:t>
            </a:r>
            <a:r>
              <a:rPr lang="ja-JP" altLang="en-US" sz="2400" dirty="0">
                <a:solidFill>
                  <a:srgbClr val="0000FF"/>
                </a:solidFill>
              </a:rPr>
              <a:t>コンテクスト</a:t>
            </a:r>
            <a:r>
              <a:rPr lang="ja-JP" altLang="en-US" sz="2400" dirty="0"/>
              <a:t>が無くなると，</a:t>
            </a:r>
            <a:r>
              <a:rPr lang="ja-JP" altLang="en-US" sz="2400" dirty="0">
                <a:solidFill>
                  <a:schemeClr val="hlink"/>
                </a:solidFill>
              </a:rPr>
              <a:t>ロール概念のインスタンス</a:t>
            </a:r>
            <a:r>
              <a:rPr lang="ja-JP" altLang="en-US" sz="2400" dirty="0"/>
              <a:t>も消滅する　　　</a:t>
            </a:r>
          </a:p>
          <a:p>
            <a:pPr lvl="1">
              <a:lnSpc>
                <a:spcPct val="90000"/>
              </a:lnSpc>
              <a:buFont typeface="Wingdings" pitchFamily="2" charset="2"/>
              <a:buNone/>
            </a:pPr>
            <a:r>
              <a:rPr lang="ja-JP" altLang="en-US" sz="2400" dirty="0"/>
              <a:t>		例）</a:t>
            </a:r>
            <a:r>
              <a:rPr lang="ja-JP" altLang="en-US" sz="2400" dirty="0">
                <a:solidFill>
                  <a:srgbClr val="0000FF"/>
                </a:solidFill>
              </a:rPr>
              <a:t>「学校」</a:t>
            </a:r>
            <a:r>
              <a:rPr lang="ja-JP" altLang="en-US" sz="2400" dirty="0"/>
              <a:t>が廃校になると，それに伴い</a:t>
            </a:r>
          </a:p>
          <a:p>
            <a:pPr lvl="1">
              <a:lnSpc>
                <a:spcPct val="90000"/>
              </a:lnSpc>
              <a:buFont typeface="Wingdings" pitchFamily="2" charset="2"/>
              <a:buNone/>
            </a:pPr>
            <a:r>
              <a:rPr lang="ja-JP" altLang="en-US" sz="2400" dirty="0"/>
              <a:t>		　　</a:t>
            </a:r>
            <a:r>
              <a:rPr lang="ja-JP" altLang="en-US" sz="2400" dirty="0">
                <a:solidFill>
                  <a:schemeClr val="hlink"/>
                </a:solidFill>
              </a:rPr>
              <a:t>「教師</a:t>
            </a:r>
            <a:r>
              <a:rPr lang="en-US" altLang="ja-JP" sz="2400" dirty="0">
                <a:solidFill>
                  <a:schemeClr val="hlink"/>
                </a:solidFill>
              </a:rPr>
              <a:t>role</a:t>
            </a:r>
            <a:r>
              <a:rPr lang="ja-JP" altLang="en-US" sz="2400" dirty="0">
                <a:solidFill>
                  <a:schemeClr val="hlink"/>
                </a:solidFill>
              </a:rPr>
              <a:t>」のインスタンス</a:t>
            </a:r>
            <a:r>
              <a:rPr lang="ja-JP" altLang="en-US" sz="2400" dirty="0"/>
              <a:t>も無くなる．</a:t>
            </a:r>
          </a:p>
        </p:txBody>
      </p:sp>
      <p:sp>
        <p:nvSpPr>
          <p:cNvPr id="295941" name="AutoShape 5"/>
          <p:cNvSpPr>
            <a:spLocks noChangeArrowheads="1"/>
          </p:cNvSpPr>
          <p:nvPr/>
        </p:nvSpPr>
        <p:spPr bwMode="auto">
          <a:xfrm>
            <a:off x="609600" y="4835525"/>
            <a:ext cx="838200" cy="381000"/>
          </a:xfrm>
          <a:prstGeom prst="wedgeEllipseCallout">
            <a:avLst>
              <a:gd name="adj1" fmla="val 70454"/>
              <a:gd name="adj2" fmla="val -62500"/>
            </a:avLst>
          </a:prstGeom>
          <a:solidFill>
            <a:schemeClr val="bg1">
              <a:alpha val="50195"/>
            </a:schemeClr>
          </a:solidFill>
          <a:ln w="9525">
            <a:solidFill>
              <a:schemeClr val="tx1"/>
            </a:solidFill>
            <a:miter lim="800000"/>
            <a:headEnd/>
            <a:tailEnd/>
          </a:ln>
        </p:spPr>
        <p:txBody>
          <a:bodyPr wrap="none" anchor="ctr" anchorCtr="1"/>
          <a:lstStyle/>
          <a:p>
            <a:pPr algn="ctr"/>
            <a:r>
              <a:rPr lang="en-US" altLang="ja-JP" sz="2400">
                <a:solidFill>
                  <a:schemeClr val="hlink"/>
                </a:solidFill>
              </a:rPr>
              <a:t>×</a:t>
            </a:r>
            <a:endParaRPr lang="en-US" altLang="ja-JP" sz="2400"/>
          </a:p>
        </p:txBody>
      </p:sp>
      <p:sp>
        <p:nvSpPr>
          <p:cNvPr id="295942" name="AutoShape 6"/>
          <p:cNvSpPr>
            <a:spLocks noChangeArrowheads="1"/>
          </p:cNvSpPr>
          <p:nvPr/>
        </p:nvSpPr>
        <p:spPr bwMode="auto">
          <a:xfrm>
            <a:off x="1371600" y="5521325"/>
            <a:ext cx="838200" cy="381000"/>
          </a:xfrm>
          <a:prstGeom prst="wedgeEllipseCallout">
            <a:avLst>
              <a:gd name="adj1" fmla="val 67236"/>
              <a:gd name="adj2" fmla="val -49583"/>
            </a:avLst>
          </a:prstGeom>
          <a:solidFill>
            <a:schemeClr val="bg1">
              <a:alpha val="50195"/>
            </a:schemeClr>
          </a:solidFill>
          <a:ln w="9525">
            <a:solidFill>
              <a:schemeClr val="tx1"/>
            </a:solidFill>
            <a:miter lim="800000"/>
            <a:headEnd/>
            <a:tailEnd/>
          </a:ln>
        </p:spPr>
        <p:txBody>
          <a:bodyPr wrap="none" anchor="ctr" anchorCtr="1"/>
          <a:lstStyle/>
          <a:p>
            <a:pPr algn="ctr"/>
            <a:r>
              <a:rPr lang="en-US" altLang="ja-JP" sz="2400">
                <a:solidFill>
                  <a:schemeClr val="hlink"/>
                </a:solidFill>
              </a:rPr>
              <a:t>×</a:t>
            </a:r>
            <a:endParaRPr lang="en-US" altLang="ja-JP" sz="2400"/>
          </a:p>
        </p:txBody>
      </p:sp>
      <p:sp>
        <p:nvSpPr>
          <p:cNvPr id="295943" name="Line 7"/>
          <p:cNvSpPr>
            <a:spLocks noChangeShapeType="1"/>
          </p:cNvSpPr>
          <p:nvPr/>
        </p:nvSpPr>
        <p:spPr bwMode="auto">
          <a:xfrm>
            <a:off x="1219200" y="5216525"/>
            <a:ext cx="381000" cy="304800"/>
          </a:xfrm>
          <a:prstGeom prst="line">
            <a:avLst/>
          </a:prstGeom>
          <a:noFill/>
          <a:ln w="38100">
            <a:solidFill>
              <a:schemeClr val="hlink"/>
            </a:solidFill>
            <a:prstDash val="sysDot"/>
            <a:round/>
            <a:headEnd/>
            <a:tailEnd type="triangle" w="med" len="med"/>
          </a:ln>
        </p:spPr>
        <p:txBody>
          <a:bodyPr/>
          <a:lstStyle/>
          <a:p>
            <a:endParaRPr lang="ja-JP" altLang="en-US"/>
          </a:p>
        </p:txBody>
      </p:sp>
      <p:sp>
        <p:nvSpPr>
          <p:cNvPr id="32779" name="Rectangle 8"/>
          <p:cNvSpPr>
            <a:spLocks noChangeArrowheads="1"/>
          </p:cNvSpPr>
          <p:nvPr/>
        </p:nvSpPr>
        <p:spPr bwMode="auto">
          <a:xfrm>
            <a:off x="2743200" y="4530725"/>
            <a:ext cx="544513" cy="457200"/>
          </a:xfrm>
          <a:prstGeom prst="rect">
            <a:avLst/>
          </a:prstGeom>
          <a:noFill/>
          <a:ln w="9525">
            <a:noFill/>
            <a:miter lim="800000"/>
            <a:headEnd/>
            <a:tailEnd/>
          </a:ln>
        </p:spPr>
        <p:txBody>
          <a:bodyPr wrap="none">
            <a:spAutoFit/>
          </a:bodyPr>
          <a:lstStyle/>
          <a:p>
            <a:pPr algn="ctr"/>
            <a:r>
              <a:rPr lang="ja-JP" altLang="en-US" sz="2400">
                <a:solidFill>
                  <a:schemeClr val="hlink"/>
                </a:solidFill>
              </a:rPr>
              <a:t>１）</a:t>
            </a:r>
          </a:p>
        </p:txBody>
      </p:sp>
      <p:sp>
        <p:nvSpPr>
          <p:cNvPr id="295945" name="Rectangle 9"/>
          <p:cNvSpPr>
            <a:spLocks noChangeArrowheads="1"/>
          </p:cNvSpPr>
          <p:nvPr/>
        </p:nvSpPr>
        <p:spPr bwMode="auto">
          <a:xfrm>
            <a:off x="838200" y="5216525"/>
            <a:ext cx="544513" cy="457200"/>
          </a:xfrm>
          <a:prstGeom prst="rect">
            <a:avLst/>
          </a:prstGeom>
          <a:noFill/>
          <a:ln w="9525">
            <a:noFill/>
            <a:miter lim="800000"/>
            <a:headEnd/>
            <a:tailEnd/>
          </a:ln>
        </p:spPr>
        <p:txBody>
          <a:bodyPr wrap="none">
            <a:spAutoFit/>
          </a:bodyPr>
          <a:lstStyle/>
          <a:p>
            <a:pPr algn="ctr"/>
            <a:r>
              <a:rPr lang="ja-JP" altLang="en-US" sz="2400">
                <a:solidFill>
                  <a:schemeClr val="hlink"/>
                </a:solidFill>
              </a:rPr>
              <a:t>２）</a:t>
            </a:r>
          </a:p>
        </p:txBody>
      </p:sp>
    </p:spTree>
    <p:extLst>
      <p:ext uri="{BB962C8B-B14F-4D97-AF65-F5344CB8AC3E}">
        <p14:creationId xmlns:p14="http://schemas.microsoft.com/office/powerpoint/2010/main" val="1109515278"/>
      </p:ext>
    </p:extLst>
  </p:cSld>
  <p:clrMapOvr>
    <a:masterClrMapping/>
  </p:clrMapOvr>
  <p:transition advTm="5384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5940">
                                            <p:txEl>
                                              <p:pRg st="3" end="3"/>
                                            </p:txEl>
                                          </p:spTgt>
                                        </p:tgtEl>
                                        <p:attrNameLst>
                                          <p:attrName>style.visibility</p:attrName>
                                        </p:attrNameLst>
                                      </p:cBhvr>
                                      <p:to>
                                        <p:strVal val="visible"/>
                                      </p:to>
                                    </p:set>
                                    <p:animEffect transition="in" filter="checkerboard(across)">
                                      <p:cBhvr>
                                        <p:cTn id="7" dur="500"/>
                                        <p:tgtEl>
                                          <p:spTgt spid="295940">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5940">
                                            <p:txEl>
                                              <p:pRg st="4" end="4"/>
                                            </p:txEl>
                                          </p:spTgt>
                                        </p:tgtEl>
                                        <p:attrNameLst>
                                          <p:attrName>style.visibility</p:attrName>
                                        </p:attrNameLst>
                                      </p:cBhvr>
                                      <p:to>
                                        <p:strVal val="visible"/>
                                      </p:to>
                                    </p:set>
                                    <p:animEffect transition="in" filter="checkerboard(across)">
                                      <p:cBhvr>
                                        <p:cTn id="10" dur="500"/>
                                        <p:tgtEl>
                                          <p:spTgt spid="295940">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95940">
                                            <p:txEl>
                                              <p:pRg st="5" end="5"/>
                                            </p:txEl>
                                          </p:spTgt>
                                        </p:tgtEl>
                                        <p:attrNameLst>
                                          <p:attrName>style.visibility</p:attrName>
                                        </p:attrNameLst>
                                      </p:cBhvr>
                                      <p:to>
                                        <p:strVal val="visible"/>
                                      </p:to>
                                    </p:set>
                                    <p:animEffect transition="in" filter="checkerboard(across)">
                                      <p:cBhvr>
                                        <p:cTn id="13" dur="500"/>
                                        <p:tgtEl>
                                          <p:spTgt spid="295940">
                                            <p:txEl>
                                              <p:pRg st="5" end="5"/>
                                            </p:txEl>
                                          </p:spTgt>
                                        </p:tgtEl>
                                      </p:cBhvr>
                                    </p:animEffect>
                                  </p:childTnLst>
                                </p:cTn>
                              </p:par>
                            </p:childTnLst>
                          </p:cTn>
                        </p:par>
                        <p:par>
                          <p:cTn id="14" fill="hold">
                            <p:stCondLst>
                              <p:cond delay="500"/>
                            </p:stCondLst>
                            <p:childTnLst>
                              <p:par>
                                <p:cTn id="15" presetID="5" presetClass="entr" presetSubtype="10" fill="hold" grpId="0" nodeType="afterEffect">
                                  <p:stCondLst>
                                    <p:cond delay="0"/>
                                  </p:stCondLst>
                                  <p:childTnLst>
                                    <p:set>
                                      <p:cBhvr>
                                        <p:cTn id="16" dur="1" fill="hold">
                                          <p:stCondLst>
                                            <p:cond delay="0"/>
                                          </p:stCondLst>
                                        </p:cTn>
                                        <p:tgtEl>
                                          <p:spTgt spid="295941"/>
                                        </p:tgtEl>
                                        <p:attrNameLst>
                                          <p:attrName>style.visibility</p:attrName>
                                        </p:attrNameLst>
                                      </p:cBhvr>
                                      <p:to>
                                        <p:strVal val="visible"/>
                                      </p:to>
                                    </p:set>
                                    <p:animEffect transition="in" filter="checkerboard(across)">
                                      <p:cBhvr>
                                        <p:cTn id="17" dur="500"/>
                                        <p:tgtEl>
                                          <p:spTgt spid="295941"/>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95942"/>
                                        </p:tgtEl>
                                        <p:attrNameLst>
                                          <p:attrName>style.visibility</p:attrName>
                                        </p:attrNameLst>
                                      </p:cBhvr>
                                      <p:to>
                                        <p:strVal val="visible"/>
                                      </p:to>
                                    </p:set>
                                    <p:animEffect transition="in" filter="checkerboard(across)">
                                      <p:cBhvr>
                                        <p:cTn id="20" dur="500"/>
                                        <p:tgtEl>
                                          <p:spTgt spid="29594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95943"/>
                                        </p:tgtEl>
                                        <p:attrNameLst>
                                          <p:attrName>style.visibility</p:attrName>
                                        </p:attrNameLst>
                                      </p:cBhvr>
                                      <p:to>
                                        <p:strVal val="visible"/>
                                      </p:to>
                                    </p:set>
                                    <p:animEffect transition="in" filter="checkerboard(across)">
                                      <p:cBhvr>
                                        <p:cTn id="23" dur="500"/>
                                        <p:tgtEl>
                                          <p:spTgt spid="29594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95945"/>
                                        </p:tgtEl>
                                        <p:attrNameLst>
                                          <p:attrName>style.visibility</p:attrName>
                                        </p:attrNameLst>
                                      </p:cBhvr>
                                      <p:to>
                                        <p:strVal val="visible"/>
                                      </p:to>
                                    </p:set>
                                    <p:animEffect transition="in" filter="checkerboard(across)">
                                      <p:cBhvr>
                                        <p:cTn id="26" dur="500"/>
                                        <p:tgtEl>
                                          <p:spTgt spid="295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animBg="1"/>
      <p:bldP spid="295942" grpId="0" animBg="1"/>
      <p:bldP spid="295943" grpId="0" animBg="1"/>
      <p:bldP spid="29594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付プレースホルダ 3"/>
          <p:cNvSpPr>
            <a:spLocks noGrp="1"/>
          </p:cNvSpPr>
          <p:nvPr>
            <p:ph type="dt" sz="quarter" idx="10"/>
          </p:nvPr>
        </p:nvSpPr>
        <p:spPr>
          <a:noFill/>
        </p:spPr>
        <p:txBody>
          <a:bodyPr/>
          <a:lstStyle/>
          <a:p>
            <a:fld id="{5B653B5D-C092-4E2B-AEA1-ADE787E45D71}" type="datetime1">
              <a:rPr lang="ja-JP" altLang="en-US" smtClean="0"/>
              <a:t>2019/6/5</a:t>
            </a:fld>
            <a:endParaRPr lang="en-US" altLang="ja-JP"/>
          </a:p>
        </p:txBody>
      </p:sp>
      <p:sp>
        <p:nvSpPr>
          <p:cNvPr id="33796" name="スライド番号プレースホルダ 5"/>
          <p:cNvSpPr>
            <a:spLocks noGrp="1"/>
          </p:cNvSpPr>
          <p:nvPr>
            <p:ph type="sldNum" sz="quarter" idx="12"/>
          </p:nvPr>
        </p:nvSpPr>
        <p:spPr>
          <a:noFill/>
        </p:spPr>
        <p:txBody>
          <a:bodyPr/>
          <a:lstStyle/>
          <a:p>
            <a:fld id="{E5EF1EE3-115A-454D-AD49-23A783C0A90C}" type="slidenum">
              <a:rPr lang="en-US" altLang="ja-JP" smtClean="0"/>
              <a:pPr/>
              <a:t>74</a:t>
            </a:fld>
            <a:endParaRPr lang="en-US" altLang="ja-JP"/>
          </a:p>
        </p:txBody>
      </p:sp>
      <p:pic>
        <p:nvPicPr>
          <p:cNvPr id="33797" name="Picture 2"/>
          <p:cNvPicPr>
            <a:picLocks noChangeAspect="1" noChangeArrowheads="1"/>
          </p:cNvPicPr>
          <p:nvPr/>
        </p:nvPicPr>
        <p:blipFill>
          <a:blip r:embed="rId3"/>
          <a:srcRect/>
          <a:stretch>
            <a:fillRect/>
          </a:stretch>
        </p:blipFill>
        <p:spPr bwMode="auto">
          <a:xfrm>
            <a:off x="658813" y="4779963"/>
            <a:ext cx="7875587" cy="1906587"/>
          </a:xfrm>
          <a:prstGeom prst="rect">
            <a:avLst/>
          </a:prstGeom>
          <a:noFill/>
          <a:ln w="9525">
            <a:noFill/>
            <a:miter lim="800000"/>
            <a:headEnd/>
            <a:tailEnd/>
          </a:ln>
        </p:spPr>
      </p:pic>
      <p:sp>
        <p:nvSpPr>
          <p:cNvPr id="33798" name="Rectangle 3"/>
          <p:cNvSpPr>
            <a:spLocks noGrp="1" noChangeArrowheads="1"/>
          </p:cNvSpPr>
          <p:nvPr>
            <p:ph type="title"/>
          </p:nvPr>
        </p:nvSpPr>
        <p:spPr>
          <a:xfrm>
            <a:off x="395288" y="404813"/>
            <a:ext cx="5905500" cy="504825"/>
          </a:xfrm>
        </p:spPr>
        <p:txBody>
          <a:bodyPr/>
          <a:lstStyle/>
          <a:p>
            <a:r>
              <a:rPr lang="ja-JP" altLang="en-US"/>
              <a:t>ロールホルダーの性質</a:t>
            </a:r>
          </a:p>
        </p:txBody>
      </p:sp>
      <p:sp>
        <p:nvSpPr>
          <p:cNvPr id="296964" name="Rectangle 4"/>
          <p:cNvSpPr>
            <a:spLocks noGrp="1" noChangeArrowheads="1"/>
          </p:cNvSpPr>
          <p:nvPr>
            <p:ph type="body" idx="1"/>
          </p:nvPr>
        </p:nvSpPr>
        <p:spPr>
          <a:xfrm>
            <a:off x="381000" y="892175"/>
            <a:ext cx="8610600" cy="4913313"/>
          </a:xfrm>
        </p:spPr>
        <p:txBody>
          <a:bodyPr/>
          <a:lstStyle/>
          <a:p>
            <a:r>
              <a:rPr lang="ja-JP" altLang="en-US" sz="2800" u="none">
                <a:solidFill>
                  <a:srgbClr val="0000FF"/>
                </a:solidFill>
              </a:rPr>
              <a:t>ロールホルダー</a:t>
            </a:r>
            <a:r>
              <a:rPr lang="ja-JP" altLang="en-US" sz="2800" u="none"/>
              <a:t>が消滅する３種類のパターン</a:t>
            </a:r>
          </a:p>
          <a:p>
            <a:pPr lvl="1">
              <a:buFont typeface="Wingdings" pitchFamily="2" charset="2"/>
              <a:buNone/>
            </a:pPr>
            <a:r>
              <a:rPr lang="ja-JP" altLang="en-US" sz="2400">
                <a:solidFill>
                  <a:schemeClr val="hlink"/>
                </a:solidFill>
              </a:rPr>
              <a:t>１）</a:t>
            </a:r>
            <a:r>
              <a:rPr lang="ja-JP" altLang="en-US" sz="2400" u="sng"/>
              <a:t>「太郎」が死ぬと</a:t>
            </a:r>
            <a:r>
              <a:rPr lang="ja-JP" altLang="en-US" sz="2000"/>
              <a:t>（＝</a:t>
            </a:r>
            <a:r>
              <a:rPr lang="ja-JP" altLang="en-US" sz="2000" b="1">
                <a:solidFill>
                  <a:srgbClr val="33CC33"/>
                </a:solidFill>
              </a:rPr>
              <a:t>人間のインスタンス</a:t>
            </a:r>
            <a:r>
              <a:rPr lang="ja-JP" altLang="en-US" sz="2000"/>
              <a:t>が消滅）</a:t>
            </a:r>
          </a:p>
          <a:p>
            <a:pPr lvl="2"/>
            <a:r>
              <a:rPr lang="ja-JP" altLang="en-US">
                <a:solidFill>
                  <a:srgbClr val="0000FF"/>
                </a:solidFill>
              </a:rPr>
              <a:t>「教師」</a:t>
            </a:r>
            <a:r>
              <a:rPr lang="ja-JP" altLang="en-US"/>
              <a:t>は消滅するが</a:t>
            </a:r>
            <a:r>
              <a:rPr lang="en-US" altLang="ja-JP"/>
              <a:t>, </a:t>
            </a:r>
            <a:r>
              <a:rPr lang="ja-JP" altLang="en-US">
                <a:solidFill>
                  <a:schemeClr val="hlink"/>
                </a:solidFill>
              </a:rPr>
              <a:t>「教師</a:t>
            </a:r>
            <a:r>
              <a:rPr lang="en-US" altLang="ja-JP">
                <a:solidFill>
                  <a:schemeClr val="hlink"/>
                </a:solidFill>
              </a:rPr>
              <a:t>role</a:t>
            </a:r>
            <a:r>
              <a:rPr lang="ja-JP" altLang="en-US">
                <a:solidFill>
                  <a:schemeClr val="hlink"/>
                </a:solidFill>
              </a:rPr>
              <a:t>」</a:t>
            </a:r>
            <a:r>
              <a:rPr lang="ja-JP" altLang="en-US"/>
              <a:t>は空きポストとして残る</a:t>
            </a:r>
          </a:p>
          <a:p>
            <a:pPr lvl="1">
              <a:buFont typeface="Wingdings" pitchFamily="2" charset="2"/>
              <a:buNone/>
            </a:pPr>
            <a:r>
              <a:rPr lang="ja-JP" altLang="en-US" sz="2400">
                <a:solidFill>
                  <a:schemeClr val="hlink"/>
                </a:solidFill>
              </a:rPr>
              <a:t>２）</a:t>
            </a:r>
            <a:r>
              <a:rPr lang="ja-JP" altLang="en-US" sz="2400" u="sng"/>
              <a:t> 「太郎」が教師を辞めると</a:t>
            </a:r>
            <a:r>
              <a:rPr lang="ja-JP" altLang="en-US" sz="2000"/>
              <a:t>（＝</a:t>
            </a:r>
            <a:r>
              <a:rPr lang="ja-JP" altLang="en-US" sz="2000" b="1">
                <a:solidFill>
                  <a:srgbClr val="6600FF"/>
                </a:solidFill>
              </a:rPr>
              <a:t>ロールを担うこと</a:t>
            </a:r>
            <a:r>
              <a:rPr lang="ja-JP" altLang="en-US" sz="2000"/>
              <a:t>を止める）</a:t>
            </a:r>
          </a:p>
          <a:p>
            <a:pPr lvl="2"/>
            <a:r>
              <a:rPr lang="ja-JP" altLang="en-US">
                <a:solidFill>
                  <a:srgbClr val="0000FF"/>
                </a:solidFill>
              </a:rPr>
              <a:t>「教師」</a:t>
            </a:r>
            <a:r>
              <a:rPr lang="ja-JP" altLang="en-US"/>
              <a:t>は消滅するが</a:t>
            </a:r>
            <a:r>
              <a:rPr lang="en-US" altLang="ja-JP"/>
              <a:t>, </a:t>
            </a:r>
            <a:r>
              <a:rPr lang="ja-JP" altLang="en-US">
                <a:solidFill>
                  <a:schemeClr val="hlink"/>
                </a:solidFill>
              </a:rPr>
              <a:t>「教師</a:t>
            </a:r>
            <a:r>
              <a:rPr lang="en-US" altLang="ja-JP">
                <a:solidFill>
                  <a:schemeClr val="hlink"/>
                </a:solidFill>
              </a:rPr>
              <a:t>role</a:t>
            </a:r>
            <a:r>
              <a:rPr lang="ja-JP" altLang="en-US">
                <a:solidFill>
                  <a:schemeClr val="hlink"/>
                </a:solidFill>
              </a:rPr>
              <a:t>」</a:t>
            </a:r>
            <a:r>
              <a:rPr lang="ja-JP" altLang="en-US"/>
              <a:t>は空きポストとして残る</a:t>
            </a:r>
          </a:p>
          <a:p>
            <a:pPr lvl="2"/>
            <a:r>
              <a:rPr lang="ja-JP" altLang="en-US">
                <a:solidFill>
                  <a:srgbClr val="33CC33"/>
                </a:solidFill>
              </a:rPr>
              <a:t>「人間」のインスタンス（太郎）</a:t>
            </a:r>
            <a:r>
              <a:rPr lang="ja-JP" altLang="en-US"/>
              <a:t>はそのまま存続</a:t>
            </a:r>
          </a:p>
          <a:p>
            <a:pPr lvl="1">
              <a:buFont typeface="Wingdings" pitchFamily="2" charset="2"/>
              <a:buNone/>
            </a:pPr>
            <a:r>
              <a:rPr lang="ja-JP" altLang="en-US" sz="2400">
                <a:solidFill>
                  <a:schemeClr val="hlink"/>
                </a:solidFill>
              </a:rPr>
              <a:t>３）</a:t>
            </a:r>
            <a:r>
              <a:rPr lang="ja-JP" altLang="en-US" sz="2400" u="sng"/>
              <a:t> 「教師</a:t>
            </a:r>
            <a:r>
              <a:rPr lang="en-US" altLang="ja-JP" sz="2400" u="sng"/>
              <a:t>role</a:t>
            </a:r>
            <a:r>
              <a:rPr lang="ja-JP" altLang="en-US" sz="2400" u="sng"/>
              <a:t>」が無くなると</a:t>
            </a:r>
            <a:r>
              <a:rPr lang="ja-JP" altLang="en-US" sz="2000"/>
              <a:t>（＝</a:t>
            </a:r>
            <a:r>
              <a:rPr lang="ja-JP" altLang="en-US" sz="2000" b="1">
                <a:solidFill>
                  <a:schemeClr val="hlink"/>
                </a:solidFill>
              </a:rPr>
              <a:t>ロール概念のインスタンス</a:t>
            </a:r>
            <a:r>
              <a:rPr lang="ja-JP" altLang="en-US" sz="2000"/>
              <a:t>の消滅）</a:t>
            </a:r>
          </a:p>
          <a:p>
            <a:pPr lvl="2"/>
            <a:r>
              <a:rPr lang="ja-JP" altLang="en-US">
                <a:solidFill>
                  <a:srgbClr val="0000FF"/>
                </a:solidFill>
              </a:rPr>
              <a:t>「教師」</a:t>
            </a:r>
            <a:r>
              <a:rPr lang="ja-JP" altLang="en-US"/>
              <a:t>は消滅するが</a:t>
            </a:r>
            <a:r>
              <a:rPr lang="en-US" altLang="ja-JP"/>
              <a:t>,</a:t>
            </a:r>
            <a:r>
              <a:rPr lang="ja-JP" altLang="en-US">
                <a:solidFill>
                  <a:srgbClr val="33CC33"/>
                </a:solidFill>
              </a:rPr>
              <a:t>「人間」（太郎）</a:t>
            </a:r>
            <a:r>
              <a:rPr lang="ja-JP" altLang="en-US"/>
              <a:t>はそのまま存続</a:t>
            </a:r>
          </a:p>
        </p:txBody>
      </p:sp>
      <p:sp>
        <p:nvSpPr>
          <p:cNvPr id="296965" name="AutoShape 5"/>
          <p:cNvSpPr>
            <a:spLocks noChangeArrowheads="1"/>
          </p:cNvSpPr>
          <p:nvPr/>
        </p:nvSpPr>
        <p:spPr bwMode="auto">
          <a:xfrm>
            <a:off x="5105400" y="4495800"/>
            <a:ext cx="990600" cy="381000"/>
          </a:xfrm>
          <a:prstGeom prst="wedgeEllipseCallout">
            <a:avLst>
              <a:gd name="adj1" fmla="val -53204"/>
              <a:gd name="adj2" fmla="val 55833"/>
            </a:avLst>
          </a:prstGeom>
          <a:solidFill>
            <a:schemeClr val="bg1">
              <a:alpha val="50195"/>
            </a:schemeClr>
          </a:solidFill>
          <a:ln w="9525">
            <a:solidFill>
              <a:schemeClr val="tx1"/>
            </a:solidFill>
            <a:miter lim="800000"/>
            <a:headEnd/>
            <a:tailEnd/>
          </a:ln>
        </p:spPr>
        <p:txBody>
          <a:bodyPr wrap="none" anchor="ctr" anchorCtr="1"/>
          <a:lstStyle/>
          <a:p>
            <a:pPr algn="ctr"/>
            <a:r>
              <a:rPr lang="ja-JP" altLang="en-US" sz="2400">
                <a:solidFill>
                  <a:schemeClr val="hlink"/>
                </a:solidFill>
              </a:rPr>
              <a:t>２）</a:t>
            </a:r>
            <a:r>
              <a:rPr lang="en-US" altLang="ja-JP" sz="2400">
                <a:solidFill>
                  <a:schemeClr val="hlink"/>
                </a:solidFill>
              </a:rPr>
              <a:t>×</a:t>
            </a:r>
            <a:endParaRPr lang="en-US" altLang="ja-JP" sz="2400"/>
          </a:p>
        </p:txBody>
      </p:sp>
      <p:sp>
        <p:nvSpPr>
          <p:cNvPr id="296966" name="AutoShape 6"/>
          <p:cNvSpPr>
            <a:spLocks noChangeArrowheads="1"/>
          </p:cNvSpPr>
          <p:nvPr/>
        </p:nvSpPr>
        <p:spPr bwMode="auto">
          <a:xfrm>
            <a:off x="7391400" y="4648200"/>
            <a:ext cx="990600" cy="381000"/>
          </a:xfrm>
          <a:prstGeom prst="wedgeEllipseCallout">
            <a:avLst>
              <a:gd name="adj1" fmla="val -53204"/>
              <a:gd name="adj2" fmla="val 55833"/>
            </a:avLst>
          </a:prstGeom>
          <a:solidFill>
            <a:schemeClr val="bg1">
              <a:alpha val="50195"/>
            </a:schemeClr>
          </a:solidFill>
          <a:ln w="9525">
            <a:solidFill>
              <a:schemeClr val="tx1"/>
            </a:solidFill>
            <a:miter lim="800000"/>
            <a:headEnd/>
            <a:tailEnd/>
          </a:ln>
        </p:spPr>
        <p:txBody>
          <a:bodyPr wrap="none" anchor="ctr" anchorCtr="1"/>
          <a:lstStyle/>
          <a:p>
            <a:pPr algn="ctr"/>
            <a:r>
              <a:rPr lang="ja-JP" altLang="en-US" sz="2400">
                <a:solidFill>
                  <a:schemeClr val="hlink"/>
                </a:solidFill>
              </a:rPr>
              <a:t>１）</a:t>
            </a:r>
            <a:r>
              <a:rPr lang="en-US" altLang="ja-JP" sz="2400">
                <a:solidFill>
                  <a:schemeClr val="hlink"/>
                </a:solidFill>
              </a:rPr>
              <a:t>×</a:t>
            </a:r>
            <a:endParaRPr lang="en-US" altLang="ja-JP" sz="2400"/>
          </a:p>
        </p:txBody>
      </p:sp>
      <p:sp>
        <p:nvSpPr>
          <p:cNvPr id="296967" name="AutoShape 7"/>
          <p:cNvSpPr>
            <a:spLocks noChangeArrowheads="1"/>
          </p:cNvSpPr>
          <p:nvPr/>
        </p:nvSpPr>
        <p:spPr bwMode="auto">
          <a:xfrm>
            <a:off x="533400" y="4724400"/>
            <a:ext cx="990600" cy="381000"/>
          </a:xfrm>
          <a:prstGeom prst="wedgeEllipseCallout">
            <a:avLst>
              <a:gd name="adj1" fmla="val 75639"/>
              <a:gd name="adj2" fmla="val 55000"/>
            </a:avLst>
          </a:prstGeom>
          <a:solidFill>
            <a:schemeClr val="bg1">
              <a:alpha val="50195"/>
            </a:schemeClr>
          </a:solidFill>
          <a:ln w="9525">
            <a:solidFill>
              <a:schemeClr val="tx1"/>
            </a:solidFill>
            <a:miter lim="800000"/>
            <a:headEnd/>
            <a:tailEnd/>
          </a:ln>
        </p:spPr>
        <p:txBody>
          <a:bodyPr wrap="none" anchor="ctr" anchorCtr="1"/>
          <a:lstStyle/>
          <a:p>
            <a:pPr algn="ctr"/>
            <a:r>
              <a:rPr lang="ja-JP" altLang="en-US" sz="2400">
                <a:solidFill>
                  <a:schemeClr val="hlink"/>
                </a:solidFill>
              </a:rPr>
              <a:t>３）</a:t>
            </a:r>
            <a:r>
              <a:rPr lang="en-US" altLang="ja-JP" sz="2400">
                <a:solidFill>
                  <a:schemeClr val="hlink"/>
                </a:solidFill>
              </a:rPr>
              <a:t>×</a:t>
            </a:r>
            <a:endParaRPr lang="en-US" altLang="ja-JP" sz="2400"/>
          </a:p>
        </p:txBody>
      </p:sp>
    </p:spTree>
    <p:extLst>
      <p:ext uri="{BB962C8B-B14F-4D97-AF65-F5344CB8AC3E}">
        <p14:creationId xmlns:p14="http://schemas.microsoft.com/office/powerpoint/2010/main" val="4062679852"/>
      </p:ext>
    </p:extLst>
  </p:cSld>
  <p:clrMapOvr>
    <a:masterClrMapping/>
  </p:clrMapOvr>
  <p:transition advTm="80368">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64">
                                            <p:txEl>
                                              <p:pRg st="1" end="1"/>
                                            </p:txEl>
                                          </p:spTgt>
                                        </p:tgtEl>
                                        <p:attrNameLst>
                                          <p:attrName>style.visibility</p:attrName>
                                        </p:attrNameLst>
                                      </p:cBhvr>
                                      <p:to>
                                        <p:strVal val="visible"/>
                                      </p:to>
                                    </p:set>
                                    <p:animEffect transition="in" filter="checkerboard(across)">
                                      <p:cBhvr>
                                        <p:cTn id="7" dur="500"/>
                                        <p:tgtEl>
                                          <p:spTgt spid="296964">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64">
                                            <p:txEl>
                                              <p:pRg st="2" end="2"/>
                                            </p:txEl>
                                          </p:spTgt>
                                        </p:tgtEl>
                                        <p:attrNameLst>
                                          <p:attrName>style.visibility</p:attrName>
                                        </p:attrNameLst>
                                      </p:cBhvr>
                                      <p:to>
                                        <p:strVal val="visible"/>
                                      </p:to>
                                    </p:set>
                                    <p:animEffect transition="in" filter="checkerboard(across)">
                                      <p:cBhvr>
                                        <p:cTn id="10" dur="500"/>
                                        <p:tgtEl>
                                          <p:spTgt spid="296964">
                                            <p:txEl>
                                              <p:pRg st="2" end="2"/>
                                            </p:txEl>
                                          </p:spTgt>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296966"/>
                                        </p:tgtEl>
                                        <p:attrNameLst>
                                          <p:attrName>style.visibility</p:attrName>
                                        </p:attrNameLst>
                                      </p:cBhvr>
                                      <p:to>
                                        <p:strVal val="visible"/>
                                      </p:to>
                                    </p:set>
                                    <p:animEffect transition="in" filter="checkerboard(across)">
                                      <p:cBhvr>
                                        <p:cTn id="14" dur="500"/>
                                        <p:tgtEl>
                                          <p:spTgt spid="296966"/>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296964">
                                            <p:txEl>
                                              <p:pRg st="3" end="3"/>
                                            </p:txEl>
                                          </p:spTgt>
                                        </p:tgtEl>
                                        <p:attrNameLst>
                                          <p:attrName>style.visibility</p:attrName>
                                        </p:attrNameLst>
                                      </p:cBhvr>
                                      <p:to>
                                        <p:strVal val="visible"/>
                                      </p:to>
                                    </p:set>
                                    <p:animEffect transition="in" filter="checkerboard(across)">
                                      <p:cBhvr>
                                        <p:cTn id="19" dur="500"/>
                                        <p:tgtEl>
                                          <p:spTgt spid="296964">
                                            <p:txEl>
                                              <p:pRg st="3" end="3"/>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296964">
                                            <p:txEl>
                                              <p:pRg st="4" end="4"/>
                                            </p:txEl>
                                          </p:spTgt>
                                        </p:tgtEl>
                                        <p:attrNameLst>
                                          <p:attrName>style.visibility</p:attrName>
                                        </p:attrNameLst>
                                      </p:cBhvr>
                                      <p:to>
                                        <p:strVal val="visible"/>
                                      </p:to>
                                    </p:set>
                                    <p:animEffect transition="in" filter="checkerboard(across)">
                                      <p:cBhvr>
                                        <p:cTn id="22" dur="500"/>
                                        <p:tgtEl>
                                          <p:spTgt spid="296964">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96964">
                                            <p:txEl>
                                              <p:pRg st="5" end="5"/>
                                            </p:txEl>
                                          </p:spTgt>
                                        </p:tgtEl>
                                        <p:attrNameLst>
                                          <p:attrName>style.visibility</p:attrName>
                                        </p:attrNameLst>
                                      </p:cBhvr>
                                      <p:to>
                                        <p:strVal val="visible"/>
                                      </p:to>
                                    </p:set>
                                    <p:animEffect transition="in" filter="checkerboard(across)">
                                      <p:cBhvr>
                                        <p:cTn id="25" dur="500"/>
                                        <p:tgtEl>
                                          <p:spTgt spid="296964">
                                            <p:txEl>
                                              <p:pRg st="5" end="5"/>
                                            </p:txEl>
                                          </p:spTgt>
                                        </p:tgtEl>
                                      </p:cBhvr>
                                    </p:animEffect>
                                  </p:childTnLst>
                                </p:cTn>
                              </p:par>
                            </p:childTnLst>
                          </p:cTn>
                        </p:par>
                        <p:par>
                          <p:cTn id="26" fill="hold">
                            <p:stCondLst>
                              <p:cond delay="500"/>
                            </p:stCondLst>
                            <p:childTnLst>
                              <p:par>
                                <p:cTn id="27" presetID="5" presetClass="entr" presetSubtype="10" fill="hold" grpId="0" nodeType="afterEffect">
                                  <p:stCondLst>
                                    <p:cond delay="0"/>
                                  </p:stCondLst>
                                  <p:childTnLst>
                                    <p:set>
                                      <p:cBhvr>
                                        <p:cTn id="28" dur="1" fill="hold">
                                          <p:stCondLst>
                                            <p:cond delay="0"/>
                                          </p:stCondLst>
                                        </p:cTn>
                                        <p:tgtEl>
                                          <p:spTgt spid="296965"/>
                                        </p:tgtEl>
                                        <p:attrNameLst>
                                          <p:attrName>style.visibility</p:attrName>
                                        </p:attrNameLst>
                                      </p:cBhvr>
                                      <p:to>
                                        <p:strVal val="visible"/>
                                      </p:to>
                                    </p:set>
                                    <p:animEffect transition="in" filter="checkerboard(across)">
                                      <p:cBhvr>
                                        <p:cTn id="29" dur="500"/>
                                        <p:tgtEl>
                                          <p:spTgt spid="296965"/>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296964">
                                            <p:txEl>
                                              <p:pRg st="6" end="6"/>
                                            </p:txEl>
                                          </p:spTgt>
                                        </p:tgtEl>
                                        <p:attrNameLst>
                                          <p:attrName>style.visibility</p:attrName>
                                        </p:attrNameLst>
                                      </p:cBhvr>
                                      <p:to>
                                        <p:strVal val="visible"/>
                                      </p:to>
                                    </p:set>
                                    <p:animEffect transition="in" filter="checkerboard(across)">
                                      <p:cBhvr>
                                        <p:cTn id="34" dur="500"/>
                                        <p:tgtEl>
                                          <p:spTgt spid="296964">
                                            <p:txEl>
                                              <p:pRg st="6" end="6"/>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296964">
                                            <p:txEl>
                                              <p:pRg st="7" end="7"/>
                                            </p:txEl>
                                          </p:spTgt>
                                        </p:tgtEl>
                                        <p:attrNameLst>
                                          <p:attrName>style.visibility</p:attrName>
                                        </p:attrNameLst>
                                      </p:cBhvr>
                                      <p:to>
                                        <p:strVal val="visible"/>
                                      </p:to>
                                    </p:set>
                                    <p:animEffect transition="in" filter="checkerboard(across)">
                                      <p:cBhvr>
                                        <p:cTn id="37" dur="500"/>
                                        <p:tgtEl>
                                          <p:spTgt spid="29696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96967"/>
                                        </p:tgtEl>
                                        <p:attrNameLst>
                                          <p:attrName>style.visibility</p:attrName>
                                        </p:attrNameLst>
                                      </p:cBhvr>
                                      <p:to>
                                        <p:strVal val="visible"/>
                                      </p:to>
                                    </p:set>
                                    <p:animEffect transition="in" filter="checkerboard(across)">
                                      <p:cBhvr>
                                        <p:cTn id="42" dur="500"/>
                                        <p:tgtEl>
                                          <p:spTgt spid="296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animBg="1"/>
      <p:bldP spid="296966" grpId="0" animBg="1"/>
      <p:bldP spid="29696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タイトル 1"/>
          <p:cNvSpPr>
            <a:spLocks noGrp="1"/>
          </p:cNvSpPr>
          <p:nvPr>
            <p:ph type="title"/>
          </p:nvPr>
        </p:nvSpPr>
        <p:spPr/>
        <p:txBody>
          <a:bodyPr/>
          <a:lstStyle/>
          <a:p>
            <a:r>
              <a:rPr lang="ja-JP" altLang="en-US"/>
              <a:t>ロール概念を用いる意義</a:t>
            </a:r>
          </a:p>
        </p:txBody>
      </p:sp>
      <p:sp>
        <p:nvSpPr>
          <p:cNvPr id="3" name="コンテンツ プレースホルダ 2"/>
          <p:cNvSpPr>
            <a:spLocks noGrp="1"/>
          </p:cNvSpPr>
          <p:nvPr>
            <p:ph idx="1"/>
          </p:nvPr>
        </p:nvSpPr>
        <p:spPr>
          <a:xfrm>
            <a:off x="142875" y="1000125"/>
            <a:ext cx="8929688" cy="5643563"/>
          </a:xfrm>
        </p:spPr>
        <p:txBody>
          <a:bodyPr>
            <a:normAutofit fontScale="92500" lnSpcReduction="10000"/>
          </a:bodyPr>
          <a:lstStyle/>
          <a:p>
            <a:pPr>
              <a:defRPr/>
            </a:pPr>
            <a:r>
              <a:rPr lang="ja-JP" altLang="en-US" dirty="0"/>
              <a:t>概念のコンテキスト依存性を明確にする</a:t>
            </a:r>
            <a:endParaRPr lang="en-US" altLang="ja-JP" dirty="0"/>
          </a:p>
          <a:p>
            <a:pPr lvl="1">
              <a:defRPr/>
            </a:pPr>
            <a:r>
              <a:rPr lang="ja-JP" altLang="en-US" dirty="0">
                <a:solidFill>
                  <a:srgbClr val="FF0000"/>
                </a:solidFill>
              </a:rPr>
              <a:t>コンテキスト（他の概念）が無いと定義できない概念</a:t>
            </a:r>
            <a:r>
              <a:rPr lang="ja-JP" altLang="en-US" dirty="0"/>
              <a:t>と，</a:t>
            </a:r>
            <a:r>
              <a:rPr lang="ja-JP" altLang="en-US" dirty="0">
                <a:solidFill>
                  <a:srgbClr val="008000"/>
                </a:solidFill>
              </a:rPr>
              <a:t>コンテキストに独立して定義できる概念</a:t>
            </a:r>
            <a:r>
              <a:rPr lang="ja-JP" altLang="en-US" dirty="0"/>
              <a:t>を区別する．</a:t>
            </a:r>
            <a:endParaRPr lang="en-US" altLang="ja-JP" dirty="0"/>
          </a:p>
          <a:p>
            <a:pPr lvl="2">
              <a:defRPr/>
            </a:pPr>
            <a:r>
              <a:rPr lang="ja-JP" altLang="en-US" dirty="0"/>
              <a:t>例）</a:t>
            </a:r>
            <a:r>
              <a:rPr lang="ja-JP" altLang="en-US" dirty="0">
                <a:solidFill>
                  <a:srgbClr val="FF0000"/>
                </a:solidFill>
              </a:rPr>
              <a:t>教師，学生，夫</a:t>
            </a:r>
            <a:r>
              <a:rPr lang="en-US" altLang="ja-JP" dirty="0"/>
              <a:t>vs.</a:t>
            </a:r>
            <a:r>
              <a:rPr lang="ja-JP" altLang="en-US" dirty="0">
                <a:solidFill>
                  <a:srgbClr val="008000"/>
                </a:solidFill>
              </a:rPr>
              <a:t>人間　　　</a:t>
            </a:r>
            <a:r>
              <a:rPr lang="ja-JP" altLang="en-US" dirty="0">
                <a:solidFill>
                  <a:srgbClr val="FF0000"/>
                </a:solidFill>
              </a:rPr>
              <a:t>前輪，後輪，駆動輪</a:t>
            </a:r>
            <a:r>
              <a:rPr lang="en-US" altLang="ja-JP" dirty="0"/>
              <a:t>vs.</a:t>
            </a:r>
            <a:r>
              <a:rPr lang="ja-JP" altLang="en-US" dirty="0">
                <a:solidFill>
                  <a:srgbClr val="008000"/>
                </a:solidFill>
              </a:rPr>
              <a:t>車輪</a:t>
            </a:r>
            <a:endParaRPr lang="en-US" altLang="ja-JP" dirty="0">
              <a:solidFill>
                <a:srgbClr val="008000"/>
              </a:solidFill>
            </a:endParaRPr>
          </a:p>
          <a:p>
            <a:pPr lvl="1">
              <a:defRPr/>
            </a:pPr>
            <a:endParaRPr lang="en-US" altLang="ja-JP" i="1" dirty="0"/>
          </a:p>
          <a:p>
            <a:pPr lvl="1">
              <a:defRPr/>
            </a:pPr>
            <a:endParaRPr lang="en-US" altLang="ja-JP" i="1" dirty="0"/>
          </a:p>
          <a:p>
            <a:pPr lvl="1">
              <a:defRPr/>
            </a:pPr>
            <a:endParaRPr lang="en-US" altLang="ja-JP" i="1" dirty="0"/>
          </a:p>
          <a:p>
            <a:pPr lvl="1">
              <a:defRPr/>
            </a:pPr>
            <a:endParaRPr lang="en-US" altLang="ja-JP" i="1" dirty="0"/>
          </a:p>
          <a:p>
            <a:pPr lvl="1">
              <a:defRPr/>
            </a:pPr>
            <a:r>
              <a:rPr lang="ja-JP" altLang="en-US" dirty="0">
                <a:solidFill>
                  <a:srgbClr val="008000"/>
                </a:solidFill>
              </a:rPr>
              <a:t>クラス制約</a:t>
            </a:r>
            <a:r>
              <a:rPr lang="ja-JP" altLang="en-US" dirty="0"/>
              <a:t>が同じでも，コンテキスト（＝どの概念のスロットか）によって</a:t>
            </a:r>
            <a:r>
              <a:rPr lang="ja-JP" altLang="en-US" dirty="0">
                <a:solidFill>
                  <a:srgbClr val="FF0000"/>
                </a:solidFill>
              </a:rPr>
              <a:t>ロール概念</a:t>
            </a:r>
            <a:r>
              <a:rPr lang="ja-JP" altLang="en-US" dirty="0"/>
              <a:t>の定義が追加される．</a:t>
            </a:r>
            <a:endParaRPr lang="en-US" altLang="ja-JP" dirty="0"/>
          </a:p>
          <a:p>
            <a:pPr lvl="2">
              <a:defRPr/>
            </a:pPr>
            <a:r>
              <a:rPr lang="ja-JP" altLang="en-US" dirty="0"/>
              <a:t>コンテキストに独立して共通な性質は，</a:t>
            </a:r>
            <a:r>
              <a:rPr lang="ja-JP" altLang="en-US" dirty="0">
                <a:solidFill>
                  <a:srgbClr val="008000"/>
                </a:solidFill>
              </a:rPr>
              <a:t>基本概念の定義</a:t>
            </a:r>
            <a:endParaRPr lang="en-US" altLang="ja-JP" dirty="0"/>
          </a:p>
          <a:p>
            <a:pPr lvl="2">
              <a:defRPr/>
            </a:pPr>
            <a:r>
              <a:rPr lang="ja-JP" altLang="en-US" dirty="0"/>
              <a:t>コンテキストに依存して決まる性質は，</a:t>
            </a:r>
            <a:r>
              <a:rPr lang="ja-JP" altLang="en-US" dirty="0">
                <a:solidFill>
                  <a:srgbClr val="FF0000"/>
                </a:solidFill>
              </a:rPr>
              <a:t>ロール概念の定義</a:t>
            </a:r>
            <a:r>
              <a:rPr lang="ja-JP" altLang="en-US" dirty="0"/>
              <a:t>）</a:t>
            </a:r>
            <a:endParaRPr lang="en-US" altLang="ja-JP" dirty="0"/>
          </a:p>
          <a:p>
            <a:pPr lvl="2">
              <a:buNone/>
              <a:defRPr/>
            </a:pPr>
            <a:r>
              <a:rPr lang="ja-JP" altLang="en-US" dirty="0"/>
              <a:t>と，適切に使い分けることが重要</a:t>
            </a:r>
            <a:endParaRPr lang="en-US" altLang="ja-JP" dirty="0"/>
          </a:p>
          <a:p>
            <a:pPr lvl="1">
              <a:buNone/>
              <a:defRPr/>
            </a:pPr>
            <a:endParaRPr lang="en-US" altLang="ja-JP" sz="2000" i="1" dirty="0">
              <a:solidFill>
                <a:srgbClr val="FF0000"/>
              </a:solidFill>
            </a:endParaRPr>
          </a:p>
          <a:p>
            <a:pPr lvl="2">
              <a:defRPr/>
            </a:pPr>
            <a:endParaRPr lang="en-US" altLang="ja-JP" sz="1700" dirty="0"/>
          </a:p>
          <a:p>
            <a:pPr>
              <a:buFont typeface="Wingdings" pitchFamily="2" charset="2"/>
              <a:buNone/>
              <a:defRPr/>
            </a:pPr>
            <a:endParaRPr lang="ja-JP" altLang="en-US" dirty="0"/>
          </a:p>
        </p:txBody>
      </p:sp>
      <p:sp>
        <p:nvSpPr>
          <p:cNvPr id="57348" name="日付プレースホルダ 3"/>
          <p:cNvSpPr>
            <a:spLocks noGrp="1"/>
          </p:cNvSpPr>
          <p:nvPr>
            <p:ph type="dt" sz="quarter" idx="10"/>
          </p:nvPr>
        </p:nvSpPr>
        <p:spPr>
          <a:noFill/>
        </p:spPr>
        <p:txBody>
          <a:bodyPr/>
          <a:lstStyle/>
          <a:p>
            <a:fld id="{BF167889-8B4C-4EAF-9DF2-C0A4C051D9C8}" type="datetime1">
              <a:rPr lang="ja-JP" altLang="en-US" smtClean="0"/>
              <a:t>2019/6/5</a:t>
            </a:fld>
            <a:endParaRPr lang="en-US" altLang="ja-JP"/>
          </a:p>
        </p:txBody>
      </p:sp>
      <p:sp>
        <p:nvSpPr>
          <p:cNvPr id="57350" name="スライド番号プレースホルダ 5"/>
          <p:cNvSpPr>
            <a:spLocks noGrp="1"/>
          </p:cNvSpPr>
          <p:nvPr>
            <p:ph type="sldNum" sz="quarter" idx="12"/>
          </p:nvPr>
        </p:nvSpPr>
        <p:spPr>
          <a:noFill/>
        </p:spPr>
        <p:txBody>
          <a:bodyPr/>
          <a:lstStyle/>
          <a:p>
            <a:fld id="{B9707414-CFFB-4CF2-9EF3-F8D29D6F969D}" type="slidenum">
              <a:rPr lang="en-US" altLang="ja-JP" smtClean="0"/>
              <a:pPr/>
              <a:t>75</a:t>
            </a:fld>
            <a:endParaRPr lang="en-US" altLang="ja-JP" dirty="0"/>
          </a:p>
        </p:txBody>
      </p:sp>
      <p:sp>
        <p:nvSpPr>
          <p:cNvPr id="7" name="AutoShape 17"/>
          <p:cNvSpPr>
            <a:spLocks noChangeArrowheads="1"/>
          </p:cNvSpPr>
          <p:nvPr/>
        </p:nvSpPr>
        <p:spPr bwMode="auto">
          <a:xfrm>
            <a:off x="179512" y="3068960"/>
            <a:ext cx="4214812" cy="1214437"/>
          </a:xfrm>
          <a:prstGeom prst="wedgeRoundRectCallout">
            <a:avLst>
              <a:gd name="adj1" fmla="val 23708"/>
              <a:gd name="adj2" fmla="val -87208"/>
              <a:gd name="adj3" fmla="val 16667"/>
            </a:avLst>
          </a:prstGeom>
          <a:solidFill>
            <a:srgbClr val="FFFFCC"/>
          </a:solidFill>
          <a:ln w="9525" algn="ctr">
            <a:solidFill>
              <a:schemeClr val="tx1"/>
            </a:solidFill>
            <a:miter lim="800000"/>
            <a:headEnd/>
            <a:tailEnd/>
          </a:ln>
        </p:spPr>
        <p:txBody>
          <a:bodyPr anchor="ctr"/>
          <a:lstStyle/>
          <a:p>
            <a:r>
              <a:rPr lang="ja-JP" altLang="en-US" sz="2400">
                <a:solidFill>
                  <a:srgbClr val="008000"/>
                </a:solidFill>
              </a:rPr>
              <a:t>人間</a:t>
            </a:r>
            <a:r>
              <a:rPr lang="ja-JP" altLang="en-US" sz="2400"/>
              <a:t>は，コンテキストによって，</a:t>
            </a:r>
            <a:r>
              <a:rPr lang="ja-JP" altLang="en-US" sz="2400">
                <a:solidFill>
                  <a:srgbClr val="FF0000"/>
                </a:solidFill>
              </a:rPr>
              <a:t>教師，学生，夫</a:t>
            </a:r>
            <a:r>
              <a:rPr lang="en-US" altLang="ja-JP" sz="2400">
                <a:solidFill>
                  <a:srgbClr val="FF0000"/>
                </a:solidFill>
              </a:rPr>
              <a:t>…</a:t>
            </a:r>
            <a:r>
              <a:rPr lang="ja-JP" altLang="en-US" sz="2400"/>
              <a:t>など別のロール（役割）を果たす．</a:t>
            </a:r>
            <a:endParaRPr lang="ja-JP" altLang="en-US" sz="2400">
              <a:solidFill>
                <a:srgbClr val="FF0000"/>
              </a:solidFill>
            </a:endParaRPr>
          </a:p>
        </p:txBody>
      </p:sp>
      <p:sp>
        <p:nvSpPr>
          <p:cNvPr id="8" name="AutoShape 17"/>
          <p:cNvSpPr>
            <a:spLocks noChangeArrowheads="1"/>
          </p:cNvSpPr>
          <p:nvPr/>
        </p:nvSpPr>
        <p:spPr bwMode="auto">
          <a:xfrm>
            <a:off x="4572000" y="3068960"/>
            <a:ext cx="4429125" cy="1214437"/>
          </a:xfrm>
          <a:prstGeom prst="wedgeRoundRectCallout">
            <a:avLst>
              <a:gd name="adj1" fmla="val -15250"/>
              <a:gd name="adj2" fmla="val -90722"/>
              <a:gd name="adj3" fmla="val 16667"/>
            </a:avLst>
          </a:prstGeom>
          <a:solidFill>
            <a:srgbClr val="FFFFCC"/>
          </a:solidFill>
          <a:ln w="9525" algn="ctr">
            <a:solidFill>
              <a:schemeClr val="tx1"/>
            </a:solidFill>
            <a:miter lim="800000"/>
            <a:headEnd/>
            <a:tailEnd/>
          </a:ln>
        </p:spPr>
        <p:txBody>
          <a:bodyPr anchor="ctr"/>
          <a:lstStyle/>
          <a:p>
            <a:r>
              <a:rPr lang="ja-JP" altLang="en-US" sz="2400">
                <a:solidFill>
                  <a:srgbClr val="008000"/>
                </a:solidFill>
              </a:rPr>
              <a:t>車輪</a:t>
            </a:r>
            <a:r>
              <a:rPr lang="ja-JP" altLang="en-US" sz="2400"/>
              <a:t>は，コンテキストによって，</a:t>
            </a:r>
            <a:r>
              <a:rPr lang="ja-JP" altLang="en-US" sz="2400">
                <a:solidFill>
                  <a:srgbClr val="FF0000"/>
                </a:solidFill>
              </a:rPr>
              <a:t>前輪，後輪，駆動輪</a:t>
            </a:r>
            <a:r>
              <a:rPr lang="en-US" altLang="ja-JP" sz="2400">
                <a:solidFill>
                  <a:srgbClr val="FF0000"/>
                </a:solidFill>
              </a:rPr>
              <a:t>…</a:t>
            </a:r>
            <a:r>
              <a:rPr lang="ja-JP" altLang="en-US" sz="2400"/>
              <a:t>など別のロール（役割）を果たす．</a:t>
            </a:r>
            <a:endParaRPr lang="ja-JP" altLang="en-US" sz="2400">
              <a:solidFill>
                <a:srgbClr val="FF0000"/>
              </a:solidFill>
            </a:endParaRPr>
          </a:p>
        </p:txBody>
      </p:sp>
    </p:spTree>
    <p:extLst>
      <p:ext uri="{BB962C8B-B14F-4D97-AF65-F5344CB8AC3E}">
        <p14:creationId xmlns:p14="http://schemas.microsoft.com/office/powerpoint/2010/main" val="878624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blinds(horizontal)">
                                      <p:cBhvr>
                                        <p:cTn id="18" dur="500"/>
                                        <p:tgtEl>
                                          <p:spTgt spid="3">
                                            <p:txEl>
                                              <p:pRg st="7" end="7"/>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linds(horizontal)">
                                      <p:cBhvr>
                                        <p:cTn id="34" dur="500"/>
                                        <p:tgtEl>
                                          <p:spTgt spid="3">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2"/>
          <p:cNvPicPr>
            <a:picLocks noChangeAspect="1" noChangeArrowheads="1"/>
          </p:cNvPicPr>
          <p:nvPr/>
        </p:nvPicPr>
        <p:blipFill>
          <a:blip r:embed="rId3"/>
          <a:srcRect l="47542" t="31308" r="3139" b="19295"/>
          <a:stretch>
            <a:fillRect/>
          </a:stretch>
        </p:blipFill>
        <p:spPr bwMode="auto">
          <a:xfrm>
            <a:off x="285750" y="1071563"/>
            <a:ext cx="7929563" cy="5072062"/>
          </a:xfrm>
          <a:prstGeom prst="rect">
            <a:avLst/>
          </a:prstGeom>
          <a:noFill/>
          <a:ln w="9525">
            <a:noFill/>
            <a:miter lim="800000"/>
            <a:headEnd/>
            <a:tailEnd/>
          </a:ln>
        </p:spPr>
      </p:pic>
      <p:pic>
        <p:nvPicPr>
          <p:cNvPr id="24578" name="Picture 2"/>
          <p:cNvPicPr>
            <a:picLocks noChangeAspect="1" noChangeArrowheads="1"/>
          </p:cNvPicPr>
          <p:nvPr/>
        </p:nvPicPr>
        <p:blipFill>
          <a:blip r:embed="rId4"/>
          <a:srcRect l="49237" t="30106" r="24796" b="20236"/>
          <a:stretch>
            <a:fillRect/>
          </a:stretch>
        </p:blipFill>
        <p:spPr bwMode="auto">
          <a:xfrm>
            <a:off x="4932040" y="1484784"/>
            <a:ext cx="3816424" cy="4824536"/>
          </a:xfrm>
          <a:prstGeom prst="rect">
            <a:avLst/>
          </a:prstGeom>
          <a:noFill/>
          <a:ln w="9525">
            <a:noFill/>
            <a:miter lim="800000"/>
            <a:headEnd/>
            <a:tailEnd/>
          </a:ln>
        </p:spPr>
      </p:pic>
      <p:sp>
        <p:nvSpPr>
          <p:cNvPr id="41986" name="タイトル 1"/>
          <p:cNvSpPr>
            <a:spLocks noGrp="1"/>
          </p:cNvSpPr>
          <p:nvPr>
            <p:ph type="title"/>
          </p:nvPr>
        </p:nvSpPr>
        <p:spPr/>
        <p:txBody>
          <a:bodyPr/>
          <a:lstStyle/>
          <a:p>
            <a:r>
              <a:rPr lang="ja-JP" altLang="en-US"/>
              <a:t>料理におけるロールの例</a:t>
            </a:r>
          </a:p>
        </p:txBody>
      </p:sp>
      <p:sp>
        <p:nvSpPr>
          <p:cNvPr id="41987" name="日付プレースホルダ 3"/>
          <p:cNvSpPr>
            <a:spLocks noGrp="1"/>
          </p:cNvSpPr>
          <p:nvPr>
            <p:ph type="dt" sz="quarter" idx="10"/>
          </p:nvPr>
        </p:nvSpPr>
        <p:spPr>
          <a:noFill/>
        </p:spPr>
        <p:txBody>
          <a:bodyPr/>
          <a:lstStyle/>
          <a:p>
            <a:fld id="{02BECC61-22C9-436C-8A0D-104379FC2213}" type="datetime1">
              <a:rPr lang="ja-JP" altLang="en-US" smtClean="0">
                <a:ea typeface="ＭＳ Ｐゴシック" charset="-128"/>
              </a:rPr>
              <a:t>2019/6/5</a:t>
            </a:fld>
            <a:endParaRPr lang="en-US" altLang="ja-JP">
              <a:ea typeface="ＭＳ Ｐゴシック" charset="-128"/>
            </a:endParaRPr>
          </a:p>
        </p:txBody>
      </p:sp>
      <p:sp>
        <p:nvSpPr>
          <p:cNvPr id="41989" name="スライド番号プレースホルダ 5"/>
          <p:cNvSpPr>
            <a:spLocks noGrp="1"/>
          </p:cNvSpPr>
          <p:nvPr>
            <p:ph type="sldNum" sz="quarter" idx="12"/>
          </p:nvPr>
        </p:nvSpPr>
        <p:spPr>
          <a:noFill/>
        </p:spPr>
        <p:txBody>
          <a:bodyPr/>
          <a:lstStyle/>
          <a:p>
            <a:fld id="{0DC09F16-37AF-44CF-8ED6-67D2ECD39130}" type="slidenum">
              <a:rPr lang="en-US" altLang="ja-JP" smtClean="0">
                <a:ea typeface="ＭＳ Ｐゴシック" charset="-128"/>
              </a:rPr>
              <a:pPr/>
              <a:t>76</a:t>
            </a:fld>
            <a:endParaRPr lang="en-US" altLang="ja-JP">
              <a:ea typeface="ＭＳ Ｐゴシック" charset="-128"/>
            </a:endParaRPr>
          </a:p>
        </p:txBody>
      </p:sp>
      <p:sp>
        <p:nvSpPr>
          <p:cNvPr id="8" name="AutoShape 17"/>
          <p:cNvSpPr>
            <a:spLocks noChangeArrowheads="1"/>
          </p:cNvSpPr>
          <p:nvPr/>
        </p:nvSpPr>
        <p:spPr bwMode="auto">
          <a:xfrm>
            <a:off x="4211960" y="2780928"/>
            <a:ext cx="4286250" cy="1714500"/>
          </a:xfrm>
          <a:prstGeom prst="wedgeRoundRectCallout">
            <a:avLst>
              <a:gd name="adj1" fmla="val -15745"/>
              <a:gd name="adj2" fmla="val -49792"/>
              <a:gd name="adj3" fmla="val 16667"/>
            </a:avLst>
          </a:prstGeom>
          <a:solidFill>
            <a:srgbClr val="FFFFCC"/>
          </a:solidFill>
          <a:ln w="9525" algn="ctr">
            <a:solidFill>
              <a:schemeClr val="tx1"/>
            </a:solidFill>
            <a:miter lim="800000"/>
            <a:headEnd/>
            <a:tailEnd/>
          </a:ln>
        </p:spPr>
        <p:txBody>
          <a:bodyPr anchor="ctr"/>
          <a:lstStyle/>
          <a:p>
            <a:r>
              <a:rPr lang="ja-JP" altLang="en-US" sz="2400">
                <a:solidFill>
                  <a:srgbClr val="008000"/>
                </a:solidFill>
              </a:rPr>
              <a:t>同じジャガイモ</a:t>
            </a:r>
            <a:r>
              <a:rPr lang="ja-JP" altLang="en-US" sz="2400"/>
              <a:t>でも，「カレー」や「てんぷら」というコンテキストによって，確認し，</a:t>
            </a:r>
            <a:r>
              <a:rPr lang="ja-JP" altLang="en-US" sz="2400">
                <a:solidFill>
                  <a:srgbClr val="FF0000"/>
                </a:solidFill>
              </a:rPr>
              <a:t>定義内容（スロット）が異なる</a:t>
            </a:r>
            <a:r>
              <a:rPr lang="ja-JP" altLang="en-US" sz="2400"/>
              <a:t>．</a:t>
            </a:r>
            <a:endParaRPr lang="ja-JP" altLang="en-US" sz="2400">
              <a:solidFill>
                <a:srgbClr val="FF0000"/>
              </a:solidFill>
            </a:endParaRPr>
          </a:p>
        </p:txBody>
      </p:sp>
    </p:spTree>
    <p:extLst>
      <p:ext uri="{BB962C8B-B14F-4D97-AF65-F5344CB8AC3E}">
        <p14:creationId xmlns:p14="http://schemas.microsoft.com/office/powerpoint/2010/main" val="415072205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の構築方法②</a:t>
            </a:r>
            <a:br>
              <a:rPr kumimoji="1" lang="en-US" altLang="ja-JP" sz="4400" b="1" dirty="0">
                <a:solidFill>
                  <a:srgbClr val="009900"/>
                </a:solidFill>
              </a:rPr>
            </a:br>
            <a:r>
              <a:rPr kumimoji="1" lang="ja-JP" altLang="en-US" sz="4400" dirty="0">
                <a:solidFill>
                  <a:srgbClr val="0000CC"/>
                </a:solidFill>
              </a:rPr>
              <a:t>～より詳細な概念定義～</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スロットの詳細定義</a:t>
            </a:r>
            <a:endParaRPr lang="en-US" altLang="ja-JP" sz="3200" dirty="0">
              <a:solidFill>
                <a:schemeClr val="tx1"/>
              </a:solidFill>
            </a:endParaRPr>
          </a:p>
          <a:p>
            <a:pPr marL="914400" lvl="1" indent="-457200">
              <a:buFontTx/>
              <a:buChar char="-"/>
            </a:pPr>
            <a:r>
              <a:rPr lang="ja-JP" altLang="en-US" sz="2800" dirty="0">
                <a:solidFill>
                  <a:schemeClr val="tx1"/>
                </a:solidFill>
              </a:rPr>
              <a:t>ロール概念，ロールホルダーの定義</a:t>
            </a:r>
            <a:endParaRPr lang="en-US" altLang="ja-JP" sz="2800" dirty="0">
              <a:solidFill>
                <a:schemeClr val="tx1"/>
              </a:solidFill>
            </a:endParaRPr>
          </a:p>
          <a:p>
            <a:pPr marL="914400" lvl="1" indent="-457200">
              <a:buFontTx/>
              <a:buChar char="-"/>
            </a:pPr>
            <a:r>
              <a:rPr kumimoji="1" lang="ja-JP" altLang="en-US" sz="2800" dirty="0">
                <a:solidFill>
                  <a:schemeClr val="tx1"/>
                </a:solidFill>
              </a:rPr>
              <a:t>ロール概念の性質</a:t>
            </a:r>
            <a:endParaRPr kumimoji="1" lang="en-US" altLang="ja-JP" sz="2800" dirty="0">
              <a:solidFill>
                <a:schemeClr val="tx1"/>
              </a:solidFill>
            </a:endParaRPr>
          </a:p>
          <a:p>
            <a:pPr marL="914400" lvl="1" indent="-457200">
              <a:buFontTx/>
              <a:buChar char="-"/>
            </a:pPr>
            <a:r>
              <a:rPr kumimoji="1" lang="ja-JP" altLang="en-US" sz="2800" dirty="0">
                <a:solidFill>
                  <a:srgbClr val="FF0000"/>
                </a:solidFill>
              </a:rPr>
              <a:t>ロールに基づく概念化</a:t>
            </a:r>
            <a:endParaRPr kumimoji="1" lang="en-US" altLang="ja-JP" sz="2800" dirty="0">
              <a:solidFill>
                <a:srgbClr val="FF0000"/>
              </a:solidFill>
            </a:endParaRPr>
          </a:p>
          <a:p>
            <a:pPr marL="457200" indent="-457200">
              <a:buFont typeface="Arial" panose="020B0604020202020204" pitchFamily="34" charset="0"/>
              <a:buChar char="•"/>
            </a:pPr>
            <a:r>
              <a:rPr kumimoji="1" lang="ja-JP" altLang="en-US" sz="3200" dirty="0">
                <a:solidFill>
                  <a:schemeClr val="tx1"/>
                </a:solidFill>
              </a:rPr>
              <a:t>スロット間の関係に関する制約</a:t>
            </a:r>
            <a:endParaRPr kumimoji="1" lang="ja-JP" altLang="en-US" sz="2800" dirty="0">
              <a:solidFill>
                <a:schemeClr val="tx1"/>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576069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ja-JP" altLang="en-US"/>
              <a:t>全体と部分の相互依存性</a:t>
            </a:r>
          </a:p>
        </p:txBody>
      </p:sp>
      <p:sp>
        <p:nvSpPr>
          <p:cNvPr id="18434" name="日付プレースホルダ 3"/>
          <p:cNvSpPr>
            <a:spLocks noGrp="1"/>
          </p:cNvSpPr>
          <p:nvPr>
            <p:ph type="dt" sz="half" idx="10"/>
          </p:nvPr>
        </p:nvSpPr>
        <p:spPr>
          <a:noFill/>
        </p:spPr>
        <p:txBody>
          <a:bodyPr/>
          <a:lstStyle/>
          <a:p>
            <a:fld id="{886FD2EC-2528-4A2D-8B11-00E4DDA0EA7A}" type="datetime1">
              <a:rPr lang="ja-JP" altLang="en-US" smtClean="0"/>
              <a:t>2019/6/5</a:t>
            </a:fld>
            <a:endParaRPr lang="en-US" altLang="ja-JP"/>
          </a:p>
        </p:txBody>
      </p:sp>
      <p:sp>
        <p:nvSpPr>
          <p:cNvPr id="18435" name="スライド番号プレースホルダ 5"/>
          <p:cNvSpPr>
            <a:spLocks noGrp="1"/>
          </p:cNvSpPr>
          <p:nvPr>
            <p:ph type="sldNum" sz="quarter" idx="12"/>
          </p:nvPr>
        </p:nvSpPr>
        <p:spPr>
          <a:noFill/>
        </p:spPr>
        <p:txBody>
          <a:bodyPr/>
          <a:lstStyle/>
          <a:p>
            <a:fld id="{D76B3A13-7530-4493-B3D3-87DE25AABACE}" type="slidenum">
              <a:rPr lang="en-US" altLang="ja-JP" smtClean="0"/>
              <a:pPr/>
              <a:t>78</a:t>
            </a:fld>
            <a:endParaRPr lang="en-US" altLang="ja-JP"/>
          </a:p>
        </p:txBody>
      </p:sp>
      <p:sp>
        <p:nvSpPr>
          <p:cNvPr id="21509" name="Rectangle 3"/>
          <p:cNvSpPr>
            <a:spLocks noGrp="1" noChangeArrowheads="1"/>
          </p:cNvSpPr>
          <p:nvPr>
            <p:ph type="body" idx="4294967295"/>
          </p:nvPr>
        </p:nvSpPr>
        <p:spPr>
          <a:xfrm>
            <a:off x="323529" y="980505"/>
            <a:ext cx="8568951" cy="5472831"/>
          </a:xfrm>
        </p:spPr>
        <p:txBody>
          <a:bodyPr/>
          <a:lstStyle/>
          <a:p>
            <a:pPr>
              <a:lnSpc>
                <a:spcPct val="90000"/>
              </a:lnSpc>
            </a:pPr>
            <a:r>
              <a:rPr lang="ja-JP" altLang="en-US" sz="2800" dirty="0"/>
              <a:t>全体の部分依存性</a:t>
            </a:r>
          </a:p>
          <a:p>
            <a:pPr lvl="1">
              <a:lnSpc>
                <a:spcPct val="90000"/>
              </a:lnSpc>
            </a:pPr>
            <a:r>
              <a:rPr lang="ja-JP" altLang="en-US" sz="2400" dirty="0"/>
              <a:t>全体となる概念は，部分（部品）の集合として定義され</a:t>
            </a:r>
          </a:p>
          <a:p>
            <a:pPr lvl="2">
              <a:lnSpc>
                <a:spcPct val="90000"/>
              </a:lnSpc>
              <a:buFont typeface="Wingdings" pitchFamily="2" charset="2"/>
              <a:buNone/>
            </a:pPr>
            <a:r>
              <a:rPr lang="ja-JP" altLang="en-US" sz="2000" dirty="0"/>
              <a:t>例）「テーブル」は，「天板」と４本の「脚」という</a:t>
            </a:r>
            <a:r>
              <a:rPr lang="ja-JP" altLang="en-US" sz="2000" b="1" u="sng" dirty="0">
                <a:solidFill>
                  <a:schemeClr val="hlink"/>
                </a:solidFill>
              </a:rPr>
              <a:t>部品から構成される</a:t>
            </a:r>
          </a:p>
          <a:p>
            <a:pPr>
              <a:lnSpc>
                <a:spcPct val="90000"/>
              </a:lnSpc>
            </a:pPr>
            <a:r>
              <a:rPr lang="ja-JP" altLang="en-US" sz="2800" dirty="0"/>
              <a:t>部分の全体依存性</a:t>
            </a:r>
          </a:p>
          <a:p>
            <a:pPr lvl="1">
              <a:lnSpc>
                <a:spcPct val="90000"/>
              </a:lnSpc>
            </a:pPr>
            <a:r>
              <a:rPr lang="ja-JP" altLang="en-US" sz="2400" dirty="0"/>
              <a:t>部分となる概念（部品）は，全体から定義される</a:t>
            </a:r>
          </a:p>
          <a:p>
            <a:pPr lvl="2">
              <a:lnSpc>
                <a:spcPct val="90000"/>
              </a:lnSpc>
            </a:pPr>
            <a:r>
              <a:rPr lang="ja-JP" altLang="en-US" sz="2000" dirty="0"/>
              <a:t>例）「天板」や「足」は，「テーブル」</a:t>
            </a:r>
            <a:r>
              <a:rPr lang="ja-JP" altLang="en-US" sz="2000" u="sng" dirty="0">
                <a:solidFill>
                  <a:schemeClr val="hlink"/>
                </a:solidFill>
              </a:rPr>
              <a:t>（という全体）</a:t>
            </a:r>
            <a:r>
              <a:rPr lang="ja-JP" altLang="en-US" sz="2000" b="1" u="sng" dirty="0">
                <a:solidFill>
                  <a:schemeClr val="hlink"/>
                </a:solidFill>
              </a:rPr>
              <a:t>の部品である</a:t>
            </a:r>
            <a:r>
              <a:rPr lang="ja-JP" altLang="en-US" sz="2000" dirty="0"/>
              <a:t>．</a:t>
            </a:r>
          </a:p>
          <a:p>
            <a:pPr>
              <a:lnSpc>
                <a:spcPct val="90000"/>
              </a:lnSpc>
            </a:pPr>
            <a:r>
              <a:rPr lang="ja-JP" altLang="en-US" sz="2800" dirty="0"/>
              <a:t>全体から独立した部分の定義</a:t>
            </a:r>
          </a:p>
          <a:p>
            <a:pPr lvl="1">
              <a:lnSpc>
                <a:spcPct val="90000"/>
              </a:lnSpc>
            </a:pPr>
            <a:r>
              <a:rPr lang="ja-JP" altLang="en-US" sz="2400" dirty="0"/>
              <a:t>部分となる概念は，他の箇所で定義された概念を参照して定義される</a:t>
            </a:r>
          </a:p>
          <a:p>
            <a:pPr lvl="2">
              <a:lnSpc>
                <a:spcPct val="90000"/>
              </a:lnSpc>
            </a:pPr>
            <a:r>
              <a:rPr lang="ja-JP" altLang="en-US" dirty="0"/>
              <a:t>例）ある</a:t>
            </a:r>
            <a:r>
              <a:rPr lang="ja-JP" altLang="en-US" dirty="0">
                <a:solidFill>
                  <a:schemeClr val="hlink"/>
                </a:solidFill>
              </a:rPr>
              <a:t>「板」</a:t>
            </a:r>
            <a:r>
              <a:rPr lang="ja-JP" altLang="en-US" dirty="0"/>
              <a:t>や</a:t>
            </a:r>
            <a:r>
              <a:rPr lang="ja-JP" altLang="en-US" dirty="0">
                <a:solidFill>
                  <a:schemeClr val="hlink"/>
                </a:solidFill>
              </a:rPr>
              <a:t>「棒」</a:t>
            </a:r>
            <a:r>
              <a:rPr lang="ja-JP" altLang="en-US" dirty="0"/>
              <a:t>が</a:t>
            </a:r>
            <a:r>
              <a:rPr lang="ja-JP" altLang="en-US" u="sng" dirty="0">
                <a:solidFill>
                  <a:srgbClr val="009900"/>
                </a:solidFill>
              </a:rPr>
              <a:t>「テーブル」（全体）となるときは「天板」や「脚」</a:t>
            </a:r>
            <a:r>
              <a:rPr lang="ja-JP" altLang="en-US" dirty="0"/>
              <a:t>となる．</a:t>
            </a:r>
          </a:p>
          <a:p>
            <a:pPr lvl="2">
              <a:lnSpc>
                <a:spcPct val="90000"/>
              </a:lnSpc>
            </a:pPr>
            <a:r>
              <a:rPr lang="ja-JP" altLang="en-US" dirty="0"/>
              <a:t>→「板」や「棒」が単独で存在するときは，</a:t>
            </a:r>
            <a:r>
              <a:rPr lang="ja-JP" altLang="en-US" u="sng" dirty="0">
                <a:solidFill>
                  <a:srgbClr val="009900"/>
                </a:solidFill>
              </a:rPr>
              <a:t> 「天板」や「脚」ではない．</a:t>
            </a:r>
            <a:endParaRPr lang="ja-JP" altLang="en-US" dirty="0"/>
          </a:p>
        </p:txBody>
      </p:sp>
      <p:sp>
        <p:nvSpPr>
          <p:cNvPr id="2" name="テキスト ボックス 1">
            <a:extLst>
              <a:ext uri="{FF2B5EF4-FFF2-40B4-BE49-F238E27FC236}">
                <a16:creationId xmlns:a16="http://schemas.microsoft.com/office/drawing/2014/main" id="{06D38E9A-25AE-4295-A7B6-44868AC91798}"/>
              </a:ext>
            </a:extLst>
          </p:cNvPr>
          <p:cNvSpPr txBox="1"/>
          <p:nvPr/>
        </p:nvSpPr>
        <p:spPr>
          <a:xfrm>
            <a:off x="323528" y="6093296"/>
            <a:ext cx="8366393" cy="461665"/>
          </a:xfrm>
          <a:prstGeom prst="rect">
            <a:avLst/>
          </a:prstGeom>
          <a:solidFill>
            <a:srgbClr val="FFCCFF"/>
          </a:solidFill>
          <a:ln>
            <a:solidFill>
              <a:srgbClr val="FF0000"/>
            </a:solidFill>
          </a:ln>
        </p:spPr>
        <p:txBody>
          <a:bodyPr wrap="none" rtlCol="0">
            <a:spAutoFit/>
          </a:bodyPr>
          <a:lstStyle/>
          <a:p>
            <a:r>
              <a:rPr kumimoji="1" lang="ja-JP" altLang="en-US" sz="2400" dirty="0">
                <a:solidFill>
                  <a:srgbClr val="FF0000"/>
                </a:solidFill>
              </a:rPr>
              <a:t>ロール概念を用いることで，これらの違いを適切に概念化できる</a:t>
            </a:r>
          </a:p>
        </p:txBody>
      </p:sp>
    </p:spTree>
    <p:extLst>
      <p:ext uri="{BB962C8B-B14F-4D97-AF65-F5344CB8AC3E}">
        <p14:creationId xmlns:p14="http://schemas.microsoft.com/office/powerpoint/2010/main" val="241526437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9">
                                            <p:txEl>
                                              <p:pRg st="3" end="3"/>
                                            </p:txEl>
                                          </p:spTgt>
                                        </p:tgtEl>
                                        <p:attrNameLst>
                                          <p:attrName>style.visibility</p:attrName>
                                        </p:attrNameLst>
                                      </p:cBhvr>
                                      <p:to>
                                        <p:strVal val="visible"/>
                                      </p:to>
                                    </p:set>
                                    <p:animEffect transition="in" filter="blinds(horizontal)">
                                      <p:cBhvr>
                                        <p:cTn id="7" dur="500"/>
                                        <p:tgtEl>
                                          <p:spTgt spid="2150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509">
                                            <p:txEl>
                                              <p:pRg st="4" end="4"/>
                                            </p:txEl>
                                          </p:spTgt>
                                        </p:tgtEl>
                                        <p:attrNameLst>
                                          <p:attrName>style.visibility</p:attrName>
                                        </p:attrNameLst>
                                      </p:cBhvr>
                                      <p:to>
                                        <p:strVal val="visible"/>
                                      </p:to>
                                    </p:set>
                                    <p:animEffect transition="in" filter="blinds(horizontal)">
                                      <p:cBhvr>
                                        <p:cTn id="10" dur="500"/>
                                        <p:tgtEl>
                                          <p:spTgt spid="2150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509">
                                            <p:txEl>
                                              <p:pRg st="5" end="5"/>
                                            </p:txEl>
                                          </p:spTgt>
                                        </p:tgtEl>
                                        <p:attrNameLst>
                                          <p:attrName>style.visibility</p:attrName>
                                        </p:attrNameLst>
                                      </p:cBhvr>
                                      <p:to>
                                        <p:strVal val="visible"/>
                                      </p:to>
                                    </p:set>
                                    <p:animEffect transition="in" filter="blinds(horizontal)">
                                      <p:cBhvr>
                                        <p:cTn id="13" dur="500"/>
                                        <p:tgtEl>
                                          <p:spTgt spid="21509">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509">
                                            <p:txEl>
                                              <p:pRg st="6" end="6"/>
                                            </p:txEl>
                                          </p:spTgt>
                                        </p:tgtEl>
                                        <p:attrNameLst>
                                          <p:attrName>style.visibility</p:attrName>
                                        </p:attrNameLst>
                                      </p:cBhvr>
                                      <p:to>
                                        <p:strVal val="visible"/>
                                      </p:to>
                                    </p:set>
                                    <p:animEffect transition="in" filter="blinds(horizontal)">
                                      <p:cBhvr>
                                        <p:cTn id="18" dur="500"/>
                                        <p:tgtEl>
                                          <p:spTgt spid="21509">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1509">
                                            <p:txEl>
                                              <p:pRg st="7" end="7"/>
                                            </p:txEl>
                                          </p:spTgt>
                                        </p:tgtEl>
                                        <p:attrNameLst>
                                          <p:attrName>style.visibility</p:attrName>
                                        </p:attrNameLst>
                                      </p:cBhvr>
                                      <p:to>
                                        <p:strVal val="visible"/>
                                      </p:to>
                                    </p:set>
                                    <p:animEffect transition="in" filter="blinds(horizontal)">
                                      <p:cBhvr>
                                        <p:cTn id="21" dur="500"/>
                                        <p:tgtEl>
                                          <p:spTgt spid="21509">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1509">
                                            <p:txEl>
                                              <p:pRg st="8" end="8"/>
                                            </p:txEl>
                                          </p:spTgt>
                                        </p:tgtEl>
                                        <p:attrNameLst>
                                          <p:attrName>style.visibility</p:attrName>
                                        </p:attrNameLst>
                                      </p:cBhvr>
                                      <p:to>
                                        <p:strVal val="visible"/>
                                      </p:to>
                                    </p:set>
                                    <p:animEffect transition="in" filter="blinds(horizontal)">
                                      <p:cBhvr>
                                        <p:cTn id="24" dur="500"/>
                                        <p:tgtEl>
                                          <p:spTgt spid="21509">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1509">
                                            <p:txEl>
                                              <p:pRg st="9" end="9"/>
                                            </p:txEl>
                                          </p:spTgt>
                                        </p:tgtEl>
                                        <p:attrNameLst>
                                          <p:attrName>style.visibility</p:attrName>
                                        </p:attrNameLst>
                                      </p:cBhvr>
                                      <p:to>
                                        <p:strVal val="visible"/>
                                      </p:to>
                                    </p:set>
                                    <p:animEffect transition="in" filter="blinds(horizontal)">
                                      <p:cBhvr>
                                        <p:cTn id="27" dur="500"/>
                                        <p:tgtEl>
                                          <p:spTgt spid="2150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0"/>
          <p:cNvPicPr>
            <a:picLocks noChangeAspect="1" noChangeArrowheads="1"/>
          </p:cNvPicPr>
          <p:nvPr/>
        </p:nvPicPr>
        <p:blipFill>
          <a:blip r:embed="rId3"/>
          <a:srcRect l="56535" t="48914" r="10385" b="29349"/>
          <a:stretch>
            <a:fillRect/>
          </a:stretch>
        </p:blipFill>
        <p:spPr bwMode="auto">
          <a:xfrm>
            <a:off x="2500313" y="4152900"/>
            <a:ext cx="3929062" cy="2000250"/>
          </a:xfrm>
          <a:prstGeom prst="rect">
            <a:avLst/>
          </a:prstGeom>
          <a:noFill/>
          <a:ln w="9525">
            <a:noFill/>
            <a:miter lim="800000"/>
            <a:headEnd/>
            <a:tailEnd/>
          </a:ln>
        </p:spPr>
      </p:pic>
      <p:sp>
        <p:nvSpPr>
          <p:cNvPr id="19462" name="Rectangle 2"/>
          <p:cNvSpPr>
            <a:spLocks noGrp="1" noChangeArrowheads="1"/>
          </p:cNvSpPr>
          <p:nvPr>
            <p:ph type="title"/>
          </p:nvPr>
        </p:nvSpPr>
        <p:spPr>
          <a:xfrm>
            <a:off x="53080" y="116632"/>
            <a:ext cx="6336704" cy="762000"/>
          </a:xfrm>
        </p:spPr>
        <p:txBody>
          <a:bodyPr/>
          <a:lstStyle/>
          <a:p>
            <a:r>
              <a:rPr lang="ja-JP" altLang="en-US" sz="3200" b="1" dirty="0"/>
              <a:t>ロールに基づく全体</a:t>
            </a:r>
            <a:r>
              <a:rPr lang="en-US" altLang="ja-JP" sz="3200" b="1" dirty="0"/>
              <a:t>-</a:t>
            </a:r>
            <a:r>
              <a:rPr lang="ja-JP" altLang="en-US" sz="3200" b="1" dirty="0"/>
              <a:t>部分の概念化</a:t>
            </a:r>
          </a:p>
        </p:txBody>
      </p:sp>
      <p:sp>
        <p:nvSpPr>
          <p:cNvPr id="19459" name="日付プレースホルダ 3"/>
          <p:cNvSpPr>
            <a:spLocks noGrp="1"/>
          </p:cNvSpPr>
          <p:nvPr>
            <p:ph type="dt" sz="half" idx="10"/>
          </p:nvPr>
        </p:nvSpPr>
        <p:spPr>
          <a:noFill/>
        </p:spPr>
        <p:txBody>
          <a:bodyPr/>
          <a:lstStyle/>
          <a:p>
            <a:fld id="{473E9CE5-15B0-4F38-87F6-E59C3A3DF251}" type="datetime1">
              <a:rPr lang="ja-JP" altLang="en-US" smtClean="0"/>
              <a:t>2019/6/5</a:t>
            </a:fld>
            <a:endParaRPr lang="en-US" altLang="ja-JP"/>
          </a:p>
        </p:txBody>
      </p:sp>
      <p:sp>
        <p:nvSpPr>
          <p:cNvPr id="19461" name="スライド番号プレースホルダ 5"/>
          <p:cNvSpPr>
            <a:spLocks noGrp="1"/>
          </p:cNvSpPr>
          <p:nvPr>
            <p:ph type="sldNum" sz="quarter" idx="12"/>
          </p:nvPr>
        </p:nvSpPr>
        <p:spPr>
          <a:noFill/>
        </p:spPr>
        <p:txBody>
          <a:bodyPr/>
          <a:lstStyle/>
          <a:p>
            <a:fld id="{0DAFD6CE-D778-44F3-8BE8-896963E8BC8E}" type="slidenum">
              <a:rPr lang="en-US" altLang="ja-JP" smtClean="0"/>
              <a:pPr/>
              <a:t>79</a:t>
            </a:fld>
            <a:endParaRPr lang="en-US" altLang="ja-JP"/>
          </a:p>
        </p:txBody>
      </p:sp>
      <p:sp>
        <p:nvSpPr>
          <p:cNvPr id="22535" name="Rectangle 5"/>
          <p:cNvSpPr>
            <a:spLocks noChangeArrowheads="1"/>
          </p:cNvSpPr>
          <p:nvPr/>
        </p:nvSpPr>
        <p:spPr bwMode="auto">
          <a:xfrm>
            <a:off x="323850" y="1052513"/>
            <a:ext cx="8496300" cy="5256212"/>
          </a:xfrm>
          <a:prstGeom prst="rect">
            <a:avLst/>
          </a:prstGeom>
          <a:noFill/>
          <a:ln w="9525">
            <a:noFill/>
            <a:miter lim="800000"/>
            <a:headEnd/>
            <a:tailEnd/>
          </a:ln>
        </p:spPr>
        <p:txBody>
          <a:bodyPr/>
          <a:lstStyle/>
          <a:p>
            <a:pPr marL="342900" indent="-342900">
              <a:lnSpc>
                <a:spcPct val="90000"/>
              </a:lnSpc>
              <a:spcBef>
                <a:spcPct val="20000"/>
              </a:spcBef>
              <a:buClr>
                <a:srgbClr val="008000"/>
              </a:buClr>
              <a:buSzPct val="60000"/>
              <a:buFont typeface="Wingdings" pitchFamily="2" charset="2"/>
              <a:buChar char="n"/>
            </a:pPr>
            <a:r>
              <a:rPr lang="ja-JP" altLang="en-US" sz="2800" b="1" u="sng" dirty="0">
                <a:solidFill>
                  <a:srgbClr val="008000"/>
                </a:solidFill>
              </a:rPr>
              <a:t>全体の部分依存性</a:t>
            </a:r>
          </a:p>
          <a:p>
            <a:pPr marL="742950" lvl="1" indent="-285750">
              <a:lnSpc>
                <a:spcPct val="90000"/>
              </a:lnSpc>
              <a:spcBef>
                <a:spcPct val="20000"/>
              </a:spcBef>
              <a:buClr>
                <a:srgbClr val="99CC00"/>
              </a:buClr>
              <a:buSzPct val="55000"/>
              <a:buFont typeface="Wingdings" pitchFamily="2" charset="2"/>
              <a:buChar char="n"/>
            </a:pPr>
            <a:r>
              <a:rPr lang="en-US" altLang="ja-JP" sz="2400" dirty="0"/>
              <a:t>part-of</a:t>
            </a:r>
            <a:r>
              <a:rPr lang="ja-JP" altLang="en-US" sz="2400" dirty="0"/>
              <a:t>スロット（関係）を用いた</a:t>
            </a:r>
          </a:p>
          <a:p>
            <a:pPr marL="742950" lvl="1" indent="-285750">
              <a:lnSpc>
                <a:spcPct val="90000"/>
              </a:lnSpc>
              <a:spcBef>
                <a:spcPct val="20000"/>
              </a:spcBef>
              <a:buClr>
                <a:srgbClr val="99CC00"/>
              </a:buClr>
              <a:buSzPct val="55000"/>
              <a:buFont typeface="Wingdings" pitchFamily="2" charset="2"/>
              <a:buNone/>
            </a:pPr>
            <a:r>
              <a:rPr lang="ja-JP" altLang="en-US" sz="2400" dirty="0"/>
              <a:t>	概念の意味定義</a:t>
            </a:r>
          </a:p>
          <a:p>
            <a:pPr marL="342900" indent="-342900">
              <a:lnSpc>
                <a:spcPct val="90000"/>
              </a:lnSpc>
              <a:spcBef>
                <a:spcPct val="20000"/>
              </a:spcBef>
              <a:buClr>
                <a:srgbClr val="008000"/>
              </a:buClr>
              <a:buSzPct val="60000"/>
              <a:buFont typeface="Wingdings" pitchFamily="2" charset="2"/>
              <a:buChar char="n"/>
            </a:pPr>
            <a:r>
              <a:rPr lang="ja-JP" altLang="en-US" sz="2800" b="1" u="sng" dirty="0">
                <a:solidFill>
                  <a:srgbClr val="FF0000"/>
                </a:solidFill>
              </a:rPr>
              <a:t>部分の全体依存性</a:t>
            </a:r>
          </a:p>
          <a:p>
            <a:pPr marL="742950" lvl="1" indent="-285750">
              <a:lnSpc>
                <a:spcPct val="90000"/>
              </a:lnSpc>
              <a:spcBef>
                <a:spcPct val="20000"/>
              </a:spcBef>
              <a:buClr>
                <a:srgbClr val="99CC00"/>
              </a:buClr>
              <a:buSzPct val="55000"/>
              <a:buFont typeface="Wingdings" pitchFamily="2" charset="2"/>
              <a:buChar char="n"/>
            </a:pPr>
            <a:r>
              <a:rPr lang="en-US" altLang="ja-JP" sz="2400" dirty="0"/>
              <a:t>part-of</a:t>
            </a:r>
            <a:r>
              <a:rPr lang="ja-JP" altLang="en-US" sz="2400" dirty="0"/>
              <a:t>スロット（関係）の定義</a:t>
            </a:r>
          </a:p>
          <a:p>
            <a:pPr marL="342900" indent="-342900">
              <a:lnSpc>
                <a:spcPct val="90000"/>
              </a:lnSpc>
              <a:spcBef>
                <a:spcPct val="20000"/>
              </a:spcBef>
              <a:buClr>
                <a:srgbClr val="008000"/>
              </a:buClr>
              <a:buSzPct val="60000"/>
              <a:buFont typeface="Wingdings" pitchFamily="2" charset="2"/>
              <a:buChar char="n"/>
            </a:pPr>
            <a:r>
              <a:rPr lang="ja-JP" altLang="en-US" sz="2800" b="1" u="sng" dirty="0">
                <a:solidFill>
                  <a:srgbClr val="0000CC"/>
                </a:solidFill>
              </a:rPr>
              <a:t>全体から独立した部分の定義</a:t>
            </a:r>
          </a:p>
          <a:p>
            <a:pPr marL="742950" lvl="1" indent="-285750">
              <a:lnSpc>
                <a:spcPct val="90000"/>
              </a:lnSpc>
              <a:spcBef>
                <a:spcPct val="20000"/>
              </a:spcBef>
              <a:buClr>
                <a:srgbClr val="99CC00"/>
              </a:buClr>
              <a:buSzPct val="55000"/>
              <a:buFont typeface="Wingdings" pitchFamily="2" charset="2"/>
              <a:buChar char="n"/>
            </a:pPr>
            <a:r>
              <a:rPr lang="ja-JP" altLang="en-US" sz="2400" dirty="0"/>
              <a:t>クラス制約による参照</a:t>
            </a:r>
          </a:p>
        </p:txBody>
      </p:sp>
      <p:sp>
        <p:nvSpPr>
          <p:cNvPr id="19464" name="Line 9"/>
          <p:cNvSpPr>
            <a:spLocks noChangeShapeType="1"/>
          </p:cNvSpPr>
          <p:nvPr/>
        </p:nvSpPr>
        <p:spPr bwMode="auto">
          <a:xfrm>
            <a:off x="4572000" y="5143500"/>
            <a:ext cx="1296988" cy="0"/>
          </a:xfrm>
          <a:prstGeom prst="line">
            <a:avLst/>
          </a:prstGeom>
          <a:noFill/>
          <a:ln w="28575">
            <a:solidFill>
              <a:schemeClr val="hlink"/>
            </a:solidFill>
            <a:prstDash val="sysDot"/>
            <a:round/>
            <a:headEnd/>
            <a:tailEnd type="triangle" w="med" len="med"/>
          </a:ln>
        </p:spPr>
        <p:txBody>
          <a:bodyPr anchor="ctr">
            <a:spAutoFit/>
          </a:bodyPr>
          <a:lstStyle/>
          <a:p>
            <a:endParaRPr lang="ja-JP" altLang="en-US"/>
          </a:p>
        </p:txBody>
      </p:sp>
      <p:sp>
        <p:nvSpPr>
          <p:cNvPr id="22540" name="AutoShape 11"/>
          <p:cNvSpPr>
            <a:spLocks/>
          </p:cNvSpPr>
          <p:nvPr/>
        </p:nvSpPr>
        <p:spPr bwMode="auto">
          <a:xfrm>
            <a:off x="2627313" y="4849813"/>
            <a:ext cx="288925" cy="1368425"/>
          </a:xfrm>
          <a:prstGeom prst="leftBrace">
            <a:avLst>
              <a:gd name="adj1" fmla="val 39469"/>
              <a:gd name="adj2" fmla="val 50000"/>
            </a:avLst>
          </a:prstGeom>
          <a:noFill/>
          <a:ln w="19050">
            <a:solidFill>
              <a:srgbClr val="009900"/>
            </a:solidFill>
            <a:round/>
            <a:headEnd/>
            <a:tailEnd/>
          </a:ln>
        </p:spPr>
        <p:txBody>
          <a:bodyPr wrap="none" anchor="ctr">
            <a:spAutoFit/>
          </a:bodyPr>
          <a:lstStyle/>
          <a:p>
            <a:endParaRPr lang="ja-JP" altLang="en-US"/>
          </a:p>
        </p:txBody>
      </p:sp>
      <p:sp>
        <p:nvSpPr>
          <p:cNvPr id="22541" name="Text Box 12"/>
          <p:cNvSpPr txBox="1">
            <a:spLocks noChangeArrowheads="1"/>
          </p:cNvSpPr>
          <p:nvPr/>
        </p:nvSpPr>
        <p:spPr bwMode="auto">
          <a:xfrm>
            <a:off x="80963" y="5202238"/>
            <a:ext cx="2417762" cy="708025"/>
          </a:xfrm>
          <a:prstGeom prst="rect">
            <a:avLst/>
          </a:prstGeom>
          <a:solidFill>
            <a:srgbClr val="CCFF99"/>
          </a:solidFill>
          <a:ln w="9525" algn="ctr">
            <a:solidFill>
              <a:srgbClr val="009900"/>
            </a:solidFill>
            <a:miter lim="800000"/>
            <a:headEnd/>
            <a:tailEnd/>
          </a:ln>
        </p:spPr>
        <p:txBody>
          <a:bodyPr wrap="none">
            <a:spAutoFit/>
          </a:bodyPr>
          <a:lstStyle/>
          <a:p>
            <a:r>
              <a:rPr lang="en-US" altLang="ja-JP" sz="2000">
                <a:solidFill>
                  <a:srgbClr val="009900"/>
                </a:solidFill>
              </a:rPr>
              <a:t>part-of</a:t>
            </a:r>
            <a:r>
              <a:rPr lang="ja-JP" altLang="en-US" sz="2000">
                <a:solidFill>
                  <a:srgbClr val="009900"/>
                </a:solidFill>
              </a:rPr>
              <a:t>関係を用いた</a:t>
            </a:r>
          </a:p>
          <a:p>
            <a:r>
              <a:rPr lang="ja-JP" altLang="en-US" sz="2000">
                <a:solidFill>
                  <a:srgbClr val="009900"/>
                </a:solidFill>
              </a:rPr>
              <a:t>テーブルの意味定義</a:t>
            </a:r>
          </a:p>
        </p:txBody>
      </p:sp>
      <p:sp>
        <p:nvSpPr>
          <p:cNvPr id="22542" name="AutoShape 14"/>
          <p:cNvSpPr>
            <a:spLocks/>
          </p:cNvSpPr>
          <p:nvPr/>
        </p:nvSpPr>
        <p:spPr bwMode="auto">
          <a:xfrm>
            <a:off x="6699250" y="4849813"/>
            <a:ext cx="288925" cy="1512887"/>
          </a:xfrm>
          <a:prstGeom prst="rightBrace">
            <a:avLst>
              <a:gd name="adj1" fmla="val 43636"/>
              <a:gd name="adj2" fmla="val 50000"/>
            </a:avLst>
          </a:prstGeom>
          <a:noFill/>
          <a:ln w="19050">
            <a:solidFill>
              <a:srgbClr val="0000FF"/>
            </a:solidFill>
            <a:round/>
            <a:headEnd/>
            <a:tailEnd/>
          </a:ln>
        </p:spPr>
        <p:txBody>
          <a:bodyPr wrap="none" anchor="ctr">
            <a:spAutoFit/>
          </a:bodyPr>
          <a:lstStyle/>
          <a:p>
            <a:endParaRPr lang="ja-JP" altLang="en-US"/>
          </a:p>
        </p:txBody>
      </p:sp>
      <p:sp>
        <p:nvSpPr>
          <p:cNvPr id="22543" name="Text Box 15"/>
          <p:cNvSpPr txBox="1">
            <a:spLocks noChangeArrowheads="1"/>
          </p:cNvSpPr>
          <p:nvPr/>
        </p:nvSpPr>
        <p:spPr bwMode="auto">
          <a:xfrm>
            <a:off x="7019925" y="5245100"/>
            <a:ext cx="2101850" cy="711200"/>
          </a:xfrm>
          <a:prstGeom prst="rect">
            <a:avLst/>
          </a:prstGeom>
          <a:solidFill>
            <a:srgbClr val="CCFFFF"/>
          </a:solidFill>
          <a:ln w="9525" algn="ctr">
            <a:solidFill>
              <a:srgbClr val="0000FF"/>
            </a:solidFill>
            <a:miter lim="800000"/>
            <a:headEnd/>
            <a:tailEnd/>
          </a:ln>
        </p:spPr>
        <p:txBody>
          <a:bodyPr wrap="none">
            <a:spAutoFit/>
          </a:bodyPr>
          <a:lstStyle/>
          <a:p>
            <a:r>
              <a:rPr lang="ja-JP" altLang="en-US" sz="2000">
                <a:solidFill>
                  <a:srgbClr val="0000FF"/>
                </a:solidFill>
              </a:rPr>
              <a:t>全体から独立して</a:t>
            </a:r>
          </a:p>
          <a:p>
            <a:r>
              <a:rPr lang="ja-JP" altLang="en-US" sz="2000">
                <a:solidFill>
                  <a:srgbClr val="0000FF"/>
                </a:solidFill>
              </a:rPr>
              <a:t>定義された概念</a:t>
            </a:r>
          </a:p>
        </p:txBody>
      </p:sp>
      <p:sp>
        <p:nvSpPr>
          <p:cNvPr id="22545" name="AutoShape 17"/>
          <p:cNvSpPr>
            <a:spLocks noChangeArrowheads="1"/>
          </p:cNvSpPr>
          <p:nvPr/>
        </p:nvSpPr>
        <p:spPr bwMode="auto">
          <a:xfrm>
            <a:off x="3359150" y="4752975"/>
            <a:ext cx="712788" cy="1319213"/>
          </a:xfrm>
          <a:prstGeom prst="roundRect">
            <a:avLst>
              <a:gd name="adj" fmla="val 16667"/>
            </a:avLst>
          </a:prstGeom>
          <a:noFill/>
          <a:ln w="28575" algn="ctr">
            <a:solidFill>
              <a:schemeClr val="hlink"/>
            </a:solidFill>
            <a:prstDash val="sysDot"/>
            <a:round/>
            <a:headEnd/>
            <a:tailEnd/>
          </a:ln>
        </p:spPr>
        <p:txBody>
          <a:bodyPr wrap="none" anchor="ctr"/>
          <a:lstStyle/>
          <a:p>
            <a:pPr algn="ctr"/>
            <a:endParaRPr lang="ja-JP" altLang="ja-JP"/>
          </a:p>
        </p:txBody>
      </p:sp>
      <p:sp>
        <p:nvSpPr>
          <p:cNvPr id="22546" name="AutoShape 18"/>
          <p:cNvSpPr>
            <a:spLocks noChangeArrowheads="1"/>
          </p:cNvSpPr>
          <p:nvPr/>
        </p:nvSpPr>
        <p:spPr bwMode="auto">
          <a:xfrm>
            <a:off x="3708400" y="4113213"/>
            <a:ext cx="3455988" cy="450850"/>
          </a:xfrm>
          <a:prstGeom prst="wedgeRectCallout">
            <a:avLst>
              <a:gd name="adj1" fmla="val -43477"/>
              <a:gd name="adj2" fmla="val 98593"/>
            </a:avLst>
          </a:prstGeom>
          <a:solidFill>
            <a:srgbClr val="FFFFCC"/>
          </a:solidFill>
          <a:ln w="9525" algn="ctr">
            <a:solidFill>
              <a:schemeClr val="tx1"/>
            </a:solidFill>
            <a:miter lim="800000"/>
            <a:headEnd/>
            <a:tailEnd/>
          </a:ln>
        </p:spPr>
        <p:txBody>
          <a:bodyPr anchor="ctr"/>
          <a:lstStyle/>
          <a:p>
            <a:pPr algn="ctr"/>
            <a:r>
              <a:rPr lang="ja-JP" altLang="en-US" sz="2000">
                <a:solidFill>
                  <a:schemeClr val="hlink"/>
                </a:solidFill>
              </a:rPr>
              <a:t>全体に依存した「部分」の定義</a:t>
            </a:r>
          </a:p>
        </p:txBody>
      </p:sp>
      <p:sp>
        <p:nvSpPr>
          <p:cNvPr id="291859" name="Text Box 19"/>
          <p:cNvSpPr txBox="1">
            <a:spLocks noChangeArrowheads="1"/>
          </p:cNvSpPr>
          <p:nvPr/>
        </p:nvSpPr>
        <p:spPr bwMode="auto">
          <a:xfrm>
            <a:off x="5508625" y="2146300"/>
            <a:ext cx="3382963" cy="850900"/>
          </a:xfrm>
          <a:prstGeom prst="rect">
            <a:avLst/>
          </a:prstGeom>
          <a:solidFill>
            <a:srgbClr val="FFCCFF"/>
          </a:solidFill>
          <a:ln w="28575">
            <a:solidFill>
              <a:srgbClr val="FF3300"/>
            </a:solidFill>
            <a:miter lim="800000"/>
            <a:headEnd/>
            <a:tailEnd/>
          </a:ln>
        </p:spPr>
        <p:txBody>
          <a:bodyPr>
            <a:spAutoFit/>
          </a:bodyPr>
          <a:lstStyle/>
          <a:p>
            <a:r>
              <a:rPr lang="ja-JP" altLang="en-US" sz="2400">
                <a:solidFill>
                  <a:srgbClr val="FF3300"/>
                </a:solidFill>
                <a:latin typeface="Arial" pitchFamily="34" charset="0"/>
              </a:rPr>
              <a:t>全体をコンテキストとした</a:t>
            </a:r>
          </a:p>
          <a:p>
            <a:r>
              <a:rPr lang="ja-JP" altLang="en-US" sz="2400">
                <a:solidFill>
                  <a:srgbClr val="FF3300"/>
                </a:solidFill>
                <a:latin typeface="Arial" pitchFamily="34" charset="0"/>
              </a:rPr>
              <a:t>ロール概念としての扱い</a:t>
            </a:r>
          </a:p>
        </p:txBody>
      </p:sp>
      <p:sp>
        <p:nvSpPr>
          <p:cNvPr id="291860" name="AutoShape 20"/>
          <p:cNvSpPr>
            <a:spLocks/>
          </p:cNvSpPr>
          <p:nvPr/>
        </p:nvSpPr>
        <p:spPr bwMode="auto">
          <a:xfrm>
            <a:off x="5148263" y="1196975"/>
            <a:ext cx="288925" cy="2736850"/>
          </a:xfrm>
          <a:prstGeom prst="rightBrace">
            <a:avLst>
              <a:gd name="adj1" fmla="val 78938"/>
              <a:gd name="adj2" fmla="val 50000"/>
            </a:avLst>
          </a:prstGeom>
          <a:noFill/>
          <a:ln w="19050">
            <a:solidFill>
              <a:schemeClr val="hlink"/>
            </a:solidFill>
            <a:round/>
            <a:headEnd/>
            <a:tailEnd/>
          </a:ln>
        </p:spPr>
        <p:txBody>
          <a:bodyPr anchor="ctr">
            <a:spAutoFit/>
          </a:bodyPr>
          <a:lstStyle/>
          <a:p>
            <a:endParaRPr lang="ja-JP" altLang="en-US"/>
          </a:p>
        </p:txBody>
      </p:sp>
      <p:sp>
        <p:nvSpPr>
          <p:cNvPr id="19473" name="Line 9"/>
          <p:cNvSpPr>
            <a:spLocks noChangeShapeType="1"/>
          </p:cNvSpPr>
          <p:nvPr/>
        </p:nvSpPr>
        <p:spPr bwMode="auto">
          <a:xfrm flipV="1">
            <a:off x="4357688" y="5857875"/>
            <a:ext cx="1582737" cy="0"/>
          </a:xfrm>
          <a:prstGeom prst="line">
            <a:avLst/>
          </a:prstGeom>
          <a:noFill/>
          <a:ln w="28575">
            <a:solidFill>
              <a:schemeClr val="hlink"/>
            </a:solidFill>
            <a:prstDash val="sysDot"/>
            <a:round/>
            <a:headEnd/>
            <a:tailEnd type="triangle" w="med" len="med"/>
          </a:ln>
        </p:spPr>
        <p:txBody>
          <a:bodyPr anchor="ctr">
            <a:spAutoFit/>
          </a:bodyPr>
          <a:lstStyle/>
          <a:p>
            <a:endParaRPr lang="ja-JP" altLang="en-US"/>
          </a:p>
        </p:txBody>
      </p:sp>
      <p:sp>
        <p:nvSpPr>
          <p:cNvPr id="19474" name="Text Box 16"/>
          <p:cNvSpPr txBox="1">
            <a:spLocks noChangeArrowheads="1"/>
          </p:cNvSpPr>
          <p:nvPr/>
        </p:nvSpPr>
        <p:spPr bwMode="auto">
          <a:xfrm>
            <a:off x="4857750" y="4929188"/>
            <a:ext cx="803275" cy="1314450"/>
          </a:xfrm>
          <a:prstGeom prst="rect">
            <a:avLst/>
          </a:prstGeom>
          <a:solidFill>
            <a:srgbClr val="FFCCFF"/>
          </a:solidFill>
          <a:ln w="9525" algn="ctr">
            <a:solidFill>
              <a:schemeClr val="hlink"/>
            </a:solidFill>
            <a:miter lim="800000"/>
            <a:headEnd/>
            <a:tailEnd/>
          </a:ln>
        </p:spPr>
        <p:txBody>
          <a:bodyPr vert="eaVert" wrap="none">
            <a:spAutoFit/>
          </a:bodyPr>
          <a:lstStyle/>
          <a:p>
            <a:r>
              <a:rPr lang="ja-JP" altLang="en-US" sz="2000">
                <a:solidFill>
                  <a:schemeClr val="hlink"/>
                </a:solidFill>
              </a:rPr>
              <a:t>クラス制約</a:t>
            </a:r>
          </a:p>
          <a:p>
            <a:r>
              <a:rPr lang="ja-JP" altLang="en-US" sz="2000">
                <a:solidFill>
                  <a:schemeClr val="hlink"/>
                </a:solidFill>
              </a:rPr>
              <a:t>による参照</a:t>
            </a:r>
          </a:p>
        </p:txBody>
      </p:sp>
    </p:spTree>
    <p:extLst>
      <p:ext uri="{BB962C8B-B14F-4D97-AF65-F5344CB8AC3E}">
        <p14:creationId xmlns:p14="http://schemas.microsoft.com/office/powerpoint/2010/main" val="13160449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5">
                                            <p:txEl>
                                              <p:pRg st="0" end="0"/>
                                            </p:txEl>
                                          </p:spTgt>
                                        </p:tgtEl>
                                        <p:attrNameLst>
                                          <p:attrName>style.visibility</p:attrName>
                                        </p:attrNameLst>
                                      </p:cBhvr>
                                      <p:to>
                                        <p:strVal val="visible"/>
                                      </p:to>
                                    </p:set>
                                    <p:animEffect transition="in" filter="blinds(horizontal)">
                                      <p:cBhvr>
                                        <p:cTn id="7" dur="500"/>
                                        <p:tgtEl>
                                          <p:spTgt spid="2253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535">
                                            <p:txEl>
                                              <p:pRg st="1" end="1"/>
                                            </p:txEl>
                                          </p:spTgt>
                                        </p:tgtEl>
                                        <p:attrNameLst>
                                          <p:attrName>style.visibility</p:attrName>
                                        </p:attrNameLst>
                                      </p:cBhvr>
                                      <p:to>
                                        <p:strVal val="visible"/>
                                      </p:to>
                                    </p:set>
                                    <p:animEffect transition="in" filter="blinds(horizontal)">
                                      <p:cBhvr>
                                        <p:cTn id="10" dur="500"/>
                                        <p:tgtEl>
                                          <p:spTgt spid="2253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535">
                                            <p:txEl>
                                              <p:pRg st="2" end="2"/>
                                            </p:txEl>
                                          </p:spTgt>
                                        </p:tgtEl>
                                        <p:attrNameLst>
                                          <p:attrName>style.visibility</p:attrName>
                                        </p:attrNameLst>
                                      </p:cBhvr>
                                      <p:to>
                                        <p:strVal val="visible"/>
                                      </p:to>
                                    </p:set>
                                    <p:animEffect transition="in" filter="blinds(horizontal)">
                                      <p:cBhvr>
                                        <p:cTn id="13" dur="500"/>
                                        <p:tgtEl>
                                          <p:spTgt spid="22535">
                                            <p:txEl>
                                              <p:pRg st="2" end="2"/>
                                            </p:txEl>
                                          </p:spTgt>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22540"/>
                                        </p:tgtEl>
                                        <p:attrNameLst>
                                          <p:attrName>style.visibility</p:attrName>
                                        </p:attrNameLst>
                                      </p:cBhvr>
                                      <p:to>
                                        <p:strVal val="visible"/>
                                      </p:to>
                                    </p:set>
                                    <p:animEffect transition="in" filter="blinds(horizontal)">
                                      <p:cBhvr>
                                        <p:cTn id="17" dur="500"/>
                                        <p:tgtEl>
                                          <p:spTgt spid="2254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2541"/>
                                        </p:tgtEl>
                                        <p:attrNameLst>
                                          <p:attrName>style.visibility</p:attrName>
                                        </p:attrNameLst>
                                      </p:cBhvr>
                                      <p:to>
                                        <p:strVal val="visible"/>
                                      </p:to>
                                    </p:set>
                                    <p:animEffect transition="in" filter="blinds(horizontal)">
                                      <p:cBhvr>
                                        <p:cTn id="20" dur="500"/>
                                        <p:tgtEl>
                                          <p:spTgt spid="2254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2535">
                                            <p:txEl>
                                              <p:pRg st="3" end="3"/>
                                            </p:txEl>
                                          </p:spTgt>
                                        </p:tgtEl>
                                        <p:attrNameLst>
                                          <p:attrName>style.visibility</p:attrName>
                                        </p:attrNameLst>
                                      </p:cBhvr>
                                      <p:to>
                                        <p:strVal val="visible"/>
                                      </p:to>
                                    </p:set>
                                    <p:animEffect transition="in" filter="blinds(horizontal)">
                                      <p:cBhvr>
                                        <p:cTn id="25" dur="500"/>
                                        <p:tgtEl>
                                          <p:spTgt spid="22535">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2535">
                                            <p:txEl>
                                              <p:pRg st="4" end="4"/>
                                            </p:txEl>
                                          </p:spTgt>
                                        </p:tgtEl>
                                        <p:attrNameLst>
                                          <p:attrName>style.visibility</p:attrName>
                                        </p:attrNameLst>
                                      </p:cBhvr>
                                      <p:to>
                                        <p:strVal val="visible"/>
                                      </p:to>
                                    </p:set>
                                    <p:animEffect transition="in" filter="blinds(horizontal)">
                                      <p:cBhvr>
                                        <p:cTn id="28" dur="500"/>
                                        <p:tgtEl>
                                          <p:spTgt spid="22535">
                                            <p:txEl>
                                              <p:pRg st="4" end="4"/>
                                            </p:txEl>
                                          </p:spTgt>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22546"/>
                                        </p:tgtEl>
                                        <p:attrNameLst>
                                          <p:attrName>style.visibility</p:attrName>
                                        </p:attrNameLst>
                                      </p:cBhvr>
                                      <p:to>
                                        <p:strVal val="visible"/>
                                      </p:to>
                                    </p:set>
                                    <p:animEffect transition="in" filter="blinds(horizontal)">
                                      <p:cBhvr>
                                        <p:cTn id="32" dur="500"/>
                                        <p:tgtEl>
                                          <p:spTgt spid="2254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545"/>
                                        </p:tgtEl>
                                        <p:attrNameLst>
                                          <p:attrName>style.visibility</p:attrName>
                                        </p:attrNameLst>
                                      </p:cBhvr>
                                      <p:to>
                                        <p:strVal val="visible"/>
                                      </p:to>
                                    </p:set>
                                    <p:animEffect transition="in" filter="blinds(horizontal)">
                                      <p:cBhvr>
                                        <p:cTn id="35" dur="500"/>
                                        <p:tgtEl>
                                          <p:spTgt spid="2254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2535">
                                            <p:txEl>
                                              <p:pRg st="5" end="5"/>
                                            </p:txEl>
                                          </p:spTgt>
                                        </p:tgtEl>
                                        <p:attrNameLst>
                                          <p:attrName>style.visibility</p:attrName>
                                        </p:attrNameLst>
                                      </p:cBhvr>
                                      <p:to>
                                        <p:strVal val="visible"/>
                                      </p:to>
                                    </p:set>
                                    <p:animEffect transition="in" filter="blinds(horizontal)">
                                      <p:cBhvr>
                                        <p:cTn id="40" dur="500"/>
                                        <p:tgtEl>
                                          <p:spTgt spid="22535">
                                            <p:txEl>
                                              <p:pRg st="5" end="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2535">
                                            <p:txEl>
                                              <p:pRg st="6" end="6"/>
                                            </p:txEl>
                                          </p:spTgt>
                                        </p:tgtEl>
                                        <p:attrNameLst>
                                          <p:attrName>style.visibility</p:attrName>
                                        </p:attrNameLst>
                                      </p:cBhvr>
                                      <p:to>
                                        <p:strVal val="visible"/>
                                      </p:to>
                                    </p:set>
                                    <p:animEffect transition="in" filter="blinds(horizontal)">
                                      <p:cBhvr>
                                        <p:cTn id="43" dur="500"/>
                                        <p:tgtEl>
                                          <p:spTgt spid="22535">
                                            <p:txEl>
                                              <p:pRg st="6" end="6"/>
                                            </p:txEl>
                                          </p:spTgt>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22542"/>
                                        </p:tgtEl>
                                        <p:attrNameLst>
                                          <p:attrName>style.visibility</p:attrName>
                                        </p:attrNameLst>
                                      </p:cBhvr>
                                      <p:to>
                                        <p:strVal val="visible"/>
                                      </p:to>
                                    </p:set>
                                    <p:animEffect transition="in" filter="blinds(horizontal)">
                                      <p:cBhvr>
                                        <p:cTn id="47" dur="500"/>
                                        <p:tgtEl>
                                          <p:spTgt spid="2254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2543"/>
                                        </p:tgtEl>
                                        <p:attrNameLst>
                                          <p:attrName>style.visibility</p:attrName>
                                        </p:attrNameLst>
                                      </p:cBhvr>
                                      <p:to>
                                        <p:strVal val="visible"/>
                                      </p:to>
                                    </p:set>
                                    <p:animEffect transition="in" filter="blinds(horizontal)">
                                      <p:cBhvr>
                                        <p:cTn id="50" dur="500"/>
                                        <p:tgtEl>
                                          <p:spTgt spid="2254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91859"/>
                                        </p:tgtEl>
                                        <p:attrNameLst>
                                          <p:attrName>style.visibility</p:attrName>
                                        </p:attrNameLst>
                                      </p:cBhvr>
                                      <p:to>
                                        <p:strVal val="visible"/>
                                      </p:to>
                                    </p:set>
                                    <p:anim calcmode="lin" valueType="num">
                                      <p:cBhvr additive="base">
                                        <p:cTn id="55" dur="500" fill="hold"/>
                                        <p:tgtEl>
                                          <p:spTgt spid="291859"/>
                                        </p:tgtEl>
                                        <p:attrNameLst>
                                          <p:attrName>ppt_x</p:attrName>
                                        </p:attrNameLst>
                                      </p:cBhvr>
                                      <p:tavLst>
                                        <p:tav tm="0">
                                          <p:val>
                                            <p:strVal val="0-#ppt_w/2"/>
                                          </p:val>
                                        </p:tav>
                                        <p:tav tm="100000">
                                          <p:val>
                                            <p:strVal val="#ppt_x"/>
                                          </p:val>
                                        </p:tav>
                                      </p:tavLst>
                                    </p:anim>
                                    <p:anim calcmode="lin" valueType="num">
                                      <p:cBhvr additive="base">
                                        <p:cTn id="56" dur="500" fill="hold"/>
                                        <p:tgtEl>
                                          <p:spTgt spid="29185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1860"/>
                                        </p:tgtEl>
                                        <p:attrNameLst>
                                          <p:attrName>style.visibility</p:attrName>
                                        </p:attrNameLst>
                                      </p:cBhvr>
                                      <p:to>
                                        <p:strVal val="visible"/>
                                      </p:to>
                                    </p:set>
                                    <p:anim calcmode="lin" valueType="num">
                                      <p:cBhvr additive="base">
                                        <p:cTn id="59" dur="500" fill="hold"/>
                                        <p:tgtEl>
                                          <p:spTgt spid="291860"/>
                                        </p:tgtEl>
                                        <p:attrNameLst>
                                          <p:attrName>ppt_x</p:attrName>
                                        </p:attrNameLst>
                                      </p:cBhvr>
                                      <p:tavLst>
                                        <p:tav tm="0">
                                          <p:val>
                                            <p:strVal val="0-#ppt_w/2"/>
                                          </p:val>
                                        </p:tav>
                                        <p:tav tm="100000">
                                          <p:val>
                                            <p:strVal val="#ppt_x"/>
                                          </p:val>
                                        </p:tav>
                                      </p:tavLst>
                                    </p:anim>
                                    <p:anim calcmode="lin" valueType="num">
                                      <p:cBhvr additive="base">
                                        <p:cTn id="60" dur="500" fill="hold"/>
                                        <p:tgtEl>
                                          <p:spTgt spid="291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0" grpId="0" animBg="1"/>
      <p:bldP spid="22541" grpId="0" animBg="1"/>
      <p:bldP spid="22542" grpId="0" animBg="1"/>
      <p:bldP spid="22543" grpId="0" animBg="1"/>
      <p:bldP spid="22545" grpId="0" animBg="1"/>
      <p:bldP spid="22546" grpId="0" animBg="1"/>
      <p:bldP spid="291859" grpId="0" animBg="1"/>
      <p:bldP spid="2918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52DB5-A9A0-4646-9C44-546F0A96E6C7}"/>
              </a:ext>
            </a:extLst>
          </p:cNvPr>
          <p:cNvSpPr>
            <a:spLocks noGrp="1"/>
          </p:cNvSpPr>
          <p:nvPr>
            <p:ph type="title"/>
          </p:nvPr>
        </p:nvSpPr>
        <p:spPr/>
        <p:txBody>
          <a:bodyPr/>
          <a:lstStyle/>
          <a:p>
            <a:r>
              <a:rPr lang="en-US" altLang="ja-JP" dirty="0"/>
              <a:t>Open</a:t>
            </a:r>
            <a:r>
              <a:rPr lang="ja-JP" altLang="en-US" dirty="0"/>
              <a:t> </a:t>
            </a:r>
            <a:r>
              <a:rPr lang="en-US" altLang="ja-JP" dirty="0"/>
              <a:t>JDK</a:t>
            </a:r>
            <a:r>
              <a:rPr lang="ja-JP" altLang="en-US" dirty="0"/>
              <a:t>のインストール</a:t>
            </a:r>
            <a:endParaRPr kumimoji="1" lang="ja-JP" altLang="en-US" dirty="0"/>
          </a:p>
        </p:txBody>
      </p:sp>
      <p:sp>
        <p:nvSpPr>
          <p:cNvPr id="3" name="コンテンツ プレースホルダー 2">
            <a:extLst>
              <a:ext uri="{FF2B5EF4-FFF2-40B4-BE49-F238E27FC236}">
                <a16:creationId xmlns:a16="http://schemas.microsoft.com/office/drawing/2014/main" id="{BA31B120-DFE1-4C41-AF62-AA7887B3A1BB}"/>
              </a:ext>
            </a:extLst>
          </p:cNvPr>
          <p:cNvSpPr>
            <a:spLocks noGrp="1"/>
          </p:cNvSpPr>
          <p:nvPr>
            <p:ph idx="1"/>
          </p:nvPr>
        </p:nvSpPr>
        <p:spPr>
          <a:xfrm>
            <a:off x="325438" y="1047103"/>
            <a:ext cx="8382000" cy="4913313"/>
          </a:xfrm>
        </p:spPr>
        <p:txBody>
          <a:bodyPr/>
          <a:lstStyle/>
          <a:p>
            <a:r>
              <a:rPr kumimoji="1" lang="ja-JP" altLang="en-US" u="none" dirty="0"/>
              <a:t>４．ダウンロードした</a:t>
            </a:r>
            <a:r>
              <a:rPr kumimoji="1" lang="en-US" altLang="ja-JP" u="none" dirty="0"/>
              <a:t>ZIP</a:t>
            </a:r>
            <a:r>
              <a:rPr kumimoji="1" lang="ja-JP" altLang="en-US" u="none" dirty="0"/>
              <a:t>ファイル</a:t>
            </a:r>
            <a:br>
              <a:rPr kumimoji="1" lang="en-US" altLang="ja-JP" u="none" dirty="0"/>
            </a:br>
            <a:r>
              <a:rPr kumimoji="1" lang="ja-JP" altLang="en-US" u="none" dirty="0"/>
              <a:t>（</a:t>
            </a:r>
            <a:r>
              <a:rPr lang="en-US" altLang="ja-JP" b="0" u="none" dirty="0">
                <a:solidFill>
                  <a:srgbClr val="FF0000"/>
                </a:solidFill>
              </a:rPr>
              <a:t>openjdk-12.0.1_windows-x64_bin.zip</a:t>
            </a:r>
            <a:r>
              <a:rPr kumimoji="1" lang="ja-JP" altLang="en-US" u="none" dirty="0"/>
              <a:t>）</a:t>
            </a:r>
            <a:br>
              <a:rPr kumimoji="1" lang="en-US" altLang="ja-JP" u="none" dirty="0"/>
            </a:br>
            <a:r>
              <a:rPr kumimoji="1" lang="ja-JP" altLang="en-US" u="none" dirty="0"/>
              <a:t>を適当なフォルダに展開する．</a:t>
            </a:r>
            <a:endParaRPr kumimoji="1" lang="en-US" altLang="ja-JP" u="none" dirty="0"/>
          </a:p>
          <a:p>
            <a:pPr lvl="1"/>
            <a:r>
              <a:rPr lang="en-US" altLang="ja-JP" b="1" dirty="0">
                <a:latin typeface="+mj-ea"/>
                <a:ea typeface="+mj-ea"/>
              </a:rPr>
              <a:t>C:\</a:t>
            </a:r>
            <a:r>
              <a:rPr lang="ja-JP" altLang="en-US" b="1" dirty="0">
                <a:latin typeface="+mj-ea"/>
                <a:ea typeface="+mj-ea"/>
              </a:rPr>
              <a:t> </a:t>
            </a:r>
            <a:r>
              <a:rPr lang="ja-JP" altLang="en-US" dirty="0"/>
              <a:t>や　</a:t>
            </a:r>
            <a:r>
              <a:rPr lang="en-US" altLang="ja-JP" b="1" dirty="0">
                <a:latin typeface="+mj-ea"/>
                <a:ea typeface="+mj-ea"/>
              </a:rPr>
              <a:t>D:\ </a:t>
            </a:r>
            <a:r>
              <a:rPr lang="ja-JP" altLang="en-US" dirty="0"/>
              <a:t>の直下を推奨</a:t>
            </a:r>
            <a:endParaRPr kumimoji="1" lang="ja-JP" altLang="en-US" u="none" dirty="0"/>
          </a:p>
        </p:txBody>
      </p:sp>
      <p:sp>
        <p:nvSpPr>
          <p:cNvPr id="4" name="日付プレースホルダー 3">
            <a:extLst>
              <a:ext uri="{FF2B5EF4-FFF2-40B4-BE49-F238E27FC236}">
                <a16:creationId xmlns:a16="http://schemas.microsoft.com/office/drawing/2014/main" id="{9046BCA1-27E4-400E-8889-33A9A48B009A}"/>
              </a:ext>
            </a:extLst>
          </p:cNvPr>
          <p:cNvSpPr>
            <a:spLocks noGrp="1"/>
          </p:cNvSpPr>
          <p:nvPr>
            <p:ph type="dt" sz="half" idx="10"/>
          </p:nvPr>
        </p:nvSpPr>
        <p:spPr/>
        <p:txBody>
          <a:bodyPr/>
          <a:lstStyle/>
          <a:p>
            <a:pPr>
              <a:defRPr/>
            </a:pPr>
            <a:fld id="{5393B366-CC1E-432A-A9CE-C84CF6AB940E}" type="datetime1">
              <a:rPr lang="ja-JP" altLang="en-US" smtClean="0"/>
              <a:t>2019/6/5</a:t>
            </a:fld>
            <a:endParaRPr lang="en-US" altLang="ja-JP"/>
          </a:p>
        </p:txBody>
      </p:sp>
      <p:sp>
        <p:nvSpPr>
          <p:cNvPr id="5" name="スライド番号プレースホルダー 4">
            <a:extLst>
              <a:ext uri="{FF2B5EF4-FFF2-40B4-BE49-F238E27FC236}">
                <a16:creationId xmlns:a16="http://schemas.microsoft.com/office/drawing/2014/main" id="{878B07F7-D5AB-4F72-A87A-A8060F84C7C2}"/>
              </a:ext>
            </a:extLst>
          </p:cNvPr>
          <p:cNvSpPr>
            <a:spLocks noGrp="1"/>
          </p:cNvSpPr>
          <p:nvPr>
            <p:ph type="sldNum" sz="quarter" idx="12"/>
          </p:nvPr>
        </p:nvSpPr>
        <p:spPr/>
        <p:txBody>
          <a:bodyPr/>
          <a:lstStyle/>
          <a:p>
            <a:pPr>
              <a:defRPr/>
            </a:pPr>
            <a:fld id="{638FA4C8-5502-40D8-B34B-2941A4348E5C}" type="slidenum">
              <a:rPr lang="en-US" altLang="ja-JP" smtClean="0"/>
              <a:pPr>
                <a:defRPr/>
              </a:pPr>
              <a:t>8</a:t>
            </a:fld>
            <a:endParaRPr lang="en-US" altLang="ja-JP"/>
          </a:p>
        </p:txBody>
      </p:sp>
      <p:pic>
        <p:nvPicPr>
          <p:cNvPr id="6" name="図 5">
            <a:extLst>
              <a:ext uri="{FF2B5EF4-FFF2-40B4-BE49-F238E27FC236}">
                <a16:creationId xmlns:a16="http://schemas.microsoft.com/office/drawing/2014/main" id="{6094840A-E8EB-44BE-95E2-BDE8B3203464}"/>
              </a:ext>
            </a:extLst>
          </p:cNvPr>
          <p:cNvPicPr>
            <a:picLocks noChangeAspect="1"/>
          </p:cNvPicPr>
          <p:nvPr/>
        </p:nvPicPr>
        <p:blipFill rotWithShape="1">
          <a:blip r:embed="rId2"/>
          <a:srcRect b="37156"/>
          <a:stretch/>
        </p:blipFill>
        <p:spPr>
          <a:xfrm>
            <a:off x="1034058" y="3429000"/>
            <a:ext cx="7075884" cy="3234545"/>
          </a:xfrm>
          <a:prstGeom prst="rect">
            <a:avLst/>
          </a:prstGeom>
        </p:spPr>
      </p:pic>
      <p:sp>
        <p:nvSpPr>
          <p:cNvPr id="7" name="矢印: 左 6">
            <a:extLst>
              <a:ext uri="{FF2B5EF4-FFF2-40B4-BE49-F238E27FC236}">
                <a16:creationId xmlns:a16="http://schemas.microsoft.com/office/drawing/2014/main" id="{FE9F1E6A-B424-433F-8ED3-3BA6CD6AA72C}"/>
              </a:ext>
            </a:extLst>
          </p:cNvPr>
          <p:cNvSpPr/>
          <p:nvPr/>
        </p:nvSpPr>
        <p:spPr>
          <a:xfrm>
            <a:off x="5076056" y="4149080"/>
            <a:ext cx="720080"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9047003"/>
      </p:ext>
    </p:extLst>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タイトル 1"/>
          <p:cNvSpPr>
            <a:spLocks noGrp="1"/>
          </p:cNvSpPr>
          <p:nvPr>
            <p:ph type="title"/>
          </p:nvPr>
        </p:nvSpPr>
        <p:spPr/>
        <p:txBody>
          <a:bodyPr/>
          <a:lstStyle/>
          <a:p>
            <a:r>
              <a:rPr lang="en-US" altLang="ja-JP"/>
              <a:t>part-of</a:t>
            </a:r>
            <a:r>
              <a:rPr lang="ja-JP" altLang="en-US"/>
              <a:t>階層の定義（１）</a:t>
            </a:r>
          </a:p>
        </p:txBody>
      </p:sp>
      <p:sp>
        <p:nvSpPr>
          <p:cNvPr id="51203" name="コンテンツ プレースホルダ 2"/>
          <p:cNvSpPr>
            <a:spLocks noGrp="1"/>
          </p:cNvSpPr>
          <p:nvPr>
            <p:ph idx="1"/>
          </p:nvPr>
        </p:nvSpPr>
        <p:spPr>
          <a:xfrm>
            <a:off x="285750" y="857250"/>
            <a:ext cx="8501063" cy="5429250"/>
          </a:xfrm>
        </p:spPr>
        <p:txBody>
          <a:bodyPr/>
          <a:lstStyle/>
          <a:p>
            <a:r>
              <a:rPr lang="en-US" altLang="ja-JP" sz="2800"/>
              <a:t>part-of</a:t>
            </a:r>
            <a:r>
              <a:rPr lang="ja-JP" altLang="en-US" sz="2800"/>
              <a:t>階層</a:t>
            </a:r>
            <a:endParaRPr lang="en-US" altLang="ja-JP" sz="2800"/>
          </a:p>
          <a:p>
            <a:pPr lvl="1"/>
            <a:r>
              <a:rPr lang="en-US" altLang="ja-JP" sz="2400"/>
              <a:t>part-of</a:t>
            </a:r>
            <a:r>
              <a:rPr lang="ja-JP" altLang="en-US" sz="2400"/>
              <a:t>（</a:t>
            </a:r>
            <a:r>
              <a:rPr lang="en-US" altLang="ja-JP" sz="2400"/>
              <a:t>p/o</a:t>
            </a:r>
            <a:r>
              <a:rPr lang="ja-JP" altLang="en-US" sz="2400"/>
              <a:t>）スロットがクラス制約で参照している概念を順に辿ることで，</a:t>
            </a:r>
            <a:r>
              <a:rPr lang="en-US" altLang="ja-JP" sz="2400" b="1" u="sng">
                <a:solidFill>
                  <a:srgbClr val="008000"/>
                </a:solidFill>
              </a:rPr>
              <a:t>part-of</a:t>
            </a:r>
            <a:r>
              <a:rPr lang="ja-JP" altLang="en-US" sz="2400" b="1" u="sng">
                <a:solidFill>
                  <a:srgbClr val="008000"/>
                </a:solidFill>
              </a:rPr>
              <a:t>関係に基づく階層</a:t>
            </a:r>
            <a:r>
              <a:rPr lang="ja-JP" altLang="en-US" sz="2400"/>
              <a:t>が形成される．</a:t>
            </a:r>
            <a:endParaRPr lang="en-US" altLang="ja-JP" sz="2400"/>
          </a:p>
          <a:p>
            <a:pPr lvl="2"/>
            <a:r>
              <a:rPr lang="en-US" altLang="ja-JP" sz="2000"/>
              <a:t>part-of</a:t>
            </a:r>
            <a:r>
              <a:rPr lang="ja-JP" altLang="en-US" sz="2000"/>
              <a:t>階層を見たいときは，概念を選択して</a:t>
            </a:r>
            <a:r>
              <a:rPr lang="ja-JP" altLang="en-US" sz="2000">
                <a:solidFill>
                  <a:srgbClr val="FF0000"/>
                </a:solidFill>
              </a:rPr>
              <a:t>「別ウィンドウに表示」</a:t>
            </a:r>
            <a:r>
              <a:rPr lang="ja-JP" altLang="en-US" sz="2000"/>
              <a:t>を実行し，</a:t>
            </a:r>
            <a:r>
              <a:rPr lang="ja-JP" altLang="en-US" sz="2000">
                <a:solidFill>
                  <a:srgbClr val="FF0000"/>
                </a:solidFill>
              </a:rPr>
              <a:t>「継承スロットを表示」</a:t>
            </a:r>
            <a:r>
              <a:rPr lang="ja-JP" altLang="en-US" sz="2000"/>
              <a:t>にチェックを入れる．</a:t>
            </a:r>
            <a:endParaRPr lang="en-US" altLang="ja-JP" sz="2000"/>
          </a:p>
          <a:p>
            <a:pPr lvl="2">
              <a:buFont typeface="Wingdings" pitchFamily="2" charset="2"/>
              <a:buNone/>
            </a:pPr>
            <a:endParaRPr lang="ja-JP" altLang="en-US" sz="2000"/>
          </a:p>
        </p:txBody>
      </p:sp>
      <p:sp>
        <p:nvSpPr>
          <p:cNvPr id="79876" name="日付プレースホルダ 3"/>
          <p:cNvSpPr>
            <a:spLocks noGrp="1"/>
          </p:cNvSpPr>
          <p:nvPr>
            <p:ph type="dt" sz="quarter" idx="10"/>
          </p:nvPr>
        </p:nvSpPr>
        <p:spPr>
          <a:noFill/>
        </p:spPr>
        <p:txBody>
          <a:bodyPr/>
          <a:lstStyle/>
          <a:p>
            <a:fld id="{6823AD20-9C0C-488A-98EF-7A1D31617208}" type="datetime1">
              <a:rPr lang="ja-JP" altLang="en-US" smtClean="0"/>
              <a:t>2019/6/5</a:t>
            </a:fld>
            <a:endParaRPr lang="en-US" altLang="ja-JP"/>
          </a:p>
        </p:txBody>
      </p:sp>
      <p:sp>
        <p:nvSpPr>
          <p:cNvPr id="79878" name="スライド番号プレースホルダ 5"/>
          <p:cNvSpPr>
            <a:spLocks noGrp="1"/>
          </p:cNvSpPr>
          <p:nvPr>
            <p:ph type="sldNum" sz="quarter" idx="12"/>
          </p:nvPr>
        </p:nvSpPr>
        <p:spPr>
          <a:noFill/>
        </p:spPr>
        <p:txBody>
          <a:bodyPr/>
          <a:lstStyle/>
          <a:p>
            <a:fld id="{F8EF238A-A2CB-44DE-930C-7DD61FC59940}" type="slidenum">
              <a:rPr lang="en-US" altLang="ja-JP" smtClean="0"/>
              <a:pPr/>
              <a:t>80</a:t>
            </a:fld>
            <a:endParaRPr lang="en-US" altLang="ja-JP"/>
          </a:p>
        </p:txBody>
      </p:sp>
      <p:sp>
        <p:nvSpPr>
          <p:cNvPr id="79879" name="テキスト ボックス 6"/>
          <p:cNvSpPr txBox="1">
            <a:spLocks noChangeArrowheads="1"/>
          </p:cNvSpPr>
          <p:nvPr/>
        </p:nvSpPr>
        <p:spPr bwMode="auto">
          <a:xfrm>
            <a:off x="4929188" y="987425"/>
            <a:ext cx="3500437" cy="400050"/>
          </a:xfrm>
          <a:prstGeom prst="rect">
            <a:avLst/>
          </a:prstGeom>
          <a:solidFill>
            <a:srgbClr val="FFFFCC"/>
          </a:solidFill>
          <a:ln w="9525">
            <a:solidFill>
              <a:schemeClr val="tx1"/>
            </a:solidFill>
            <a:miter lim="800000"/>
            <a:headEnd/>
            <a:tailEnd/>
          </a:ln>
        </p:spPr>
        <p:txBody>
          <a:bodyPr>
            <a:spAutoFit/>
          </a:bodyPr>
          <a:lstStyle/>
          <a:p>
            <a:r>
              <a:rPr lang="en-US" altLang="ja-JP" sz="2000"/>
              <a:t>『</a:t>
            </a:r>
            <a:r>
              <a:rPr lang="ja-JP" altLang="en-US" sz="2000"/>
              <a:t>オントロジー構築入門</a:t>
            </a:r>
            <a:r>
              <a:rPr lang="en-US" altLang="ja-JP" sz="2000"/>
              <a:t>』 4.3.1 </a:t>
            </a:r>
            <a:r>
              <a:rPr lang="ja-JP" altLang="en-US" sz="2000"/>
              <a:t>　</a:t>
            </a:r>
          </a:p>
        </p:txBody>
      </p:sp>
      <p:pic>
        <p:nvPicPr>
          <p:cNvPr id="55304" name="Picture 10"/>
          <p:cNvPicPr>
            <a:picLocks noChangeAspect="1" noChangeArrowheads="1"/>
          </p:cNvPicPr>
          <p:nvPr/>
        </p:nvPicPr>
        <p:blipFill>
          <a:blip r:embed="rId3"/>
          <a:srcRect b="-964"/>
          <a:stretch>
            <a:fillRect/>
          </a:stretch>
        </p:blipFill>
        <p:spPr bwMode="auto">
          <a:xfrm>
            <a:off x="5072063" y="2820988"/>
            <a:ext cx="3443287" cy="3894137"/>
          </a:xfrm>
          <a:prstGeom prst="rect">
            <a:avLst/>
          </a:prstGeom>
          <a:noFill/>
          <a:ln w="9525">
            <a:noFill/>
            <a:miter lim="800000"/>
            <a:headEnd/>
            <a:tailEnd/>
          </a:ln>
        </p:spPr>
      </p:pic>
      <p:pic>
        <p:nvPicPr>
          <p:cNvPr id="79881" name="Picture 11"/>
          <p:cNvPicPr>
            <a:picLocks noChangeAspect="1" noChangeArrowheads="1"/>
          </p:cNvPicPr>
          <p:nvPr/>
        </p:nvPicPr>
        <p:blipFill>
          <a:blip r:embed="rId4"/>
          <a:srcRect l="48547" t="24860" r="14389" b="12289"/>
          <a:stretch>
            <a:fillRect/>
          </a:stretch>
        </p:blipFill>
        <p:spPr bwMode="auto">
          <a:xfrm>
            <a:off x="714375" y="2857500"/>
            <a:ext cx="3071813" cy="3613150"/>
          </a:xfrm>
          <a:prstGeom prst="rect">
            <a:avLst/>
          </a:prstGeom>
          <a:noFill/>
          <a:ln w="9525">
            <a:noFill/>
            <a:miter lim="800000"/>
            <a:headEnd/>
            <a:tailEnd/>
          </a:ln>
        </p:spPr>
      </p:pic>
      <p:sp>
        <p:nvSpPr>
          <p:cNvPr id="12" name="円/楕円 11"/>
          <p:cNvSpPr/>
          <p:nvPr/>
        </p:nvSpPr>
        <p:spPr>
          <a:xfrm>
            <a:off x="723900" y="4051300"/>
            <a:ext cx="714375" cy="35718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円/楕円 12"/>
          <p:cNvSpPr/>
          <p:nvPr/>
        </p:nvSpPr>
        <p:spPr>
          <a:xfrm>
            <a:off x="1714500" y="3244850"/>
            <a:ext cx="571500" cy="428625"/>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4" name="曲線コネクタ 13"/>
          <p:cNvCxnSpPr>
            <a:stCxn id="12" idx="6"/>
            <a:endCxn id="13" idx="6"/>
          </p:cNvCxnSpPr>
          <p:nvPr/>
        </p:nvCxnSpPr>
        <p:spPr>
          <a:xfrm flipV="1">
            <a:off x="1438275" y="3459163"/>
            <a:ext cx="847725" cy="771525"/>
          </a:xfrm>
          <a:prstGeom prst="curvedConnector3">
            <a:avLst>
              <a:gd name="adj1" fmla="val 177984"/>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735013" y="5276850"/>
            <a:ext cx="714375" cy="35718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5" name="円/楕円 24"/>
          <p:cNvSpPr/>
          <p:nvPr/>
        </p:nvSpPr>
        <p:spPr>
          <a:xfrm>
            <a:off x="1979613" y="4449763"/>
            <a:ext cx="663575" cy="428625"/>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26" name="曲線コネクタ 25"/>
          <p:cNvCxnSpPr>
            <a:stCxn id="24" idx="6"/>
            <a:endCxn id="25" idx="6"/>
          </p:cNvCxnSpPr>
          <p:nvPr/>
        </p:nvCxnSpPr>
        <p:spPr>
          <a:xfrm flipV="1">
            <a:off x="1449388" y="4664075"/>
            <a:ext cx="1193800" cy="792163"/>
          </a:xfrm>
          <a:prstGeom prst="curvedConnector3">
            <a:avLst>
              <a:gd name="adj1" fmla="val 142737"/>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右矢印 28"/>
          <p:cNvSpPr/>
          <p:nvPr/>
        </p:nvSpPr>
        <p:spPr>
          <a:xfrm>
            <a:off x="3714750" y="4143375"/>
            <a:ext cx="12858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AutoShape 16"/>
          <p:cNvSpPr>
            <a:spLocks noChangeArrowheads="1"/>
          </p:cNvSpPr>
          <p:nvPr/>
        </p:nvSpPr>
        <p:spPr bwMode="auto">
          <a:xfrm>
            <a:off x="7010400" y="2613025"/>
            <a:ext cx="2000250" cy="1000125"/>
          </a:xfrm>
          <a:prstGeom prst="wedgeRoundRectCallout">
            <a:avLst>
              <a:gd name="adj1" fmla="val -92000"/>
              <a:gd name="adj2" fmla="val 42241"/>
              <a:gd name="adj3" fmla="val 16667"/>
            </a:avLst>
          </a:prstGeom>
          <a:solidFill>
            <a:srgbClr val="FFFFCC"/>
          </a:solidFill>
          <a:ln w="9525" algn="ctr">
            <a:solidFill>
              <a:schemeClr val="tx1"/>
            </a:solidFill>
            <a:miter lim="800000"/>
            <a:headEnd/>
            <a:tailEnd/>
          </a:ln>
        </p:spPr>
        <p:txBody>
          <a:bodyPr anchor="ctr"/>
          <a:lstStyle/>
          <a:p>
            <a:r>
              <a:rPr lang="ja-JP" altLang="en-US" sz="2000"/>
              <a:t>参照先の概念の</a:t>
            </a:r>
            <a:r>
              <a:rPr lang="en-US" altLang="ja-JP" sz="2000"/>
              <a:t>part-of</a:t>
            </a:r>
            <a:r>
              <a:rPr lang="ja-JP" altLang="en-US" sz="2000"/>
              <a:t>階層は</a:t>
            </a:r>
            <a:r>
              <a:rPr lang="ja-JP" altLang="en-US" sz="2000" u="sng">
                <a:solidFill>
                  <a:srgbClr val="0066FF"/>
                </a:solidFill>
              </a:rPr>
              <a:t>▽で表される</a:t>
            </a:r>
            <a:endParaRPr lang="en-US" altLang="ja-JP" u="sng">
              <a:solidFill>
                <a:srgbClr val="0066FF"/>
              </a:solidFill>
            </a:endParaRPr>
          </a:p>
        </p:txBody>
      </p:sp>
    </p:spTree>
    <p:extLst>
      <p:ext uri="{BB962C8B-B14F-4D97-AF65-F5344CB8AC3E}">
        <p14:creationId xmlns:p14="http://schemas.microsoft.com/office/powerpoint/2010/main" val="37152898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par>
                          <p:cTn id="16" fill="hold">
                            <p:stCondLst>
                              <p:cond delay="500"/>
                            </p:stCondLst>
                            <p:childTnLst>
                              <p:par>
                                <p:cTn id="17" presetID="3" presetClass="entr" presetSubtype="5"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vertical)">
                                      <p:cBhvr>
                                        <p:cTn id="19" dur="500"/>
                                        <p:tgtEl>
                                          <p:spTgt spid="14"/>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vertical)">
                                      <p:cBhvr>
                                        <p:cTn id="22" dur="500"/>
                                        <p:tgtEl>
                                          <p:spTgt spid="13"/>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childTnLst>
                          </p:cTn>
                        </p:par>
                        <p:par>
                          <p:cTn id="27" fill="hold">
                            <p:stCondLst>
                              <p:cond delay="1500"/>
                            </p:stCondLst>
                            <p:childTnLst>
                              <p:par>
                                <p:cTn id="28" presetID="3" presetClass="entr" presetSubtype="5"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vertical)">
                                      <p:cBhvr>
                                        <p:cTn id="30" dur="500"/>
                                        <p:tgtEl>
                                          <p:spTgt spid="26"/>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vertical)">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38" dur="500"/>
                                        <p:tgtEl>
                                          <p:spTgt spid="5120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5304"/>
                                        </p:tgtEl>
                                        <p:attrNameLst>
                                          <p:attrName>style.visibility</p:attrName>
                                        </p:attrNameLst>
                                      </p:cBhvr>
                                      <p:to>
                                        <p:strVal val="visible"/>
                                      </p:to>
                                    </p:set>
                                    <p:animEffect transition="in" filter="blinds(horizontal)">
                                      <p:cBhvr>
                                        <p:cTn id="43" dur="500"/>
                                        <p:tgtEl>
                                          <p:spTgt spid="5530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linds(horizontal)">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4" grpId="0" animBg="1"/>
      <p:bldP spid="25" grpId="0" animBg="1"/>
      <p:bldP spid="29" grpId="0" animBg="1"/>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タイトル 1"/>
          <p:cNvSpPr>
            <a:spLocks noGrp="1"/>
          </p:cNvSpPr>
          <p:nvPr>
            <p:ph type="title"/>
          </p:nvPr>
        </p:nvSpPr>
        <p:spPr/>
        <p:txBody>
          <a:bodyPr/>
          <a:lstStyle/>
          <a:p>
            <a:r>
              <a:rPr lang="en-US" altLang="ja-JP"/>
              <a:t>part-of</a:t>
            </a:r>
            <a:r>
              <a:rPr lang="ja-JP" altLang="en-US"/>
              <a:t>階層の定義（２）</a:t>
            </a:r>
          </a:p>
        </p:txBody>
      </p:sp>
      <p:sp>
        <p:nvSpPr>
          <p:cNvPr id="51203" name="コンテンツ プレースホルダ 2"/>
          <p:cNvSpPr>
            <a:spLocks noGrp="1"/>
          </p:cNvSpPr>
          <p:nvPr>
            <p:ph idx="1"/>
          </p:nvPr>
        </p:nvSpPr>
        <p:spPr>
          <a:xfrm>
            <a:off x="285750" y="1000125"/>
            <a:ext cx="8501063" cy="3286125"/>
          </a:xfrm>
        </p:spPr>
        <p:txBody>
          <a:bodyPr/>
          <a:lstStyle/>
          <a:p>
            <a:r>
              <a:rPr lang="ja-JP" altLang="en-US" sz="2800"/>
              <a:t>スロットが持つスロットの追加</a:t>
            </a:r>
            <a:endParaRPr lang="en-US" altLang="ja-JP" sz="2800"/>
          </a:p>
          <a:p>
            <a:pPr lvl="1"/>
            <a:r>
              <a:rPr lang="ja-JP" altLang="en-US" sz="2400"/>
              <a:t>スロットにもノードと同様にスロットを追加できる</a:t>
            </a:r>
            <a:endParaRPr lang="en-US" altLang="ja-JP" sz="2400"/>
          </a:p>
          <a:p>
            <a:pPr lvl="2"/>
            <a:r>
              <a:rPr lang="ja-JP" altLang="en-US" sz="2000"/>
              <a:t>新しいスロットを追加</a:t>
            </a:r>
            <a:endParaRPr lang="en-US" altLang="ja-JP" sz="2000"/>
          </a:p>
          <a:p>
            <a:pPr lvl="2"/>
            <a:r>
              <a:rPr lang="ja-JP" altLang="en-US" sz="2000"/>
              <a:t>クラス制約から継承したスロットの特殊化</a:t>
            </a:r>
            <a:endParaRPr lang="en-US" altLang="ja-JP" sz="2000"/>
          </a:p>
          <a:p>
            <a:pPr lvl="1"/>
            <a:r>
              <a:rPr lang="ja-JP" altLang="en-US" sz="2400"/>
              <a:t>これは，全体（コンテキスト）に依存した部分や属性（</a:t>
            </a:r>
            <a:r>
              <a:rPr lang="ja-JP" altLang="en-US" sz="2400">
                <a:solidFill>
                  <a:srgbClr val="FF0000"/>
                </a:solidFill>
              </a:rPr>
              <a:t>ロール概念</a:t>
            </a:r>
            <a:r>
              <a:rPr lang="ja-JP" altLang="en-US" sz="2400"/>
              <a:t>）の</a:t>
            </a:r>
            <a:r>
              <a:rPr lang="ja-JP" altLang="en-US" sz="2400">
                <a:solidFill>
                  <a:srgbClr val="FF0000"/>
                </a:solidFill>
              </a:rPr>
              <a:t>詳細定義</a:t>
            </a:r>
            <a:r>
              <a:rPr lang="ja-JP" altLang="en-US" sz="2400"/>
              <a:t>の一部となる．（応用編で解説）</a:t>
            </a:r>
            <a:endParaRPr lang="en-US" altLang="ja-JP" sz="2400"/>
          </a:p>
          <a:p>
            <a:pPr lvl="1"/>
            <a:r>
              <a:rPr lang="ja-JP" altLang="en-US" sz="2400"/>
              <a:t>クラス制約で参照している概念で定義すべきスロットを，スロットが持つスロットとして定義しないよう注意する．</a:t>
            </a:r>
            <a:endParaRPr lang="ja-JP" altLang="en-US" sz="2000"/>
          </a:p>
        </p:txBody>
      </p:sp>
      <p:sp>
        <p:nvSpPr>
          <p:cNvPr id="80900" name="日付プレースホルダ 3"/>
          <p:cNvSpPr>
            <a:spLocks noGrp="1"/>
          </p:cNvSpPr>
          <p:nvPr>
            <p:ph type="dt" sz="quarter" idx="10"/>
          </p:nvPr>
        </p:nvSpPr>
        <p:spPr>
          <a:noFill/>
        </p:spPr>
        <p:txBody>
          <a:bodyPr/>
          <a:lstStyle/>
          <a:p>
            <a:fld id="{2952E122-7DC4-446C-AD06-67E1897DAAEF}" type="datetime1">
              <a:rPr lang="ja-JP" altLang="en-US" smtClean="0"/>
              <a:t>2019/6/5</a:t>
            </a:fld>
            <a:endParaRPr lang="en-US" altLang="ja-JP"/>
          </a:p>
        </p:txBody>
      </p:sp>
      <p:sp>
        <p:nvSpPr>
          <p:cNvPr id="80902" name="スライド番号プレースホルダ 5"/>
          <p:cNvSpPr>
            <a:spLocks noGrp="1"/>
          </p:cNvSpPr>
          <p:nvPr>
            <p:ph type="sldNum" sz="quarter" idx="12"/>
          </p:nvPr>
        </p:nvSpPr>
        <p:spPr>
          <a:noFill/>
        </p:spPr>
        <p:txBody>
          <a:bodyPr/>
          <a:lstStyle/>
          <a:p>
            <a:fld id="{BCBB1E5D-CCFA-46FD-BD79-767D1375B955}" type="slidenum">
              <a:rPr lang="en-US" altLang="ja-JP" smtClean="0"/>
              <a:pPr/>
              <a:t>81</a:t>
            </a:fld>
            <a:endParaRPr lang="en-US" altLang="ja-JP"/>
          </a:p>
        </p:txBody>
      </p:sp>
      <p:pic>
        <p:nvPicPr>
          <p:cNvPr id="56327" name="Picture 8"/>
          <p:cNvPicPr>
            <a:picLocks noChangeAspect="1" noChangeArrowheads="1"/>
          </p:cNvPicPr>
          <p:nvPr/>
        </p:nvPicPr>
        <p:blipFill>
          <a:blip r:embed="rId3"/>
          <a:srcRect l="3867" t="8064" r="11082" b="21370"/>
          <a:stretch>
            <a:fillRect/>
          </a:stretch>
        </p:blipFill>
        <p:spPr bwMode="auto">
          <a:xfrm>
            <a:off x="1285875" y="4286250"/>
            <a:ext cx="2786063" cy="2216150"/>
          </a:xfrm>
          <a:prstGeom prst="rect">
            <a:avLst/>
          </a:prstGeom>
          <a:noFill/>
          <a:ln w="9525">
            <a:noFill/>
            <a:miter lim="800000"/>
            <a:headEnd/>
            <a:tailEnd/>
          </a:ln>
        </p:spPr>
      </p:pic>
      <p:sp>
        <p:nvSpPr>
          <p:cNvPr id="56328" name="テキスト ボックス 9"/>
          <p:cNvSpPr txBox="1">
            <a:spLocks noChangeArrowheads="1"/>
          </p:cNvSpPr>
          <p:nvPr/>
        </p:nvSpPr>
        <p:spPr bwMode="auto">
          <a:xfrm>
            <a:off x="1500188" y="4857750"/>
            <a:ext cx="800100" cy="830263"/>
          </a:xfrm>
          <a:prstGeom prst="rect">
            <a:avLst/>
          </a:prstGeom>
          <a:noFill/>
          <a:ln w="9525">
            <a:noFill/>
            <a:miter lim="800000"/>
            <a:headEnd/>
            <a:tailEnd/>
          </a:ln>
        </p:spPr>
        <p:txBody>
          <a:bodyPr wrap="none">
            <a:spAutoFit/>
          </a:bodyPr>
          <a:lstStyle/>
          <a:p>
            <a:r>
              <a:rPr lang="en-US" altLang="ja-JP" sz="4800">
                <a:solidFill>
                  <a:srgbClr val="FF0000"/>
                </a:solidFill>
              </a:rPr>
              <a:t>×</a:t>
            </a:r>
            <a:endParaRPr lang="ja-JP" altLang="en-US">
              <a:solidFill>
                <a:srgbClr val="FF0000"/>
              </a:solidFill>
            </a:endParaRPr>
          </a:p>
        </p:txBody>
      </p:sp>
      <p:sp>
        <p:nvSpPr>
          <p:cNvPr id="56329" name="テキスト ボックス 10"/>
          <p:cNvSpPr txBox="1">
            <a:spLocks noChangeArrowheads="1"/>
          </p:cNvSpPr>
          <p:nvPr/>
        </p:nvSpPr>
        <p:spPr bwMode="auto">
          <a:xfrm>
            <a:off x="1500188" y="5313363"/>
            <a:ext cx="800100" cy="830262"/>
          </a:xfrm>
          <a:prstGeom prst="rect">
            <a:avLst/>
          </a:prstGeom>
          <a:noFill/>
          <a:ln w="9525">
            <a:noFill/>
            <a:miter lim="800000"/>
            <a:headEnd/>
            <a:tailEnd/>
          </a:ln>
        </p:spPr>
        <p:txBody>
          <a:bodyPr wrap="none">
            <a:spAutoFit/>
          </a:bodyPr>
          <a:lstStyle/>
          <a:p>
            <a:r>
              <a:rPr lang="en-US" altLang="ja-JP" sz="4800">
                <a:solidFill>
                  <a:srgbClr val="FF0000"/>
                </a:solidFill>
              </a:rPr>
              <a:t>×</a:t>
            </a:r>
            <a:endParaRPr lang="ja-JP" altLang="en-US">
              <a:solidFill>
                <a:srgbClr val="FF0000"/>
              </a:solidFill>
            </a:endParaRPr>
          </a:p>
        </p:txBody>
      </p:sp>
      <p:sp>
        <p:nvSpPr>
          <p:cNvPr id="12" name="右中かっこ 11"/>
          <p:cNvSpPr/>
          <p:nvPr/>
        </p:nvSpPr>
        <p:spPr>
          <a:xfrm>
            <a:off x="3857625" y="5143500"/>
            <a:ext cx="428625" cy="928688"/>
          </a:xfrm>
          <a:prstGeom prst="rightBrace">
            <a:avLst>
              <a:gd name="adj1" fmla="val 27088"/>
              <a:gd name="adj2" fmla="val 370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pic>
        <p:nvPicPr>
          <p:cNvPr id="56331" name="Picture 9"/>
          <p:cNvPicPr>
            <a:picLocks noChangeAspect="1" noChangeArrowheads="1"/>
          </p:cNvPicPr>
          <p:nvPr/>
        </p:nvPicPr>
        <p:blipFill>
          <a:blip r:embed="rId4"/>
          <a:srcRect l="3264" t="13345" r="16617" b="30263"/>
          <a:stretch>
            <a:fillRect/>
          </a:stretch>
        </p:blipFill>
        <p:spPr bwMode="auto">
          <a:xfrm>
            <a:off x="5643563" y="4357688"/>
            <a:ext cx="2571750" cy="1428750"/>
          </a:xfrm>
          <a:prstGeom prst="rect">
            <a:avLst/>
          </a:prstGeom>
          <a:noFill/>
          <a:ln w="9525">
            <a:noFill/>
            <a:miter lim="800000"/>
            <a:headEnd/>
            <a:tailEnd/>
          </a:ln>
        </p:spPr>
      </p:pic>
      <p:sp>
        <p:nvSpPr>
          <p:cNvPr id="14" name="右矢印 13"/>
          <p:cNvSpPr/>
          <p:nvPr/>
        </p:nvSpPr>
        <p:spPr>
          <a:xfrm>
            <a:off x="4429125" y="5214938"/>
            <a:ext cx="1071563" cy="357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AutoShape 16"/>
          <p:cNvSpPr>
            <a:spLocks noChangeArrowheads="1"/>
          </p:cNvSpPr>
          <p:nvPr/>
        </p:nvSpPr>
        <p:spPr bwMode="auto">
          <a:xfrm>
            <a:off x="4357688" y="5786438"/>
            <a:ext cx="4143375" cy="785812"/>
          </a:xfrm>
          <a:prstGeom prst="wedgeRoundRectCallout">
            <a:avLst>
              <a:gd name="adj1" fmla="val -17792"/>
              <a:gd name="adj2" fmla="val -89468"/>
              <a:gd name="adj3" fmla="val 16667"/>
            </a:avLst>
          </a:prstGeom>
          <a:solidFill>
            <a:srgbClr val="FFFFCC"/>
          </a:solidFill>
          <a:ln w="9525" algn="ctr">
            <a:solidFill>
              <a:schemeClr val="tx1"/>
            </a:solidFill>
            <a:miter lim="800000"/>
            <a:headEnd/>
            <a:tailEnd/>
          </a:ln>
        </p:spPr>
        <p:txBody>
          <a:bodyPr anchor="ctr"/>
          <a:lstStyle/>
          <a:p>
            <a:r>
              <a:rPr lang="ja-JP" altLang="en-US" sz="2000"/>
              <a:t>クラス制約として参照している概念</a:t>
            </a:r>
            <a:r>
              <a:rPr lang="ja-JP" altLang="en-US" sz="2000" u="sng">
                <a:solidFill>
                  <a:srgbClr val="FF0000"/>
                </a:solidFill>
              </a:rPr>
              <a:t>「車輪」の</a:t>
            </a:r>
            <a:r>
              <a:rPr lang="en-US" altLang="ja-JP" sz="2000" u="sng">
                <a:solidFill>
                  <a:srgbClr val="FF0000"/>
                </a:solidFill>
              </a:rPr>
              <a:t>part-of</a:t>
            </a:r>
            <a:r>
              <a:rPr lang="ja-JP" altLang="en-US" sz="2000"/>
              <a:t>として定義する</a:t>
            </a:r>
            <a:endParaRPr lang="en-US" altLang="ja-JP" u="sng">
              <a:solidFill>
                <a:srgbClr val="0066FF"/>
              </a:solidFill>
            </a:endParaRPr>
          </a:p>
        </p:txBody>
      </p:sp>
    </p:spTree>
    <p:extLst>
      <p:ext uri="{BB962C8B-B14F-4D97-AF65-F5344CB8AC3E}">
        <p14:creationId xmlns:p14="http://schemas.microsoft.com/office/powerpoint/2010/main" val="28121899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21" dur="500"/>
                                        <p:tgtEl>
                                          <p:spTgt spid="5120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4" dur="500"/>
                                        <p:tgtEl>
                                          <p:spTgt spid="5120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56327"/>
                                        </p:tgtEl>
                                        <p:attrNameLst>
                                          <p:attrName>style.visibility</p:attrName>
                                        </p:attrNameLst>
                                      </p:cBhvr>
                                      <p:to>
                                        <p:strVal val="visible"/>
                                      </p:to>
                                    </p:set>
                                    <p:animEffect transition="in" filter="box(in)">
                                      <p:cBhvr>
                                        <p:cTn id="29" dur="500"/>
                                        <p:tgtEl>
                                          <p:spTgt spid="56327"/>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56328"/>
                                        </p:tgtEl>
                                        <p:attrNameLst>
                                          <p:attrName>style.visibility</p:attrName>
                                        </p:attrNameLst>
                                      </p:cBhvr>
                                      <p:to>
                                        <p:strVal val="visible"/>
                                      </p:to>
                                    </p:set>
                                    <p:animEffect transition="in" filter="box(in)">
                                      <p:cBhvr>
                                        <p:cTn id="34" dur="500"/>
                                        <p:tgtEl>
                                          <p:spTgt spid="56328"/>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56329"/>
                                        </p:tgtEl>
                                        <p:attrNameLst>
                                          <p:attrName>style.visibility</p:attrName>
                                        </p:attrNameLst>
                                      </p:cBhvr>
                                      <p:to>
                                        <p:strVal val="visible"/>
                                      </p:to>
                                    </p:set>
                                    <p:animEffect transition="in" filter="box(in)">
                                      <p:cBhvr>
                                        <p:cTn id="37" dur="500"/>
                                        <p:tgtEl>
                                          <p:spTgt spid="563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vertical)">
                                      <p:cBhvr>
                                        <p:cTn id="42" dur="500"/>
                                        <p:tgtEl>
                                          <p:spTgt spid="12"/>
                                        </p:tgtEl>
                                      </p:cBhvr>
                                    </p:animEffect>
                                  </p:childTnLst>
                                </p:cTn>
                              </p:par>
                              <p:par>
                                <p:cTn id="43" presetID="3" presetClass="entr" presetSubtype="5"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vertical)">
                                      <p:cBhvr>
                                        <p:cTn id="45" dur="500"/>
                                        <p:tgtEl>
                                          <p:spTgt spid="14"/>
                                        </p:tgtEl>
                                      </p:cBhvr>
                                    </p:animEffect>
                                  </p:childTnLst>
                                </p:cTn>
                              </p:par>
                              <p:par>
                                <p:cTn id="46" presetID="3" presetClass="entr" presetSubtype="5" fill="hold" nodeType="withEffect">
                                  <p:stCondLst>
                                    <p:cond delay="0"/>
                                  </p:stCondLst>
                                  <p:childTnLst>
                                    <p:set>
                                      <p:cBhvr>
                                        <p:cTn id="47" dur="1" fill="hold">
                                          <p:stCondLst>
                                            <p:cond delay="0"/>
                                          </p:stCondLst>
                                        </p:cTn>
                                        <p:tgtEl>
                                          <p:spTgt spid="56331"/>
                                        </p:tgtEl>
                                        <p:attrNameLst>
                                          <p:attrName>style.visibility</p:attrName>
                                        </p:attrNameLst>
                                      </p:cBhvr>
                                      <p:to>
                                        <p:strVal val="visible"/>
                                      </p:to>
                                    </p:set>
                                    <p:animEffect transition="in" filter="blinds(vertical)">
                                      <p:cBhvr>
                                        <p:cTn id="48" dur="500"/>
                                        <p:tgtEl>
                                          <p:spTgt spid="56331"/>
                                        </p:tgtEl>
                                      </p:cBhvr>
                                    </p:animEffect>
                                  </p:childTnLst>
                                </p:cTn>
                              </p:par>
                              <p:par>
                                <p:cTn id="49" presetID="3" presetClass="entr" presetSubtype="5"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linds(vertical)">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p:bldP spid="56329" grpId="0"/>
      <p:bldP spid="12" grpId="0" animBg="1"/>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タイトル 1"/>
          <p:cNvSpPr>
            <a:spLocks noGrp="1"/>
          </p:cNvSpPr>
          <p:nvPr>
            <p:ph type="title"/>
          </p:nvPr>
        </p:nvSpPr>
        <p:spPr/>
        <p:txBody>
          <a:bodyPr/>
          <a:lstStyle/>
          <a:p>
            <a:r>
              <a:rPr lang="en-US" altLang="ja-JP"/>
              <a:t>part-of</a:t>
            </a:r>
            <a:r>
              <a:rPr lang="ja-JP" altLang="en-US"/>
              <a:t>階層の定義（３）</a:t>
            </a:r>
          </a:p>
        </p:txBody>
      </p:sp>
      <p:sp>
        <p:nvSpPr>
          <p:cNvPr id="51203" name="コンテンツ プレースホルダ 2"/>
          <p:cNvSpPr>
            <a:spLocks noGrp="1"/>
          </p:cNvSpPr>
          <p:nvPr>
            <p:ph idx="1"/>
          </p:nvPr>
        </p:nvSpPr>
        <p:spPr>
          <a:xfrm>
            <a:off x="285750" y="1000125"/>
            <a:ext cx="8501063" cy="2286000"/>
          </a:xfrm>
        </p:spPr>
        <p:txBody>
          <a:bodyPr/>
          <a:lstStyle/>
          <a:p>
            <a:r>
              <a:rPr lang="ja-JP" altLang="en-US" sz="2800"/>
              <a:t>クラス制約で参照している概念が持つスロットの継承・特殊化の操作</a:t>
            </a:r>
            <a:r>
              <a:rPr lang="ja-JP" altLang="en-US" sz="2800" b="0" u="none"/>
              <a:t>（クラス制約からの継承・特殊化）</a:t>
            </a:r>
            <a:endParaRPr lang="en-US" altLang="ja-JP" sz="2800" b="0" u="none"/>
          </a:p>
          <a:p>
            <a:pPr marL="857250" lvl="1" indent="-457200"/>
            <a:r>
              <a:rPr lang="ja-JP" altLang="en-US" sz="2400"/>
              <a:t>スロットを選択し，ツールバーのスロットの種類で「特殊化」を選択した状態で </a:t>
            </a:r>
            <a:r>
              <a:rPr lang="en-US" altLang="ja-JP" sz="2400">
                <a:solidFill>
                  <a:srgbClr val="FF0000"/>
                </a:solidFill>
              </a:rPr>
              <a:t>[</a:t>
            </a:r>
            <a:r>
              <a:rPr lang="ja-JP" altLang="en-US" sz="2400">
                <a:solidFill>
                  <a:srgbClr val="FF0000"/>
                </a:solidFill>
              </a:rPr>
              <a:t>スロットを追加</a:t>
            </a:r>
            <a:r>
              <a:rPr lang="en-US" altLang="ja-JP" sz="2400">
                <a:solidFill>
                  <a:srgbClr val="FF0000"/>
                </a:solidFill>
              </a:rPr>
              <a:t>]</a:t>
            </a:r>
            <a:r>
              <a:rPr lang="ja-JP" altLang="en-US" sz="2400"/>
              <a:t>を実行する．</a:t>
            </a:r>
            <a:endParaRPr lang="en-US" altLang="ja-JP" sz="2400"/>
          </a:p>
          <a:p>
            <a:pPr marL="857250" lvl="1" indent="-457200"/>
            <a:r>
              <a:rPr lang="ja-JP" altLang="en-US" sz="2400"/>
              <a:t>クラス制約から継承・特殊化したスロットは「</a:t>
            </a:r>
            <a:r>
              <a:rPr lang="ja-JP" altLang="en-US" sz="2400">
                <a:solidFill>
                  <a:srgbClr val="0066FF"/>
                </a:solidFill>
              </a:rPr>
              <a:t>▼</a:t>
            </a:r>
            <a:r>
              <a:rPr lang="ja-JP" altLang="en-US" sz="2400"/>
              <a:t>」で示される</a:t>
            </a:r>
            <a:endParaRPr lang="en-US" altLang="ja-JP" sz="2400"/>
          </a:p>
        </p:txBody>
      </p:sp>
      <p:sp>
        <p:nvSpPr>
          <p:cNvPr id="81924" name="日付プレースホルダ 3"/>
          <p:cNvSpPr>
            <a:spLocks noGrp="1"/>
          </p:cNvSpPr>
          <p:nvPr>
            <p:ph type="dt" sz="quarter" idx="10"/>
          </p:nvPr>
        </p:nvSpPr>
        <p:spPr>
          <a:noFill/>
        </p:spPr>
        <p:txBody>
          <a:bodyPr/>
          <a:lstStyle/>
          <a:p>
            <a:fld id="{465D9E86-4E6C-490A-868B-E376415CC108}" type="datetime1">
              <a:rPr lang="ja-JP" altLang="en-US" smtClean="0"/>
              <a:t>2019/6/5</a:t>
            </a:fld>
            <a:endParaRPr lang="en-US" altLang="ja-JP"/>
          </a:p>
        </p:txBody>
      </p:sp>
      <p:sp>
        <p:nvSpPr>
          <p:cNvPr id="81926" name="スライド番号プレースホルダ 5"/>
          <p:cNvSpPr>
            <a:spLocks noGrp="1"/>
          </p:cNvSpPr>
          <p:nvPr>
            <p:ph type="sldNum" sz="quarter" idx="12"/>
          </p:nvPr>
        </p:nvSpPr>
        <p:spPr>
          <a:noFill/>
        </p:spPr>
        <p:txBody>
          <a:bodyPr/>
          <a:lstStyle/>
          <a:p>
            <a:fld id="{FA10C232-0B3B-4F87-B376-B58FDAE093E4}" type="slidenum">
              <a:rPr lang="en-US" altLang="ja-JP" smtClean="0"/>
              <a:pPr/>
              <a:t>82</a:t>
            </a:fld>
            <a:endParaRPr lang="en-US" altLang="ja-JP"/>
          </a:p>
        </p:txBody>
      </p:sp>
      <p:pic>
        <p:nvPicPr>
          <p:cNvPr id="81927" name="Picture 2"/>
          <p:cNvPicPr>
            <a:picLocks noChangeAspect="1" noChangeArrowheads="1"/>
          </p:cNvPicPr>
          <p:nvPr/>
        </p:nvPicPr>
        <p:blipFill>
          <a:blip r:embed="rId3"/>
          <a:srcRect l="23509" t="25456" r="5963" b="19711"/>
          <a:stretch>
            <a:fillRect/>
          </a:stretch>
        </p:blipFill>
        <p:spPr bwMode="auto">
          <a:xfrm>
            <a:off x="1285875" y="3367088"/>
            <a:ext cx="6929438" cy="3155950"/>
          </a:xfrm>
          <a:prstGeom prst="rect">
            <a:avLst/>
          </a:prstGeom>
          <a:noFill/>
          <a:ln w="9525">
            <a:noFill/>
            <a:miter lim="800000"/>
            <a:headEnd/>
            <a:tailEnd/>
          </a:ln>
        </p:spPr>
      </p:pic>
      <p:sp>
        <p:nvSpPr>
          <p:cNvPr id="9" name="円/楕円 8"/>
          <p:cNvSpPr/>
          <p:nvPr/>
        </p:nvSpPr>
        <p:spPr>
          <a:xfrm>
            <a:off x="5500688" y="4246563"/>
            <a:ext cx="2209800" cy="500062"/>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sp>
        <p:nvSpPr>
          <p:cNvPr id="10" name="円/楕円 9"/>
          <p:cNvSpPr/>
          <p:nvPr/>
        </p:nvSpPr>
        <p:spPr>
          <a:xfrm>
            <a:off x="1928813" y="4081463"/>
            <a:ext cx="2286000" cy="45085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cxnSp>
        <p:nvCxnSpPr>
          <p:cNvPr id="11" name="直線矢印コネクタ 10"/>
          <p:cNvCxnSpPr>
            <a:stCxn id="9" idx="2"/>
            <a:endCxn id="10" idx="6"/>
          </p:cNvCxnSpPr>
          <p:nvPr/>
        </p:nvCxnSpPr>
        <p:spPr>
          <a:xfrm rot="10800000">
            <a:off x="4214813" y="4306888"/>
            <a:ext cx="1285875" cy="1889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1857375" y="4867275"/>
            <a:ext cx="2286000" cy="45085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cxnSp>
        <p:nvCxnSpPr>
          <p:cNvPr id="19" name="直線矢印コネクタ 18"/>
          <p:cNvCxnSpPr>
            <a:stCxn id="9" idx="2"/>
            <a:endCxn id="18" idx="6"/>
          </p:cNvCxnSpPr>
          <p:nvPr/>
        </p:nvCxnSpPr>
        <p:spPr>
          <a:xfrm rot="10800000" flipV="1">
            <a:off x="4143375" y="4495800"/>
            <a:ext cx="1357313" cy="5969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円/楕円 21"/>
          <p:cNvSpPr/>
          <p:nvPr/>
        </p:nvSpPr>
        <p:spPr>
          <a:xfrm>
            <a:off x="5551488" y="5510213"/>
            <a:ext cx="2209800" cy="500062"/>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sp>
        <p:nvSpPr>
          <p:cNvPr id="23" name="円/楕円 22"/>
          <p:cNvSpPr/>
          <p:nvPr/>
        </p:nvSpPr>
        <p:spPr>
          <a:xfrm>
            <a:off x="2000250" y="5703888"/>
            <a:ext cx="2714625" cy="377825"/>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cxnSp>
        <p:nvCxnSpPr>
          <p:cNvPr id="24" name="直線矢印コネクタ 23"/>
          <p:cNvCxnSpPr>
            <a:stCxn id="22" idx="2"/>
            <a:endCxn id="23" idx="6"/>
          </p:cNvCxnSpPr>
          <p:nvPr/>
        </p:nvCxnSpPr>
        <p:spPr>
          <a:xfrm rot="10800000" flipV="1">
            <a:off x="4714875" y="5761038"/>
            <a:ext cx="836613" cy="13176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a:xfrm>
            <a:off x="2000250" y="6102350"/>
            <a:ext cx="2714625" cy="44926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cxnSp>
        <p:nvCxnSpPr>
          <p:cNvPr id="26" name="直線矢印コネクタ 25"/>
          <p:cNvCxnSpPr>
            <a:stCxn id="31" idx="2"/>
            <a:endCxn id="25" idx="6"/>
          </p:cNvCxnSpPr>
          <p:nvPr/>
        </p:nvCxnSpPr>
        <p:spPr>
          <a:xfrm rot="10800000" flipV="1">
            <a:off x="4714875" y="6188075"/>
            <a:ext cx="822325" cy="1397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5537200" y="5980113"/>
            <a:ext cx="2209800" cy="417512"/>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0000"/>
              </a:solidFill>
            </a:endParaRPr>
          </a:p>
        </p:txBody>
      </p:sp>
      <p:sp>
        <p:nvSpPr>
          <p:cNvPr id="35" name="AutoShape 16"/>
          <p:cNvSpPr>
            <a:spLocks noChangeArrowheads="1"/>
          </p:cNvSpPr>
          <p:nvPr/>
        </p:nvSpPr>
        <p:spPr bwMode="auto">
          <a:xfrm>
            <a:off x="3500438" y="3224213"/>
            <a:ext cx="4143375" cy="642937"/>
          </a:xfrm>
          <a:prstGeom prst="wedgeRoundRectCallout">
            <a:avLst>
              <a:gd name="adj1" fmla="val -26037"/>
              <a:gd name="adj2" fmla="val 117824"/>
              <a:gd name="adj3" fmla="val 16667"/>
            </a:avLst>
          </a:prstGeom>
          <a:solidFill>
            <a:srgbClr val="FFFFCC"/>
          </a:solidFill>
          <a:ln w="9525" algn="ctr">
            <a:solidFill>
              <a:schemeClr val="tx1"/>
            </a:solidFill>
            <a:miter lim="800000"/>
            <a:headEnd/>
            <a:tailEnd/>
          </a:ln>
        </p:spPr>
        <p:txBody>
          <a:bodyPr anchor="ctr"/>
          <a:lstStyle/>
          <a:p>
            <a:r>
              <a:rPr lang="ja-JP" altLang="en-US" sz="2000">
                <a:solidFill>
                  <a:srgbClr val="FF0000"/>
                </a:solidFill>
              </a:rPr>
              <a:t>クラス制約からの継承・特殊化</a:t>
            </a:r>
            <a:endParaRPr lang="en-US" altLang="ja-JP" sz="2000">
              <a:solidFill>
                <a:srgbClr val="FF0000"/>
              </a:solidFill>
            </a:endParaRPr>
          </a:p>
          <a:p>
            <a:r>
              <a:rPr lang="ja-JP" altLang="en-US" sz="2000"/>
              <a:t>（</a:t>
            </a:r>
            <a:r>
              <a:rPr lang="en-US" altLang="ja-JP" sz="2000"/>
              <a:t>※</a:t>
            </a:r>
            <a:r>
              <a:rPr lang="ja-JP" altLang="en-US" sz="2000"/>
              <a:t>連動関係が追加されている）</a:t>
            </a:r>
            <a:endParaRPr lang="en-US" altLang="ja-JP"/>
          </a:p>
        </p:txBody>
      </p:sp>
    </p:spTree>
    <p:extLst>
      <p:ext uri="{BB962C8B-B14F-4D97-AF65-F5344CB8AC3E}">
        <p14:creationId xmlns:p14="http://schemas.microsoft.com/office/powerpoint/2010/main" val="419890433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par>
                                <p:cTn id="39" presetID="3" presetClass="entr" presetSubtype="1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blinds(horizontal)">
                                      <p:cBhvr>
                                        <p:cTn id="44" dur="500"/>
                                        <p:tgtEl>
                                          <p:spTgt spid="25"/>
                                        </p:tgtEl>
                                      </p:cBhvr>
                                    </p:animEffect>
                                  </p:childTnLst>
                                </p:cTn>
                              </p:par>
                              <p:par>
                                <p:cTn id="45" presetID="3" presetClass="entr" presetSubtype="1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linds(horizontal)">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ox(in)">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P spid="22" grpId="0" animBg="1"/>
      <p:bldP spid="23" grpId="0" animBg="1"/>
      <p:bldP spid="25" grpId="0" animBg="1"/>
      <p:bldP spid="31" grpId="0" animBg="1"/>
      <p:bldP spid="3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4"/>
          <p:cNvPicPr>
            <a:picLocks noGrp="1" noChangeAspect="1" noChangeArrowheads="1"/>
          </p:cNvPicPr>
          <p:nvPr>
            <p:ph idx="1"/>
          </p:nvPr>
        </p:nvPicPr>
        <p:blipFill>
          <a:blip r:embed="rId2" cstate="print"/>
          <a:srcRect l="22426" t="13330" r="25018" b="4265"/>
          <a:stretch>
            <a:fillRect/>
          </a:stretch>
        </p:blipFill>
        <p:spPr>
          <a:xfrm>
            <a:off x="785813" y="1374775"/>
            <a:ext cx="5429250" cy="5054600"/>
          </a:xfrm>
          <a:noFill/>
        </p:spPr>
      </p:pic>
      <p:sp>
        <p:nvSpPr>
          <p:cNvPr id="30" name="AutoShape 16"/>
          <p:cNvSpPr>
            <a:spLocks noChangeArrowheads="1"/>
          </p:cNvSpPr>
          <p:nvPr/>
        </p:nvSpPr>
        <p:spPr bwMode="auto">
          <a:xfrm>
            <a:off x="285740" y="1285860"/>
            <a:ext cx="1500178" cy="428625"/>
          </a:xfrm>
          <a:prstGeom prst="wedgeRoundRectCallout">
            <a:avLst>
              <a:gd name="adj1" fmla="val -3603"/>
              <a:gd name="adj2" fmla="val 102978"/>
              <a:gd name="adj3" fmla="val 16667"/>
            </a:avLst>
          </a:prstGeom>
          <a:solidFill>
            <a:srgbClr val="FFFFCC"/>
          </a:solidFill>
          <a:ln w="28575" algn="ctr">
            <a:solidFill>
              <a:srgbClr val="0000FF"/>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rPr>
              <a:t>上位概念</a:t>
            </a:r>
          </a:p>
        </p:txBody>
      </p:sp>
      <p:sp>
        <p:nvSpPr>
          <p:cNvPr id="12" name="AutoShape 16"/>
          <p:cNvSpPr>
            <a:spLocks noChangeArrowheads="1"/>
          </p:cNvSpPr>
          <p:nvPr/>
        </p:nvSpPr>
        <p:spPr bwMode="auto">
          <a:xfrm>
            <a:off x="142875" y="1000125"/>
            <a:ext cx="2357438" cy="785813"/>
          </a:xfrm>
          <a:prstGeom prst="wedgeRoundRectCallout">
            <a:avLst>
              <a:gd name="adj1" fmla="val -14037"/>
              <a:gd name="adj2" fmla="val 73796"/>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sng" strike="noStrike" kern="1200" cap="none" spc="0" normalizeH="0" baseline="0" noProof="0">
                <a:ln>
                  <a:noFill/>
                </a:ln>
                <a:solidFill>
                  <a:srgbClr val="FF0000"/>
                </a:solidFill>
                <a:effectLst/>
                <a:uLnTx/>
                <a:uFillTx/>
                <a:latin typeface="Tahoma" pitchFamily="34" charset="0"/>
                <a:ea typeface="ＭＳ Ｐゴシック" pitchFamily="50" charset="-128"/>
                <a:cs typeface="+mn-cs"/>
              </a:rPr>
              <a:t>共通の概念構造</a:t>
            </a:r>
            <a:r>
              <a:rPr kumimoji="1" lang="ja-JP" altLang="en-US" sz="20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を上位概念で定義</a:t>
            </a:r>
          </a:p>
        </p:txBody>
      </p:sp>
      <p:sp>
        <p:nvSpPr>
          <p:cNvPr id="13" name="角丸四角形 12"/>
          <p:cNvSpPr>
            <a:spLocks noChangeArrowheads="1"/>
          </p:cNvSpPr>
          <p:nvPr/>
        </p:nvSpPr>
        <p:spPr bwMode="auto">
          <a:xfrm>
            <a:off x="857250" y="2214563"/>
            <a:ext cx="2000250" cy="1000125"/>
          </a:xfrm>
          <a:prstGeom prst="roundRect">
            <a:avLst>
              <a:gd name="adj" fmla="val 16667"/>
            </a:avLst>
          </a:prstGeom>
          <a:noFill/>
          <a:ln w="38100" algn="ctr">
            <a:solidFill>
              <a:srgbClr val="FF0000"/>
            </a:solidFill>
            <a:prstDash val="sysDot"/>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4" name="AutoShape 16"/>
          <p:cNvSpPr>
            <a:spLocks noChangeArrowheads="1"/>
          </p:cNvSpPr>
          <p:nvPr/>
        </p:nvSpPr>
        <p:spPr bwMode="auto">
          <a:xfrm>
            <a:off x="214313" y="3357562"/>
            <a:ext cx="3071803" cy="1000132"/>
          </a:xfrm>
          <a:prstGeom prst="wedgeRoundRectCallout">
            <a:avLst>
              <a:gd name="adj1" fmla="val -16389"/>
              <a:gd name="adj2" fmla="val -79926"/>
              <a:gd name="adj3" fmla="val 16667"/>
            </a:avLst>
          </a:prstGeom>
          <a:solidFill>
            <a:srgbClr val="FFFFCC"/>
          </a:solidFill>
          <a:ln w="9525" algn="ctr">
            <a:solidFill>
              <a:schemeClr val="tx1"/>
            </a:solidFill>
            <a:miter lim="800000"/>
            <a:headEnd/>
            <a:tailEnd/>
          </a:ln>
        </p:spPr>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sng"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上位概念からの継承</a:t>
            </a:r>
            <a:endParaRPr kumimoji="1" lang="en-US" altLang="ja-JP" sz="2400" b="0" i="0" u="sng"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上位概念の定義内容は</a:t>
            </a:r>
            <a:r>
              <a:rPr kumimoji="1" lang="ja-JP" altLang="en-US" sz="20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下位概念に継承</a:t>
            </a: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される．</a:t>
            </a:r>
          </a:p>
        </p:txBody>
      </p:sp>
      <p:sp>
        <p:nvSpPr>
          <p:cNvPr id="16" name="角丸四角形 15"/>
          <p:cNvSpPr>
            <a:spLocks noChangeArrowheads="1"/>
          </p:cNvSpPr>
          <p:nvPr/>
        </p:nvSpPr>
        <p:spPr bwMode="auto">
          <a:xfrm>
            <a:off x="3298825" y="1668463"/>
            <a:ext cx="2428875" cy="407987"/>
          </a:xfrm>
          <a:prstGeom prst="roundRect">
            <a:avLst>
              <a:gd name="adj" fmla="val 16667"/>
            </a:avLst>
          </a:prstGeom>
          <a:noFill/>
          <a:ln w="38100" algn="ctr">
            <a:solidFill>
              <a:srgbClr val="008000"/>
            </a:solidFill>
            <a:prstDash val="sysDot"/>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7" name="角丸四角形 16"/>
          <p:cNvSpPr>
            <a:spLocks noChangeArrowheads="1"/>
          </p:cNvSpPr>
          <p:nvPr/>
        </p:nvSpPr>
        <p:spPr bwMode="auto">
          <a:xfrm>
            <a:off x="3286125" y="2571750"/>
            <a:ext cx="2571750" cy="407988"/>
          </a:xfrm>
          <a:prstGeom prst="roundRect">
            <a:avLst>
              <a:gd name="adj" fmla="val 16667"/>
            </a:avLst>
          </a:prstGeom>
          <a:noFill/>
          <a:ln w="38100" algn="ctr">
            <a:solidFill>
              <a:srgbClr val="008000"/>
            </a:solidFill>
            <a:prstDash val="sysDot"/>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8" name="角丸四角形 17"/>
          <p:cNvSpPr>
            <a:spLocks noChangeArrowheads="1"/>
          </p:cNvSpPr>
          <p:nvPr/>
        </p:nvSpPr>
        <p:spPr bwMode="auto">
          <a:xfrm>
            <a:off x="3286125" y="4714875"/>
            <a:ext cx="2571750" cy="407988"/>
          </a:xfrm>
          <a:prstGeom prst="roundRect">
            <a:avLst>
              <a:gd name="adj" fmla="val 16667"/>
            </a:avLst>
          </a:prstGeom>
          <a:noFill/>
          <a:ln w="38100" algn="ctr">
            <a:solidFill>
              <a:srgbClr val="008000"/>
            </a:solidFill>
            <a:prstDash val="sysDot"/>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5" name="右矢印 24"/>
          <p:cNvSpPr>
            <a:spLocks noChangeArrowheads="1"/>
          </p:cNvSpPr>
          <p:nvPr/>
        </p:nvSpPr>
        <p:spPr bwMode="auto">
          <a:xfrm rot="-1278450">
            <a:off x="2519363" y="1881188"/>
            <a:ext cx="739775" cy="238125"/>
          </a:xfrm>
          <a:prstGeom prst="rightArrow">
            <a:avLst>
              <a:gd name="adj1" fmla="val 50000"/>
              <a:gd name="adj2" fmla="val 49735"/>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6" name="右矢印 25"/>
          <p:cNvSpPr>
            <a:spLocks noChangeArrowheads="1"/>
          </p:cNvSpPr>
          <p:nvPr/>
        </p:nvSpPr>
        <p:spPr bwMode="auto">
          <a:xfrm rot="873528">
            <a:off x="2465388" y="2514600"/>
            <a:ext cx="803275" cy="246063"/>
          </a:xfrm>
          <a:prstGeom prst="rightArrow">
            <a:avLst>
              <a:gd name="adj1" fmla="val 50000"/>
              <a:gd name="adj2" fmla="val 49784"/>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7" name="AutoShape 16"/>
          <p:cNvSpPr>
            <a:spLocks noChangeArrowheads="1"/>
          </p:cNvSpPr>
          <p:nvPr/>
        </p:nvSpPr>
        <p:spPr bwMode="auto">
          <a:xfrm>
            <a:off x="6429375" y="2286000"/>
            <a:ext cx="2643188" cy="1143000"/>
          </a:xfrm>
          <a:prstGeom prst="wedgeRoundRectCallout">
            <a:avLst>
              <a:gd name="adj1" fmla="val -49088"/>
              <a:gd name="adj2" fmla="val -37185"/>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継承された定義内容の一部は，</a:t>
            </a:r>
            <a:r>
              <a:rPr kumimoji="1" lang="ja-JP" altLang="en-US" sz="2000" b="0" i="0" u="sng" strike="noStrike" kern="1200" cap="none" spc="0" normalizeH="0" baseline="0" noProof="0">
                <a:ln>
                  <a:noFill/>
                </a:ln>
                <a:solidFill>
                  <a:srgbClr val="008000"/>
                </a:solidFill>
                <a:effectLst/>
                <a:uLnTx/>
                <a:uFillTx/>
                <a:latin typeface="Tahoma" pitchFamily="34" charset="0"/>
                <a:ea typeface="ＭＳ Ｐゴシック" pitchFamily="50" charset="-128"/>
                <a:cs typeface="+mn-cs"/>
              </a:rPr>
              <a:t>下位概念で特殊化</a:t>
            </a:r>
            <a:r>
              <a:rPr kumimoji="1" lang="ja-JP" altLang="en-US" sz="20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される．</a:t>
            </a:r>
          </a:p>
        </p:txBody>
      </p:sp>
      <p:sp>
        <p:nvSpPr>
          <p:cNvPr id="28" name="右中かっこ 27"/>
          <p:cNvSpPr>
            <a:spLocks/>
          </p:cNvSpPr>
          <p:nvPr/>
        </p:nvSpPr>
        <p:spPr bwMode="auto">
          <a:xfrm>
            <a:off x="5857875" y="1643063"/>
            <a:ext cx="500063" cy="3571875"/>
          </a:xfrm>
          <a:prstGeom prst="rightBrace">
            <a:avLst>
              <a:gd name="adj1" fmla="val 48413"/>
              <a:gd name="adj2" fmla="val 33870"/>
            </a:avLst>
          </a:prstGeom>
          <a:noFill/>
          <a:ln w="38100" algn="ctr">
            <a:solidFill>
              <a:srgbClr val="008000"/>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6400" name="タイトル 1"/>
          <p:cNvSpPr>
            <a:spLocks noGrp="1"/>
          </p:cNvSpPr>
          <p:nvPr>
            <p:ph type="title"/>
          </p:nvPr>
        </p:nvSpPr>
        <p:spPr>
          <a:xfrm>
            <a:off x="71438" y="146050"/>
            <a:ext cx="6357937" cy="762000"/>
          </a:xfrm>
        </p:spPr>
        <p:txBody>
          <a:bodyPr/>
          <a:lstStyle/>
          <a:p>
            <a:r>
              <a:rPr lang="ja-JP" altLang="en-US" sz="2800"/>
              <a:t>共通性・コンテキスト依存性の扱い①</a:t>
            </a:r>
            <a:br>
              <a:rPr lang="en-US" altLang="ja-JP" sz="3200"/>
            </a:br>
            <a:r>
              <a:rPr lang="ja-JP" altLang="en-US" sz="3200"/>
              <a:t>　</a:t>
            </a:r>
            <a:r>
              <a:rPr lang="en-US" altLang="ja-JP" sz="2800">
                <a:solidFill>
                  <a:srgbClr val="0000FF"/>
                </a:solidFill>
              </a:rPr>
              <a:t>-</a:t>
            </a:r>
            <a:r>
              <a:rPr lang="ja-JP" altLang="en-US" sz="2800">
                <a:solidFill>
                  <a:srgbClr val="0000FF"/>
                </a:solidFill>
              </a:rPr>
              <a:t>上位概念からの継承・特殊化</a:t>
            </a:r>
            <a:r>
              <a:rPr lang="en-US" altLang="ja-JP" sz="2800">
                <a:solidFill>
                  <a:srgbClr val="0000FF"/>
                </a:solidFill>
              </a:rPr>
              <a:t>-</a:t>
            </a:r>
            <a:endParaRPr lang="ja-JP" altLang="en-US" sz="3200">
              <a:solidFill>
                <a:srgbClr val="0000FF"/>
              </a:solidFill>
            </a:endParaRPr>
          </a:p>
        </p:txBody>
      </p:sp>
      <p:sp>
        <p:nvSpPr>
          <p:cNvPr id="22" name="AutoShape 16"/>
          <p:cNvSpPr>
            <a:spLocks noChangeArrowheads="1"/>
          </p:cNvSpPr>
          <p:nvPr/>
        </p:nvSpPr>
        <p:spPr bwMode="auto">
          <a:xfrm>
            <a:off x="142875" y="4714875"/>
            <a:ext cx="3143250" cy="1071563"/>
          </a:xfrm>
          <a:prstGeom prst="roundRect">
            <a:avLst>
              <a:gd name="adj" fmla="val 16667"/>
            </a:avLst>
          </a:prstGeom>
          <a:solidFill>
            <a:srgbClr val="FFCCFF"/>
          </a:solidFill>
          <a:ln w="9525" algn="ctr">
            <a:solidFill>
              <a:srgbClr val="FF0000"/>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a:ln>
                  <a:noFill/>
                </a:ln>
                <a:solidFill>
                  <a:srgbClr val="FF0000"/>
                </a:solidFill>
                <a:effectLst/>
                <a:uLnTx/>
                <a:uFillTx/>
                <a:latin typeface="Tahoma" pitchFamily="34" charset="0"/>
                <a:ea typeface="ＭＳ Ｐゴシック" pitchFamily="50" charset="-128"/>
                <a:cs typeface="+mn-cs"/>
              </a:rPr>
              <a:t>上位概念による共通性の表現</a:t>
            </a:r>
          </a:p>
        </p:txBody>
      </p:sp>
      <p:sp>
        <p:nvSpPr>
          <p:cNvPr id="23" name="AutoShape 16"/>
          <p:cNvSpPr>
            <a:spLocks noChangeArrowheads="1"/>
          </p:cNvSpPr>
          <p:nvPr/>
        </p:nvSpPr>
        <p:spPr bwMode="auto">
          <a:xfrm>
            <a:off x="5715000" y="4572000"/>
            <a:ext cx="3143250" cy="1643063"/>
          </a:xfrm>
          <a:prstGeom prst="roundRect">
            <a:avLst>
              <a:gd name="adj" fmla="val 16667"/>
            </a:avLst>
          </a:prstGeom>
          <a:solidFill>
            <a:srgbClr val="CCFFFF"/>
          </a:solidFill>
          <a:ln w="9525" algn="ctr">
            <a:solidFill>
              <a:srgbClr val="008000"/>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a:ln>
                  <a:noFill/>
                </a:ln>
                <a:solidFill>
                  <a:srgbClr val="008000"/>
                </a:solidFill>
                <a:effectLst/>
                <a:uLnTx/>
                <a:uFillTx/>
                <a:latin typeface="Tahoma" pitchFamily="34" charset="0"/>
                <a:ea typeface="ＭＳ Ｐゴシック" pitchFamily="50" charset="-128"/>
                <a:cs typeface="+mn-cs"/>
              </a:rPr>
              <a:t>下位概念による特殊性の表現</a:t>
            </a:r>
            <a:endParaRPr kumimoji="1" lang="en-US" altLang="ja-JP" sz="3200" b="0" i="0" u="none" strike="noStrike" kern="1200" cap="none" spc="0" normalizeH="0" baseline="0" noProof="0">
              <a:ln>
                <a:noFill/>
              </a:ln>
              <a:solidFill>
                <a:srgbClr val="008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a:ln>
                  <a:noFill/>
                </a:ln>
                <a:solidFill>
                  <a:srgbClr val="008000"/>
                </a:solidFill>
                <a:effectLst/>
                <a:uLnTx/>
                <a:uFillTx/>
                <a:latin typeface="Tahoma" pitchFamily="34" charset="0"/>
                <a:ea typeface="ＭＳ Ｐゴシック" pitchFamily="50" charset="-128"/>
                <a:cs typeface="+mn-cs"/>
              </a:rPr>
              <a:t>（コンテキスト依存性）</a:t>
            </a:r>
          </a:p>
        </p:txBody>
      </p:sp>
      <p:sp>
        <p:nvSpPr>
          <p:cNvPr id="24" name="左右矢印 23"/>
          <p:cNvSpPr>
            <a:spLocks noChangeArrowheads="1"/>
          </p:cNvSpPr>
          <p:nvPr/>
        </p:nvSpPr>
        <p:spPr bwMode="auto">
          <a:xfrm>
            <a:off x="3429000" y="5000625"/>
            <a:ext cx="2143125" cy="571500"/>
          </a:xfrm>
          <a:prstGeom prst="leftRightArrow">
            <a:avLst>
              <a:gd name="adj1" fmla="val 50000"/>
              <a:gd name="adj2" fmla="val 50000"/>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1" name="日付プレースホルダ 20"/>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AC6880-7976-44D1-B465-8C1DC21EDC54}"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31" name="AutoShape 16"/>
          <p:cNvSpPr>
            <a:spLocks noChangeArrowheads="1"/>
          </p:cNvSpPr>
          <p:nvPr/>
        </p:nvSpPr>
        <p:spPr bwMode="auto">
          <a:xfrm>
            <a:off x="3857640" y="1000108"/>
            <a:ext cx="1500178" cy="428625"/>
          </a:xfrm>
          <a:prstGeom prst="wedgeRoundRectCallout">
            <a:avLst>
              <a:gd name="adj1" fmla="val -64555"/>
              <a:gd name="adj2" fmla="val 50465"/>
              <a:gd name="adj3" fmla="val 16667"/>
            </a:avLst>
          </a:prstGeom>
          <a:solidFill>
            <a:srgbClr val="FFFFCC"/>
          </a:solidFill>
          <a:ln w="28575" algn="ctr">
            <a:solidFill>
              <a:srgbClr val="0000FF"/>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rPr>
              <a:t>下位概念</a:t>
            </a:r>
          </a:p>
        </p:txBody>
      </p:sp>
      <p:sp>
        <p:nvSpPr>
          <p:cNvPr id="2" name="スライド番号プレースホルダー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8FA4C8-5502-40D8-B34B-2941A4348E5C}"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Tree>
    <p:extLst>
      <p:ext uri="{BB962C8B-B14F-4D97-AF65-F5344CB8AC3E}">
        <p14:creationId xmlns:p14="http://schemas.microsoft.com/office/powerpoint/2010/main" val="423517689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childTnLst>
                          </p:cTn>
                        </p:par>
                        <p:par>
                          <p:cTn id="22" fill="hold">
                            <p:stCondLst>
                              <p:cond delay="500"/>
                            </p:stCondLst>
                            <p:childTnLst>
                              <p:par>
                                <p:cTn id="23" presetID="3" presetClass="entr" presetSubtype="5"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vertical)">
                                      <p:cBhvr>
                                        <p:cTn id="25" dur="500"/>
                                        <p:tgtEl>
                                          <p:spTgt spid="16"/>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vertical)">
                                      <p:cBhvr>
                                        <p:cTn id="28" dur="500"/>
                                        <p:tgtEl>
                                          <p:spTgt spid="17"/>
                                        </p:tgtEl>
                                      </p:cBhvr>
                                    </p:animEffect>
                                  </p:childTnLst>
                                </p:cTn>
                              </p:par>
                              <p:par>
                                <p:cTn id="29" presetID="3" presetClass="entr" presetSubtype="5"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vertical)">
                                      <p:cBhvr>
                                        <p:cTn id="31" dur="500"/>
                                        <p:tgtEl>
                                          <p:spTgt spid="18"/>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linds(vertical)">
                                      <p:cBhvr>
                                        <p:cTn id="34" dur="500"/>
                                        <p:tgtEl>
                                          <p:spTgt spid="27"/>
                                        </p:tgtEl>
                                      </p:cBhvr>
                                    </p:animEffect>
                                  </p:childTnLst>
                                </p:cTn>
                              </p:par>
                              <p:par>
                                <p:cTn id="35" presetID="3" presetClass="entr" presetSubtype="5"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vertic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par>
                          <p:cTn id="43" fill="hold">
                            <p:stCondLst>
                              <p:cond delay="500"/>
                            </p:stCondLst>
                            <p:childTnLst>
                              <p:par>
                                <p:cTn id="44" presetID="3" presetClass="entr" presetSubtype="1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childTnLst>
                          </p:cTn>
                        </p:par>
                        <p:par>
                          <p:cTn id="47" fill="hold">
                            <p:stCondLst>
                              <p:cond delay="1000"/>
                            </p:stCondLst>
                            <p:childTnLst>
                              <p:par>
                                <p:cTn id="48" presetID="3" presetClass="entr" presetSubtype="1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P spid="25" grpId="0" animBg="1"/>
      <p:bldP spid="26" grpId="0" animBg="1"/>
      <p:bldP spid="27" grpId="0" animBg="1"/>
      <p:bldP spid="28" grpId="0" animBg="1"/>
      <p:bldP spid="22" grpId="0" animBg="1"/>
      <p:bldP spid="23" grpId="0" animBg="1"/>
      <p:bldP spid="2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a:xfrm>
            <a:off x="71438" y="146050"/>
            <a:ext cx="6357937" cy="762000"/>
          </a:xfrm>
        </p:spPr>
        <p:txBody>
          <a:bodyPr/>
          <a:lstStyle/>
          <a:p>
            <a:r>
              <a:rPr lang="ja-JP" altLang="en-US" sz="2800" dirty="0"/>
              <a:t>共通性・コンテキスト依存性の扱い②</a:t>
            </a:r>
            <a:br>
              <a:rPr lang="en-US" altLang="ja-JP" sz="3200" dirty="0"/>
            </a:br>
            <a:r>
              <a:rPr lang="ja-JP" altLang="en-US" sz="3200" dirty="0"/>
              <a:t>　</a:t>
            </a:r>
            <a:r>
              <a:rPr lang="en-US" altLang="ja-JP" sz="2800" dirty="0">
                <a:solidFill>
                  <a:srgbClr val="0000FF"/>
                </a:solidFill>
              </a:rPr>
              <a:t>-</a:t>
            </a:r>
            <a:r>
              <a:rPr lang="ja-JP" altLang="en-US" sz="2800" dirty="0">
                <a:solidFill>
                  <a:srgbClr val="0000FF"/>
                </a:solidFill>
              </a:rPr>
              <a:t>クラス制約からの継承・特殊化</a:t>
            </a:r>
            <a:r>
              <a:rPr lang="en-US" altLang="ja-JP" sz="2800" dirty="0">
                <a:solidFill>
                  <a:srgbClr val="0000FF"/>
                </a:solidFill>
              </a:rPr>
              <a:t>-</a:t>
            </a:r>
            <a:endParaRPr lang="ja-JP" altLang="en-US" sz="3200" dirty="0">
              <a:solidFill>
                <a:srgbClr val="0000FF"/>
              </a:solidFill>
            </a:endParaRPr>
          </a:p>
        </p:txBody>
      </p:sp>
      <p:pic>
        <p:nvPicPr>
          <p:cNvPr id="17414" name="Picture 4"/>
          <p:cNvPicPr>
            <a:picLocks noGrp="1" noChangeAspect="1" noChangeArrowheads="1"/>
          </p:cNvPicPr>
          <p:nvPr>
            <p:ph idx="1"/>
          </p:nvPr>
        </p:nvPicPr>
        <p:blipFill>
          <a:blip r:embed="rId2" cstate="print"/>
          <a:srcRect l="22426" t="21194" r="4964" b="4265"/>
          <a:stretch>
            <a:fillRect/>
          </a:stretch>
        </p:blipFill>
        <p:spPr>
          <a:xfrm>
            <a:off x="93663" y="1071563"/>
            <a:ext cx="8907462" cy="5429250"/>
          </a:xfrm>
          <a:noFill/>
        </p:spPr>
      </p:pic>
      <p:sp>
        <p:nvSpPr>
          <p:cNvPr id="17415" name="角丸四角形 12"/>
          <p:cNvSpPr>
            <a:spLocks noChangeArrowheads="1"/>
          </p:cNvSpPr>
          <p:nvPr/>
        </p:nvSpPr>
        <p:spPr bwMode="auto">
          <a:xfrm>
            <a:off x="214313" y="1500188"/>
            <a:ext cx="2286000" cy="1071562"/>
          </a:xfrm>
          <a:prstGeom prst="roundRect">
            <a:avLst>
              <a:gd name="adj" fmla="val 16667"/>
            </a:avLst>
          </a:prstGeom>
          <a:noFill/>
          <a:ln w="38100" algn="ctr">
            <a:solidFill>
              <a:srgbClr val="FF0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7416" name="右矢印 25"/>
          <p:cNvSpPr>
            <a:spLocks noChangeArrowheads="1"/>
          </p:cNvSpPr>
          <p:nvPr/>
        </p:nvSpPr>
        <p:spPr bwMode="auto">
          <a:xfrm rot="873528">
            <a:off x="2160588" y="1739900"/>
            <a:ext cx="803275" cy="246063"/>
          </a:xfrm>
          <a:prstGeom prst="rightArrow">
            <a:avLst>
              <a:gd name="adj1" fmla="val 50000"/>
              <a:gd name="adj2" fmla="val 49784"/>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9" name="正方形/長方形 28"/>
          <p:cNvSpPr>
            <a:spLocks noChangeArrowheads="1"/>
          </p:cNvSpPr>
          <p:nvPr/>
        </p:nvSpPr>
        <p:spPr bwMode="auto">
          <a:xfrm>
            <a:off x="4605338" y="2058988"/>
            <a:ext cx="512762" cy="344487"/>
          </a:xfrm>
          <a:prstGeom prst="rect">
            <a:avLst/>
          </a:prstGeom>
          <a:noFill/>
          <a:ln w="57150" algn="ctr">
            <a:solidFill>
              <a:srgbClr val="00FF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cxnSp>
        <p:nvCxnSpPr>
          <p:cNvPr id="34" name="直線矢印コネクタ 33"/>
          <p:cNvCxnSpPr>
            <a:cxnSpLocks noChangeShapeType="1"/>
            <a:stCxn id="29" idx="3"/>
            <a:endCxn id="87" idx="1"/>
          </p:cNvCxnSpPr>
          <p:nvPr/>
        </p:nvCxnSpPr>
        <p:spPr bwMode="auto">
          <a:xfrm flipV="1">
            <a:off x="5118100" y="2109788"/>
            <a:ext cx="1765300" cy="122237"/>
          </a:xfrm>
          <a:prstGeom prst="straightConnector1">
            <a:avLst/>
          </a:prstGeom>
          <a:noFill/>
          <a:ln w="38100" algn="ctr">
            <a:solidFill>
              <a:srgbClr val="0000FF"/>
            </a:solidFill>
            <a:round/>
            <a:headEnd/>
            <a:tailEnd type="arrow" w="med" len="med"/>
          </a:ln>
        </p:spPr>
      </p:cxnSp>
      <p:cxnSp>
        <p:nvCxnSpPr>
          <p:cNvPr id="38" name="直線矢印コネクタ 37"/>
          <p:cNvCxnSpPr>
            <a:cxnSpLocks noChangeShapeType="1"/>
            <a:stCxn id="88" idx="3"/>
          </p:cNvCxnSpPr>
          <p:nvPr/>
        </p:nvCxnSpPr>
        <p:spPr bwMode="auto">
          <a:xfrm flipV="1">
            <a:off x="5118100" y="2286000"/>
            <a:ext cx="1811338" cy="2482850"/>
          </a:xfrm>
          <a:prstGeom prst="straightConnector1">
            <a:avLst/>
          </a:prstGeom>
          <a:noFill/>
          <a:ln w="38100" algn="ctr">
            <a:solidFill>
              <a:srgbClr val="0000FF"/>
            </a:solidFill>
            <a:round/>
            <a:headEnd/>
            <a:tailEnd type="arrow" w="med" len="med"/>
          </a:ln>
        </p:spPr>
      </p:cxnSp>
      <p:sp>
        <p:nvSpPr>
          <p:cNvPr id="43" name="AutoShape 16"/>
          <p:cNvSpPr>
            <a:spLocks noChangeArrowheads="1"/>
          </p:cNvSpPr>
          <p:nvPr/>
        </p:nvSpPr>
        <p:spPr bwMode="auto">
          <a:xfrm>
            <a:off x="285750" y="2714625"/>
            <a:ext cx="2714625" cy="1643063"/>
          </a:xfrm>
          <a:prstGeom prst="roundRect">
            <a:avLst>
              <a:gd name="adj" fmla="val 16667"/>
            </a:avLst>
          </a:prstGeom>
          <a:solidFill>
            <a:srgbClr val="FFFFCC"/>
          </a:solidFill>
          <a:ln w="9525" algn="ctr">
            <a:solidFill>
              <a:srgbClr val="0000FF"/>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rPr>
              <a:t>ロール概念</a:t>
            </a:r>
            <a:endParaRPr kumimoji="1" lang="en-US" altLang="ja-JP" sz="2400" b="0" i="0" u="none"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ある“もの”が特定のコンテキストのもとで果たす役割を捉えて概念化したもの</a:t>
            </a:r>
          </a:p>
        </p:txBody>
      </p:sp>
      <p:sp>
        <p:nvSpPr>
          <p:cNvPr id="44" name="AutoShape 16"/>
          <p:cNvSpPr>
            <a:spLocks noChangeArrowheads="1"/>
          </p:cNvSpPr>
          <p:nvPr/>
        </p:nvSpPr>
        <p:spPr bwMode="auto">
          <a:xfrm>
            <a:off x="1714500" y="928688"/>
            <a:ext cx="2000250" cy="428625"/>
          </a:xfrm>
          <a:prstGeom prst="wedgeRoundRectCallout">
            <a:avLst>
              <a:gd name="adj1" fmla="val 25509"/>
              <a:gd name="adj2" fmla="val 103412"/>
              <a:gd name="adj3" fmla="val 16667"/>
            </a:avLst>
          </a:prstGeom>
          <a:solidFill>
            <a:srgbClr val="FFFFCC"/>
          </a:solidFill>
          <a:ln w="28575" algn="ctr">
            <a:solidFill>
              <a:srgbClr val="CC0099"/>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a:ln>
                  <a:noFill/>
                </a:ln>
                <a:solidFill>
                  <a:srgbClr val="CC0099"/>
                </a:solidFill>
                <a:effectLst/>
                <a:uLnTx/>
                <a:uFillTx/>
                <a:latin typeface="Tahoma" pitchFamily="34" charset="0"/>
                <a:ea typeface="ＭＳ Ｐゴシック" pitchFamily="50" charset="-128"/>
                <a:cs typeface="+mn-cs"/>
              </a:rPr>
              <a:t>コンテキスト</a:t>
            </a:r>
          </a:p>
        </p:txBody>
      </p:sp>
      <p:cxnSp>
        <p:nvCxnSpPr>
          <p:cNvPr id="46" name="直線コネクタ 45"/>
          <p:cNvCxnSpPr>
            <a:cxnSpLocks noChangeShapeType="1"/>
            <a:stCxn id="80" idx="2"/>
            <a:endCxn id="43" idx="3"/>
          </p:cNvCxnSpPr>
          <p:nvPr/>
        </p:nvCxnSpPr>
        <p:spPr bwMode="auto">
          <a:xfrm rot="10800000" flipV="1">
            <a:off x="3000375" y="2000250"/>
            <a:ext cx="714375" cy="1535113"/>
          </a:xfrm>
          <a:prstGeom prst="line">
            <a:avLst/>
          </a:prstGeom>
          <a:noFill/>
          <a:ln w="38100" algn="ctr">
            <a:solidFill>
              <a:srgbClr val="0000FF"/>
            </a:solidFill>
            <a:prstDash val="sysDot"/>
            <a:round/>
            <a:headEnd/>
            <a:tailEnd/>
          </a:ln>
        </p:spPr>
      </p:cxnSp>
      <p:cxnSp>
        <p:nvCxnSpPr>
          <p:cNvPr id="73" name="直線コネクタ 72"/>
          <p:cNvCxnSpPr>
            <a:cxnSpLocks noChangeShapeType="1"/>
            <a:stCxn id="81" idx="2"/>
            <a:endCxn id="43" idx="3"/>
          </p:cNvCxnSpPr>
          <p:nvPr/>
        </p:nvCxnSpPr>
        <p:spPr bwMode="auto">
          <a:xfrm rot="10800000">
            <a:off x="3000375" y="3536950"/>
            <a:ext cx="739775" cy="1014413"/>
          </a:xfrm>
          <a:prstGeom prst="line">
            <a:avLst/>
          </a:prstGeom>
          <a:noFill/>
          <a:ln w="38100" algn="ctr">
            <a:solidFill>
              <a:srgbClr val="0000FF"/>
            </a:solidFill>
            <a:prstDash val="sysDot"/>
            <a:round/>
            <a:headEnd/>
            <a:tailEnd/>
          </a:ln>
        </p:spPr>
      </p:cxnSp>
      <p:sp>
        <p:nvSpPr>
          <p:cNvPr id="80" name="円/楕円 79"/>
          <p:cNvSpPr>
            <a:spLocks noChangeArrowheads="1"/>
          </p:cNvSpPr>
          <p:nvPr/>
        </p:nvSpPr>
        <p:spPr bwMode="auto">
          <a:xfrm>
            <a:off x="3714750" y="1857375"/>
            <a:ext cx="785813" cy="285750"/>
          </a:xfrm>
          <a:prstGeom prst="ellipse">
            <a:avLst/>
          </a:prstGeom>
          <a:noFill/>
          <a:ln w="28575" algn="ctr">
            <a:solidFill>
              <a:srgbClr val="0000FF"/>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81" name="円/楕円 80"/>
          <p:cNvSpPr>
            <a:spLocks noChangeArrowheads="1"/>
          </p:cNvSpPr>
          <p:nvPr/>
        </p:nvSpPr>
        <p:spPr bwMode="auto">
          <a:xfrm>
            <a:off x="3740150" y="4408488"/>
            <a:ext cx="714375" cy="285750"/>
          </a:xfrm>
          <a:prstGeom prst="ellipse">
            <a:avLst/>
          </a:prstGeom>
          <a:noFill/>
          <a:ln w="28575" algn="ctr">
            <a:solidFill>
              <a:srgbClr val="0000FF"/>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37" name="AutoShape 16"/>
          <p:cNvSpPr>
            <a:spLocks noChangeArrowheads="1"/>
          </p:cNvSpPr>
          <p:nvPr/>
        </p:nvSpPr>
        <p:spPr bwMode="auto">
          <a:xfrm>
            <a:off x="3929063" y="857250"/>
            <a:ext cx="2357437" cy="928688"/>
          </a:xfrm>
          <a:prstGeom prst="wedgeRoundRectCallout">
            <a:avLst>
              <a:gd name="adj1" fmla="val -12130"/>
              <a:gd name="adj2" fmla="val 77926"/>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sng" strike="noStrike" kern="1200" cap="none" spc="0" normalizeH="0" baseline="0" noProof="0">
                <a:ln>
                  <a:noFill/>
                </a:ln>
                <a:solidFill>
                  <a:srgbClr val="FF0000"/>
                </a:solidFill>
                <a:effectLst/>
                <a:uLnTx/>
                <a:uFillTx/>
                <a:latin typeface="Tahoma" pitchFamily="34" charset="0"/>
                <a:ea typeface="ＭＳ Ｐゴシック" pitchFamily="50" charset="-128"/>
                <a:cs typeface="+mn-cs"/>
              </a:rPr>
              <a:t>クラス制約</a:t>
            </a:r>
            <a:endParaRPr kumimoji="1" lang="ja-JP" altLang="en-US" sz="1800" b="0" i="0" u="none" strike="noStrike" kern="1200" cap="none" spc="0" normalizeH="0" baseline="0" noProof="0">
              <a:ln>
                <a:noFill/>
              </a:ln>
              <a:solidFill>
                <a:srgbClr val="FF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ロール概念を担うことができる概念</a:t>
            </a:r>
          </a:p>
        </p:txBody>
      </p:sp>
      <p:sp>
        <p:nvSpPr>
          <p:cNvPr id="87" name="正方形/長方形 86"/>
          <p:cNvSpPr>
            <a:spLocks noChangeArrowheads="1"/>
          </p:cNvSpPr>
          <p:nvPr/>
        </p:nvSpPr>
        <p:spPr bwMode="auto">
          <a:xfrm>
            <a:off x="6883400" y="1938338"/>
            <a:ext cx="512763" cy="344487"/>
          </a:xfrm>
          <a:prstGeom prst="rect">
            <a:avLst/>
          </a:prstGeom>
          <a:noFill/>
          <a:ln w="57150" algn="ctr">
            <a:solidFill>
              <a:srgbClr val="00FF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88" name="正方形/長方形 87"/>
          <p:cNvSpPr>
            <a:spLocks noChangeArrowheads="1"/>
          </p:cNvSpPr>
          <p:nvPr/>
        </p:nvSpPr>
        <p:spPr bwMode="auto">
          <a:xfrm>
            <a:off x="4605338" y="4597400"/>
            <a:ext cx="512762" cy="344488"/>
          </a:xfrm>
          <a:prstGeom prst="rect">
            <a:avLst/>
          </a:prstGeom>
          <a:noFill/>
          <a:ln w="57150" algn="ctr">
            <a:solidFill>
              <a:srgbClr val="00FF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3" name="角丸四角形 92"/>
          <p:cNvSpPr>
            <a:spLocks noChangeArrowheads="1"/>
          </p:cNvSpPr>
          <p:nvPr/>
        </p:nvSpPr>
        <p:spPr bwMode="auto">
          <a:xfrm>
            <a:off x="6962775" y="2295525"/>
            <a:ext cx="2038350" cy="2071688"/>
          </a:xfrm>
          <a:prstGeom prst="roundRect">
            <a:avLst>
              <a:gd name="adj" fmla="val 9412"/>
            </a:avLst>
          </a:prstGeom>
          <a:noFill/>
          <a:ln w="38100" algn="ctr">
            <a:solidFill>
              <a:srgbClr val="FF0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4" name="角丸四角形 93"/>
          <p:cNvSpPr>
            <a:spLocks noChangeArrowheads="1"/>
          </p:cNvSpPr>
          <p:nvPr/>
        </p:nvSpPr>
        <p:spPr bwMode="auto">
          <a:xfrm>
            <a:off x="3714750" y="2454275"/>
            <a:ext cx="2286000" cy="928688"/>
          </a:xfrm>
          <a:prstGeom prst="roundRect">
            <a:avLst>
              <a:gd name="adj" fmla="val 9412"/>
            </a:avLst>
          </a:prstGeom>
          <a:noFill/>
          <a:ln w="38100" algn="ctr">
            <a:solidFill>
              <a:srgbClr val="FF0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5" name="角丸四角形 94"/>
          <p:cNvSpPr>
            <a:spLocks noChangeArrowheads="1"/>
          </p:cNvSpPr>
          <p:nvPr/>
        </p:nvSpPr>
        <p:spPr bwMode="auto">
          <a:xfrm>
            <a:off x="3786188" y="4941888"/>
            <a:ext cx="2286000" cy="1000125"/>
          </a:xfrm>
          <a:prstGeom prst="roundRect">
            <a:avLst>
              <a:gd name="adj" fmla="val 9412"/>
            </a:avLst>
          </a:prstGeom>
          <a:noFill/>
          <a:ln w="38100" algn="ctr">
            <a:solidFill>
              <a:srgbClr val="FF0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6" name="右矢印 95"/>
          <p:cNvSpPr>
            <a:spLocks noChangeArrowheads="1"/>
          </p:cNvSpPr>
          <p:nvPr/>
        </p:nvSpPr>
        <p:spPr bwMode="auto">
          <a:xfrm rot="10800000">
            <a:off x="6072188" y="2814638"/>
            <a:ext cx="803275" cy="215900"/>
          </a:xfrm>
          <a:prstGeom prst="rightArrow">
            <a:avLst>
              <a:gd name="adj1" fmla="val 50000"/>
              <a:gd name="adj2" fmla="val 50004"/>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7" name="右矢印 96"/>
          <p:cNvSpPr>
            <a:spLocks noChangeArrowheads="1"/>
          </p:cNvSpPr>
          <p:nvPr/>
        </p:nvSpPr>
        <p:spPr bwMode="auto">
          <a:xfrm rot="8161878">
            <a:off x="5780088" y="4281488"/>
            <a:ext cx="1331912" cy="215900"/>
          </a:xfrm>
          <a:prstGeom prst="rightArrow">
            <a:avLst>
              <a:gd name="adj1" fmla="val 50000"/>
              <a:gd name="adj2" fmla="val 49981"/>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2" name="AutoShape 16"/>
          <p:cNvSpPr>
            <a:spLocks noChangeArrowheads="1"/>
          </p:cNvSpPr>
          <p:nvPr/>
        </p:nvSpPr>
        <p:spPr bwMode="auto">
          <a:xfrm>
            <a:off x="6215074" y="4500562"/>
            <a:ext cx="2786051" cy="1857396"/>
          </a:xfrm>
          <a:prstGeom prst="wedgeRoundRectCallout">
            <a:avLst>
              <a:gd name="adj1" fmla="val -20532"/>
              <a:gd name="adj2" fmla="val -65319"/>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sng"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rPr>
              <a:t>クラス制約からの継承</a:t>
            </a:r>
            <a:endParaRPr kumimoji="1" lang="en-US" altLang="ja-JP" sz="2000" b="0" i="0" u="sng"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クラス制約で参照する概念の定義内容は</a:t>
            </a:r>
            <a:r>
              <a:rPr kumimoji="1" lang="ja-JP" altLang="en-US" sz="20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ロール概念へ継承・特殊化</a:t>
            </a:r>
            <a:r>
              <a:rPr kumimoji="1" lang="ja-JP"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rPr>
              <a:t>できる．</a:t>
            </a:r>
            <a:endParaRPr kumimoji="1" lang="en-US" altLang="ja-JP" sz="2000" b="0" i="0" u="none" strike="noStrike" kern="1200" cap="none" spc="0" normalizeH="0" baseline="0" noProof="0" dirty="0">
              <a:ln>
                <a:noFill/>
              </a:ln>
              <a:solidFill>
                <a:srgbClr val="00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a:ln>
                  <a:noFill/>
                </a:ln>
                <a:solidFill>
                  <a:srgbClr val="0000FF"/>
                </a:solidFill>
                <a:effectLst/>
                <a:uLnTx/>
                <a:uFillTx/>
                <a:latin typeface="Tahoma" pitchFamily="34" charset="0"/>
                <a:ea typeface="ＭＳ Ｐゴシック" pitchFamily="50" charset="-128"/>
                <a:cs typeface="+mn-cs"/>
              </a:rPr>
              <a:t>（▼で表される）</a:t>
            </a:r>
          </a:p>
        </p:txBody>
      </p:sp>
      <p:sp>
        <p:nvSpPr>
          <p:cNvPr id="98" name="角丸四角形 97"/>
          <p:cNvSpPr>
            <a:spLocks noChangeArrowheads="1"/>
          </p:cNvSpPr>
          <p:nvPr/>
        </p:nvSpPr>
        <p:spPr bwMode="auto">
          <a:xfrm>
            <a:off x="3714750" y="3429000"/>
            <a:ext cx="2286000" cy="966788"/>
          </a:xfrm>
          <a:prstGeom prst="roundRect">
            <a:avLst>
              <a:gd name="adj" fmla="val 9412"/>
            </a:avLst>
          </a:prstGeom>
          <a:noFill/>
          <a:ln w="38100" algn="ctr">
            <a:solidFill>
              <a:srgbClr val="008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99" name="角丸四角形 98"/>
          <p:cNvSpPr>
            <a:spLocks noChangeArrowheads="1"/>
          </p:cNvSpPr>
          <p:nvPr/>
        </p:nvSpPr>
        <p:spPr bwMode="auto">
          <a:xfrm>
            <a:off x="3776663" y="5984875"/>
            <a:ext cx="2286000" cy="465138"/>
          </a:xfrm>
          <a:prstGeom prst="roundRect">
            <a:avLst>
              <a:gd name="adj" fmla="val 9412"/>
            </a:avLst>
          </a:prstGeom>
          <a:noFill/>
          <a:ln w="38100" algn="ctr">
            <a:solidFill>
              <a:srgbClr val="008000"/>
            </a:solidFill>
            <a:prstDash val="sysDot"/>
            <a:round/>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104" name="AutoShape 16"/>
          <p:cNvSpPr>
            <a:spLocks noChangeArrowheads="1"/>
          </p:cNvSpPr>
          <p:nvPr/>
        </p:nvSpPr>
        <p:spPr bwMode="auto">
          <a:xfrm>
            <a:off x="214313" y="4643438"/>
            <a:ext cx="3000375" cy="1143000"/>
          </a:xfrm>
          <a:prstGeom prst="roundRect">
            <a:avLst>
              <a:gd name="adj" fmla="val 19759"/>
            </a:avLst>
          </a:prstGeom>
          <a:solidFill>
            <a:srgbClr val="FFFFCC"/>
          </a:solidFill>
          <a:ln w="9525" algn="ctr">
            <a:solidFill>
              <a:srgbClr val="008000"/>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sng" strike="noStrike" kern="1200" cap="none" spc="0" normalizeH="0" baseline="0" noProof="0">
                <a:ln>
                  <a:noFill/>
                </a:ln>
                <a:solidFill>
                  <a:srgbClr val="008000"/>
                </a:solidFill>
                <a:effectLst/>
                <a:uLnTx/>
                <a:uFillTx/>
                <a:latin typeface="Tahoma" pitchFamily="34" charset="0"/>
                <a:ea typeface="ＭＳ Ｐゴシック" pitchFamily="50" charset="-128"/>
                <a:cs typeface="+mn-cs"/>
              </a:rPr>
              <a:t>そのコンテキストに依存した定義内容</a:t>
            </a:r>
            <a:r>
              <a:rPr kumimoji="1" lang="ja-JP" altLang="en-US" sz="20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は，ロール概念の定義として追加</a:t>
            </a:r>
          </a:p>
        </p:txBody>
      </p:sp>
      <p:cxnSp>
        <p:nvCxnSpPr>
          <p:cNvPr id="106" name="直線コネクタ 105"/>
          <p:cNvCxnSpPr>
            <a:cxnSpLocks noChangeShapeType="1"/>
            <a:stCxn id="104" idx="3"/>
            <a:endCxn id="98" idx="1"/>
          </p:cNvCxnSpPr>
          <p:nvPr/>
        </p:nvCxnSpPr>
        <p:spPr bwMode="auto">
          <a:xfrm flipV="1">
            <a:off x="3214688" y="3911600"/>
            <a:ext cx="500062" cy="1303338"/>
          </a:xfrm>
          <a:prstGeom prst="line">
            <a:avLst/>
          </a:prstGeom>
          <a:noFill/>
          <a:ln w="38100" algn="ctr">
            <a:solidFill>
              <a:srgbClr val="008000"/>
            </a:solidFill>
            <a:round/>
            <a:headEnd/>
            <a:tailEnd type="oval" w="med" len="med"/>
          </a:ln>
        </p:spPr>
      </p:cxnSp>
      <p:cxnSp>
        <p:nvCxnSpPr>
          <p:cNvPr id="112" name="直線コネクタ 111"/>
          <p:cNvCxnSpPr>
            <a:cxnSpLocks noChangeShapeType="1"/>
            <a:stCxn id="104" idx="3"/>
            <a:endCxn id="99" idx="1"/>
          </p:cNvCxnSpPr>
          <p:nvPr/>
        </p:nvCxnSpPr>
        <p:spPr bwMode="auto">
          <a:xfrm>
            <a:off x="3214688" y="5214938"/>
            <a:ext cx="561975" cy="1003300"/>
          </a:xfrm>
          <a:prstGeom prst="line">
            <a:avLst/>
          </a:prstGeom>
          <a:noFill/>
          <a:ln w="38100" algn="ctr">
            <a:solidFill>
              <a:srgbClr val="008000"/>
            </a:solidFill>
            <a:round/>
            <a:headEnd/>
            <a:tailEnd type="oval" w="med" len="med"/>
          </a:ln>
        </p:spPr>
      </p:cxnSp>
      <p:sp>
        <p:nvSpPr>
          <p:cNvPr id="118" name="AutoShape 16"/>
          <p:cNvSpPr>
            <a:spLocks noChangeArrowheads="1"/>
          </p:cNvSpPr>
          <p:nvPr/>
        </p:nvSpPr>
        <p:spPr bwMode="auto">
          <a:xfrm>
            <a:off x="6429375" y="785813"/>
            <a:ext cx="2500313" cy="1071562"/>
          </a:xfrm>
          <a:prstGeom prst="wedgeRoundRectCallout">
            <a:avLst>
              <a:gd name="adj1" fmla="val 14537"/>
              <a:gd name="adj2" fmla="val 88981"/>
              <a:gd name="adj3" fmla="val 16667"/>
            </a:avLst>
          </a:prstGeom>
          <a:solidFill>
            <a:srgbClr val="FFFFCC"/>
          </a:solidFill>
          <a:ln w="9525" algn="ctr">
            <a:solidFill>
              <a:schemeClr val="tx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0" i="0" u="sng" strike="noStrike" kern="1200" cap="none" spc="0" normalizeH="0" baseline="0" noProof="0">
                <a:ln>
                  <a:noFill/>
                </a:ln>
                <a:solidFill>
                  <a:srgbClr val="FF0000"/>
                </a:solidFill>
                <a:effectLst/>
                <a:uLnTx/>
                <a:uFillTx/>
                <a:latin typeface="Tahoma" pitchFamily="34" charset="0"/>
                <a:ea typeface="ＭＳ Ｐゴシック" pitchFamily="50" charset="-128"/>
                <a:cs typeface="+mn-cs"/>
              </a:rPr>
              <a:t>共通の概念構造</a:t>
            </a:r>
            <a:r>
              <a:rPr kumimoji="1" lang="ja-JP" altLang="en-US" sz="20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rPr>
              <a:t>をクラス制約で参照する概念で定義</a:t>
            </a:r>
            <a:endParaRPr kumimoji="1" lang="ja-JP" altLang="en-US" sz="2000" b="0" i="0" u="none" strike="noStrike" kern="1200" cap="none" spc="0" normalizeH="0" baseline="0" noProof="0">
              <a:ln>
                <a:noFill/>
              </a:ln>
              <a:solidFill>
                <a:srgbClr val="0000FF"/>
              </a:solidFill>
              <a:effectLst/>
              <a:uLnTx/>
              <a:uFillTx/>
              <a:latin typeface="Tahoma" pitchFamily="34" charset="0"/>
              <a:ea typeface="ＭＳ Ｐゴシック" pitchFamily="50" charset="-128"/>
              <a:cs typeface="+mn-cs"/>
            </a:endParaRPr>
          </a:p>
        </p:txBody>
      </p:sp>
      <p:sp>
        <p:nvSpPr>
          <p:cNvPr id="119" name="AutoShape 16"/>
          <p:cNvSpPr>
            <a:spLocks noChangeArrowheads="1"/>
          </p:cNvSpPr>
          <p:nvPr/>
        </p:nvSpPr>
        <p:spPr bwMode="auto">
          <a:xfrm>
            <a:off x="5929341" y="4952644"/>
            <a:ext cx="2786063" cy="1571625"/>
          </a:xfrm>
          <a:prstGeom prst="roundRect">
            <a:avLst>
              <a:gd name="adj" fmla="val 16667"/>
            </a:avLst>
          </a:prstGeom>
          <a:solidFill>
            <a:srgbClr val="FFCCFF"/>
          </a:solidFill>
          <a:ln w="9525" algn="ctr">
            <a:solidFill>
              <a:srgbClr val="FF0000"/>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クラス制約</a:t>
            </a:r>
            <a:endParaRPr kumimoji="1" lang="en-US" altLang="ja-JP" sz="32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による共通性</a:t>
            </a:r>
            <a:endParaRPr kumimoji="1" lang="en-US" altLang="ja-JP" sz="32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a:ln>
                  <a:noFill/>
                </a:ln>
                <a:solidFill>
                  <a:srgbClr val="FF0000"/>
                </a:solidFill>
                <a:effectLst/>
                <a:uLnTx/>
                <a:uFillTx/>
                <a:latin typeface="Tahoma" pitchFamily="34" charset="0"/>
                <a:ea typeface="ＭＳ Ｐゴシック" pitchFamily="50" charset="-128"/>
                <a:cs typeface="+mn-cs"/>
              </a:rPr>
              <a:t>の表現</a:t>
            </a:r>
          </a:p>
        </p:txBody>
      </p:sp>
      <p:sp>
        <p:nvSpPr>
          <p:cNvPr id="120" name="AutoShape 16"/>
          <p:cNvSpPr>
            <a:spLocks noChangeArrowheads="1"/>
          </p:cNvSpPr>
          <p:nvPr/>
        </p:nvSpPr>
        <p:spPr bwMode="auto">
          <a:xfrm>
            <a:off x="1357290" y="4929188"/>
            <a:ext cx="3786187" cy="1643062"/>
          </a:xfrm>
          <a:prstGeom prst="roundRect">
            <a:avLst>
              <a:gd name="adj" fmla="val 16667"/>
            </a:avLst>
          </a:prstGeom>
          <a:solidFill>
            <a:srgbClr val="CCFFFF"/>
          </a:solidFill>
          <a:ln w="9525" algn="ctr">
            <a:solidFill>
              <a:srgbClr val="008000"/>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a:ln>
                  <a:noFill/>
                </a:ln>
                <a:solidFill>
                  <a:srgbClr val="008000"/>
                </a:solidFill>
                <a:effectLst/>
                <a:uLnTx/>
                <a:uFillTx/>
                <a:latin typeface="Tahoma" pitchFamily="34" charset="0"/>
                <a:ea typeface="ＭＳ Ｐゴシック" pitchFamily="50" charset="-128"/>
                <a:cs typeface="+mn-cs"/>
              </a:rPr>
              <a:t>ロール概念による</a:t>
            </a:r>
            <a:endParaRPr kumimoji="1" lang="en-US" altLang="ja-JP" sz="3200" b="0" i="0" u="none" strike="noStrike" kern="1200" cap="none" spc="0" normalizeH="0" baseline="0" noProof="0" dirty="0">
              <a:ln>
                <a:noFill/>
              </a:ln>
              <a:solidFill>
                <a:srgbClr val="008000"/>
              </a:solidFill>
              <a:effectLst/>
              <a:uLnTx/>
              <a:uFillTx/>
              <a:latin typeface="Tahoma" pitchFamily="34" charset="0"/>
              <a:ea typeface="ＭＳ Ｐゴシック"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a:ln>
                  <a:noFill/>
                </a:ln>
                <a:solidFill>
                  <a:srgbClr val="008000"/>
                </a:solidFill>
                <a:effectLst/>
                <a:uLnTx/>
                <a:uFillTx/>
                <a:latin typeface="Tahoma" pitchFamily="34" charset="0"/>
                <a:ea typeface="ＭＳ Ｐゴシック" pitchFamily="50" charset="-128"/>
                <a:cs typeface="+mn-cs"/>
              </a:rPr>
              <a:t>コンテキスト依存性の表現</a:t>
            </a:r>
            <a:endParaRPr kumimoji="1" lang="ja-JP" altLang="en-US" sz="2400" b="0" i="0" u="none" strike="noStrike" kern="1200" cap="none" spc="0" normalizeH="0" baseline="0" noProof="0" dirty="0">
              <a:ln>
                <a:noFill/>
              </a:ln>
              <a:solidFill>
                <a:srgbClr val="008000"/>
              </a:solidFill>
              <a:effectLst/>
              <a:uLnTx/>
              <a:uFillTx/>
              <a:latin typeface="Tahoma" pitchFamily="34" charset="0"/>
              <a:ea typeface="ＭＳ Ｐゴシック" pitchFamily="50" charset="-128"/>
              <a:cs typeface="+mn-cs"/>
            </a:endParaRPr>
          </a:p>
        </p:txBody>
      </p:sp>
      <p:sp>
        <p:nvSpPr>
          <p:cNvPr id="121" name="左右矢印 120"/>
          <p:cNvSpPr>
            <a:spLocks noChangeArrowheads="1"/>
          </p:cNvSpPr>
          <p:nvPr/>
        </p:nvSpPr>
        <p:spPr bwMode="auto">
          <a:xfrm>
            <a:off x="5000602" y="5500688"/>
            <a:ext cx="1000125" cy="571500"/>
          </a:xfrm>
          <a:prstGeom prst="leftRightArrow">
            <a:avLst>
              <a:gd name="adj1" fmla="val 50000"/>
              <a:gd name="adj2" fmla="val 49997"/>
            </a:avLst>
          </a:prstGeom>
          <a:solidFill>
            <a:srgbClr val="FFFFCC"/>
          </a:solidFill>
          <a:ln w="9525" algn="ctr">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39" name="日付プレースホルダ 38"/>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0D2848-9BE6-484A-AF6C-15692B0E457C}" type="datetime1">
              <a:rPr kumimoji="0" lang="ja-JP" altLang="en-US"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2019/6/5</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
        <p:nvSpPr>
          <p:cNvPr id="2" name="スライド番号プレースホルダー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8FA4C8-5502-40D8-B34B-2941A4348E5C}" type="slidenum">
              <a:rPr kumimoji="0" lang="en-US" altLang="ja-JP" sz="1400" b="0" i="0" u="none" strike="noStrike" kern="1200" cap="none" spc="0" normalizeH="0" baseline="0" noProof="0" smtClean="0">
                <a:ln>
                  <a:noFill/>
                </a:ln>
                <a:solidFill>
                  <a:srgbClr val="000000"/>
                </a:solidFill>
                <a:effectLst/>
                <a:uLnTx/>
                <a:uFillTx/>
                <a:latin typeface="Tahoma" pitchFamily="34"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ja-JP" sz="1400" b="0" i="0" u="none" strike="noStrike" kern="1200" cap="none" spc="0" normalizeH="0" baseline="0" noProof="0">
              <a:ln>
                <a:noFill/>
              </a:ln>
              <a:solidFill>
                <a:srgbClr val="000000"/>
              </a:solidFill>
              <a:effectLst/>
              <a:uLnTx/>
              <a:uFillTx/>
              <a:latin typeface="Tahoma" pitchFamily="34" charset="0"/>
              <a:ea typeface="ＭＳ Ｐゴシック" pitchFamily="50" charset="-128"/>
              <a:cs typeface="+mn-cs"/>
            </a:endParaRPr>
          </a:p>
        </p:txBody>
      </p:sp>
    </p:spTree>
    <p:extLst>
      <p:ext uri="{BB962C8B-B14F-4D97-AF65-F5344CB8AC3E}">
        <p14:creationId xmlns:p14="http://schemas.microsoft.com/office/powerpoint/2010/main" val="24042618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blinds(horizontal)">
                                      <p:cBhvr>
                                        <p:cTn id="11" dur="500"/>
                                        <p:tgtEl>
                                          <p:spTgt spid="8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blinds(horizontal)">
                                      <p:cBhvr>
                                        <p:cTn id="14" dur="500"/>
                                        <p:tgtEl>
                                          <p:spTgt spid="81"/>
                                        </p:tgtEl>
                                      </p:cBhvr>
                                    </p:animEffect>
                                  </p:childTnLst>
                                </p:cTn>
                              </p:par>
                              <p:par>
                                <p:cTn id="15" presetID="3" presetClass="entr" presetSubtype="1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par>
                                <p:cTn id="18" presetID="3" presetClass="entr" presetSubtype="10"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blinds(horizontal)">
                                      <p:cBhvr>
                                        <p:cTn id="20" dur="500"/>
                                        <p:tgtEl>
                                          <p:spTgt spid="7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linds(horizontal)">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linds(horizontal)">
                                      <p:cBhvr>
                                        <p:cTn id="28" dur="500"/>
                                        <p:tgtEl>
                                          <p:spTgt spid="3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blinds(horizontal)">
                                      <p:cBhvr>
                                        <p:cTn id="34" dur="500"/>
                                        <p:tgtEl>
                                          <p:spTgt spid="88"/>
                                        </p:tgtEl>
                                      </p:cBhvr>
                                    </p:animEffect>
                                  </p:childTnLst>
                                </p:cTn>
                              </p:par>
                            </p:childTnLst>
                          </p:cTn>
                        </p:par>
                        <p:par>
                          <p:cTn id="35" fill="hold">
                            <p:stCondLst>
                              <p:cond delay="500"/>
                            </p:stCondLst>
                            <p:childTnLst>
                              <p:par>
                                <p:cTn id="36" presetID="3" presetClass="entr" presetSubtype="1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par>
                                <p:cTn id="39" presetID="3" presetClass="entr" presetSubtype="1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blinds(horizontal)">
                                      <p:cBhvr>
                                        <p:cTn id="44" dur="500"/>
                                        <p:tgtEl>
                                          <p:spTgt spid="8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blinds(horizontal)">
                                      <p:cBhvr>
                                        <p:cTn id="49" dur="500"/>
                                        <p:tgtEl>
                                          <p:spTgt spid="9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blinds(horizontal)">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blinds(horizontal)">
                                      <p:cBhvr>
                                        <p:cTn id="57" dur="500"/>
                                        <p:tgtEl>
                                          <p:spTgt spid="92"/>
                                        </p:tgtEl>
                                      </p:cBhvr>
                                    </p:animEffect>
                                  </p:childTnLst>
                                </p:cTn>
                              </p:par>
                            </p:childTnLst>
                          </p:cTn>
                        </p:par>
                        <p:par>
                          <p:cTn id="58" fill="hold">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blinds(horizontal)">
                                      <p:cBhvr>
                                        <p:cTn id="61" dur="500"/>
                                        <p:tgtEl>
                                          <p:spTgt spid="9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blinds(horizontal)">
                                      <p:cBhvr>
                                        <p:cTn id="64" dur="500"/>
                                        <p:tgtEl>
                                          <p:spTgt spid="97"/>
                                        </p:tgtEl>
                                      </p:cBhvr>
                                    </p:animEffect>
                                  </p:childTnLst>
                                </p:cTn>
                              </p:par>
                            </p:childTnLst>
                          </p:cTn>
                        </p:par>
                        <p:par>
                          <p:cTn id="65" fill="hold">
                            <p:stCondLst>
                              <p:cond delay="1000"/>
                            </p:stCondLst>
                            <p:childTnLst>
                              <p:par>
                                <p:cTn id="66" presetID="3" presetClass="entr" presetSubtype="10" fill="hold" grpId="0"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blinds(horizontal)">
                                      <p:cBhvr>
                                        <p:cTn id="68" dur="500"/>
                                        <p:tgtEl>
                                          <p:spTgt spid="94"/>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blinds(horizontal)">
                                      <p:cBhvr>
                                        <p:cTn id="71" dur="500"/>
                                        <p:tgtEl>
                                          <p:spTgt spid="95"/>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blinds(horizontal)">
                                      <p:cBhvr>
                                        <p:cTn id="76" dur="500"/>
                                        <p:tgtEl>
                                          <p:spTgt spid="106"/>
                                        </p:tgtEl>
                                      </p:cBhvr>
                                    </p:animEffect>
                                  </p:childTnLst>
                                </p:cTn>
                              </p:par>
                              <p:par>
                                <p:cTn id="77" presetID="3" presetClass="entr" presetSubtype="10" fill="hold"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blinds(horizontal)">
                                      <p:cBhvr>
                                        <p:cTn id="79" dur="500"/>
                                        <p:tgtEl>
                                          <p:spTgt spid="11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blinds(horizontal)">
                                      <p:cBhvr>
                                        <p:cTn id="82" dur="500"/>
                                        <p:tgtEl>
                                          <p:spTgt spid="9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blinds(horizontal)">
                                      <p:cBhvr>
                                        <p:cTn id="85" dur="500"/>
                                        <p:tgtEl>
                                          <p:spTgt spid="9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blinds(horizontal)">
                                      <p:cBhvr>
                                        <p:cTn id="88" dur="5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119"/>
                                        </p:tgtEl>
                                        <p:attrNameLst>
                                          <p:attrName>style.visibility</p:attrName>
                                        </p:attrNameLst>
                                      </p:cBhvr>
                                      <p:to>
                                        <p:strVal val="visible"/>
                                      </p:to>
                                    </p:set>
                                    <p:animEffect transition="in" filter="blinds(horizontal)">
                                      <p:cBhvr>
                                        <p:cTn id="93" dur="500"/>
                                        <p:tgtEl>
                                          <p:spTgt spid="119"/>
                                        </p:tgtEl>
                                      </p:cBhvr>
                                    </p:animEffect>
                                  </p:childTnLst>
                                </p:cTn>
                              </p:par>
                            </p:childTnLst>
                          </p:cTn>
                        </p:par>
                        <p:par>
                          <p:cTn id="94" fill="hold">
                            <p:stCondLst>
                              <p:cond delay="500"/>
                            </p:stCondLst>
                            <p:childTnLst>
                              <p:par>
                                <p:cTn id="95" presetID="3" presetClass="entr" presetSubtype="10" fill="hold" grpId="0" nodeType="afterEffect">
                                  <p:stCondLst>
                                    <p:cond delay="0"/>
                                  </p:stCondLst>
                                  <p:childTnLst>
                                    <p:set>
                                      <p:cBhvr>
                                        <p:cTn id="96" dur="1" fill="hold">
                                          <p:stCondLst>
                                            <p:cond delay="0"/>
                                          </p:stCondLst>
                                        </p:cTn>
                                        <p:tgtEl>
                                          <p:spTgt spid="121"/>
                                        </p:tgtEl>
                                        <p:attrNameLst>
                                          <p:attrName>style.visibility</p:attrName>
                                        </p:attrNameLst>
                                      </p:cBhvr>
                                      <p:to>
                                        <p:strVal val="visible"/>
                                      </p:to>
                                    </p:set>
                                    <p:animEffect transition="in" filter="blinds(horizontal)">
                                      <p:cBhvr>
                                        <p:cTn id="97" dur="500"/>
                                        <p:tgtEl>
                                          <p:spTgt spid="121"/>
                                        </p:tgtEl>
                                      </p:cBhvr>
                                    </p:animEffect>
                                  </p:childTnLst>
                                </p:cTn>
                              </p:par>
                            </p:childTnLst>
                          </p:cTn>
                        </p:par>
                        <p:par>
                          <p:cTn id="98" fill="hold">
                            <p:stCondLst>
                              <p:cond delay="1000"/>
                            </p:stCondLst>
                            <p:childTnLst>
                              <p:par>
                                <p:cTn id="99" presetID="3" presetClass="entr" presetSubtype="10" fill="hold" grpId="0" nodeType="afterEffect">
                                  <p:stCondLst>
                                    <p:cond delay="0"/>
                                  </p:stCondLst>
                                  <p:childTnLst>
                                    <p:set>
                                      <p:cBhvr>
                                        <p:cTn id="100" dur="1" fill="hold">
                                          <p:stCondLst>
                                            <p:cond delay="0"/>
                                          </p:stCondLst>
                                        </p:cTn>
                                        <p:tgtEl>
                                          <p:spTgt spid="120"/>
                                        </p:tgtEl>
                                        <p:attrNameLst>
                                          <p:attrName>style.visibility</p:attrName>
                                        </p:attrNameLst>
                                      </p:cBhvr>
                                      <p:to>
                                        <p:strVal val="visible"/>
                                      </p:to>
                                    </p:set>
                                    <p:animEffect transition="in" filter="blinds(horizontal)">
                                      <p:cBhvr>
                                        <p:cTn id="10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animBg="1"/>
      <p:bldP spid="44" grpId="0" animBg="1"/>
      <p:bldP spid="80" grpId="0" animBg="1"/>
      <p:bldP spid="81" grpId="0" animBg="1"/>
      <p:bldP spid="37" grpId="0" animBg="1"/>
      <p:bldP spid="87" grpId="0" animBg="1"/>
      <p:bldP spid="88" grpId="0" animBg="1"/>
      <p:bldP spid="93" grpId="0" animBg="1"/>
      <p:bldP spid="94" grpId="0" animBg="1"/>
      <p:bldP spid="95" grpId="0" animBg="1"/>
      <p:bldP spid="96" grpId="0" animBg="1"/>
      <p:bldP spid="97" grpId="0" animBg="1"/>
      <p:bldP spid="92" grpId="0" animBg="1"/>
      <p:bldP spid="98" grpId="0" animBg="1"/>
      <p:bldP spid="99" grpId="0" animBg="1"/>
      <p:bldP spid="104" grpId="0" animBg="1"/>
      <p:bldP spid="118" grpId="0" animBg="1"/>
      <p:bldP spid="119" grpId="0" animBg="1"/>
      <p:bldP spid="120" grpId="0" animBg="1"/>
      <p:bldP spid="12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1"/>
          <p:cNvPicPr>
            <a:picLocks noChangeAspect="1" noChangeArrowheads="1"/>
          </p:cNvPicPr>
          <p:nvPr/>
        </p:nvPicPr>
        <p:blipFill>
          <a:blip r:embed="rId3"/>
          <a:srcRect l="4559" t="10081" r="6534" b="21370"/>
          <a:stretch>
            <a:fillRect/>
          </a:stretch>
        </p:blipFill>
        <p:spPr bwMode="auto">
          <a:xfrm>
            <a:off x="517525" y="2714625"/>
            <a:ext cx="3768725" cy="3286125"/>
          </a:xfrm>
          <a:prstGeom prst="rect">
            <a:avLst/>
          </a:prstGeom>
          <a:noFill/>
          <a:ln w="9525">
            <a:noFill/>
            <a:miter lim="800000"/>
            <a:headEnd/>
            <a:tailEnd/>
          </a:ln>
        </p:spPr>
      </p:pic>
      <p:sp>
        <p:nvSpPr>
          <p:cNvPr id="59395" name="タイトル 1"/>
          <p:cNvSpPr>
            <a:spLocks noGrp="1"/>
          </p:cNvSpPr>
          <p:nvPr>
            <p:ph type="title"/>
          </p:nvPr>
        </p:nvSpPr>
        <p:spPr>
          <a:xfrm>
            <a:off x="142875" y="146050"/>
            <a:ext cx="6157913" cy="762000"/>
          </a:xfrm>
        </p:spPr>
        <p:txBody>
          <a:bodyPr/>
          <a:lstStyle/>
          <a:p>
            <a:br>
              <a:rPr lang="en-US" altLang="ja-JP" sz="3200"/>
            </a:br>
            <a:r>
              <a:rPr lang="ja-JP" altLang="en-US" sz="3200"/>
              <a:t>ロール概念の利用例</a:t>
            </a:r>
            <a:br>
              <a:rPr lang="en-US" altLang="ja-JP" sz="3200"/>
            </a:br>
            <a:r>
              <a:rPr lang="ja-JP" altLang="en-US" sz="3200"/>
              <a:t>　クラス制約となるロールホルダー</a:t>
            </a:r>
          </a:p>
        </p:txBody>
      </p:sp>
      <p:sp>
        <p:nvSpPr>
          <p:cNvPr id="59396" name="コンテンツ プレースホルダ 9"/>
          <p:cNvSpPr>
            <a:spLocks noGrp="1"/>
          </p:cNvSpPr>
          <p:nvPr>
            <p:ph idx="1"/>
          </p:nvPr>
        </p:nvSpPr>
        <p:spPr>
          <a:xfrm>
            <a:off x="285750" y="1000125"/>
            <a:ext cx="8358188" cy="2703513"/>
          </a:xfrm>
        </p:spPr>
        <p:txBody>
          <a:bodyPr/>
          <a:lstStyle/>
          <a:p>
            <a:r>
              <a:rPr lang="ja-JP" altLang="en-US" sz="2800" b="0"/>
              <a:t>ロールホルダーをクラス制約で参照し，別のロール概念を定義することができる．</a:t>
            </a:r>
            <a:endParaRPr lang="en-US" altLang="ja-JP" sz="2800" b="0"/>
          </a:p>
          <a:p>
            <a:pPr lvl="1"/>
            <a:r>
              <a:rPr lang="ja-JP" altLang="en-US" sz="2400"/>
              <a:t>例）</a:t>
            </a:r>
            <a:r>
              <a:rPr lang="ja-JP" altLang="en-US" sz="2400" u="sng">
                <a:solidFill>
                  <a:srgbClr val="0066FF"/>
                </a:solidFill>
              </a:rPr>
              <a:t>学校</a:t>
            </a:r>
            <a:r>
              <a:rPr lang="ja-JP" altLang="en-US" sz="2400"/>
              <a:t>の</a:t>
            </a:r>
            <a:r>
              <a:rPr lang="ja-JP" altLang="en-US" sz="2400">
                <a:solidFill>
                  <a:srgbClr val="FF0000"/>
                </a:solidFill>
              </a:rPr>
              <a:t>校長ロール</a:t>
            </a:r>
            <a:r>
              <a:rPr lang="ja-JP" altLang="en-US" sz="2400"/>
              <a:t>を担うのは</a:t>
            </a:r>
            <a:r>
              <a:rPr lang="ja-JP" altLang="en-US" sz="2400">
                <a:solidFill>
                  <a:srgbClr val="FF0000"/>
                </a:solidFill>
              </a:rPr>
              <a:t>教師（ロールホルダー）</a:t>
            </a:r>
          </a:p>
        </p:txBody>
      </p:sp>
      <p:sp>
        <p:nvSpPr>
          <p:cNvPr id="59397" name="日付プレースホルダ 3"/>
          <p:cNvSpPr>
            <a:spLocks noGrp="1"/>
          </p:cNvSpPr>
          <p:nvPr>
            <p:ph type="dt" sz="quarter" idx="10"/>
          </p:nvPr>
        </p:nvSpPr>
        <p:spPr>
          <a:noFill/>
        </p:spPr>
        <p:txBody>
          <a:bodyPr/>
          <a:lstStyle/>
          <a:p>
            <a:fld id="{9203B121-3053-4672-9E3B-C59F1681DDF4}" type="datetime1">
              <a:rPr lang="ja-JP" altLang="en-US" smtClean="0"/>
              <a:t>2019/6/5</a:t>
            </a:fld>
            <a:endParaRPr lang="en-US" altLang="ja-JP"/>
          </a:p>
        </p:txBody>
      </p:sp>
      <p:sp>
        <p:nvSpPr>
          <p:cNvPr id="59399" name="スライド番号プレースホルダ 5"/>
          <p:cNvSpPr>
            <a:spLocks noGrp="1"/>
          </p:cNvSpPr>
          <p:nvPr>
            <p:ph type="sldNum" sz="quarter" idx="12"/>
          </p:nvPr>
        </p:nvSpPr>
        <p:spPr>
          <a:noFill/>
        </p:spPr>
        <p:txBody>
          <a:bodyPr/>
          <a:lstStyle/>
          <a:p>
            <a:fld id="{64A241FE-BC25-495C-AFD8-893A434B1189}" type="slidenum">
              <a:rPr lang="en-US" altLang="ja-JP" smtClean="0"/>
              <a:pPr/>
              <a:t>85</a:t>
            </a:fld>
            <a:endParaRPr lang="en-US" altLang="ja-JP"/>
          </a:p>
        </p:txBody>
      </p:sp>
      <p:sp>
        <p:nvSpPr>
          <p:cNvPr id="11" name="AutoShape 16"/>
          <p:cNvSpPr>
            <a:spLocks noChangeArrowheads="1"/>
          </p:cNvSpPr>
          <p:nvPr/>
        </p:nvSpPr>
        <p:spPr bwMode="auto">
          <a:xfrm>
            <a:off x="3500438" y="2428875"/>
            <a:ext cx="4214812" cy="1143000"/>
          </a:xfrm>
          <a:prstGeom prst="wedgeRoundRectCallout">
            <a:avLst>
              <a:gd name="adj1" fmla="val -69375"/>
              <a:gd name="adj2" fmla="val 53954"/>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教師ロールと教師（ロールホルダー）の定義</a:t>
            </a:r>
          </a:p>
        </p:txBody>
      </p:sp>
      <p:sp>
        <p:nvSpPr>
          <p:cNvPr id="12" name="AutoShape 16"/>
          <p:cNvSpPr>
            <a:spLocks noChangeArrowheads="1"/>
          </p:cNvSpPr>
          <p:nvPr/>
        </p:nvSpPr>
        <p:spPr bwMode="auto">
          <a:xfrm>
            <a:off x="4214813" y="3643313"/>
            <a:ext cx="4857750" cy="1714500"/>
          </a:xfrm>
          <a:prstGeom prst="wedgeRoundRectCallout">
            <a:avLst>
              <a:gd name="adj1" fmla="val -56509"/>
              <a:gd name="adj2" fmla="val 24014"/>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00CC"/>
                </a:solidFill>
              </a:rPr>
              <a:t>クラス制約として，</a:t>
            </a:r>
            <a:endParaRPr lang="en-US" altLang="ja-JP" sz="2800">
              <a:solidFill>
                <a:srgbClr val="0000CC"/>
              </a:solidFill>
            </a:endParaRPr>
          </a:p>
          <a:p>
            <a:r>
              <a:rPr lang="ja-JP" altLang="en-US" sz="2800">
                <a:solidFill>
                  <a:srgbClr val="0000CC"/>
                </a:solidFill>
              </a:rPr>
              <a:t>教師（ロールホルダー）を参照</a:t>
            </a:r>
            <a:endParaRPr lang="en-US" altLang="ja-JP" sz="2800">
              <a:solidFill>
                <a:srgbClr val="0000CC"/>
              </a:solidFill>
            </a:endParaRPr>
          </a:p>
          <a:p>
            <a:r>
              <a:rPr lang="en-US" altLang="ja-JP" sz="2000" i="1"/>
              <a:t>※</a:t>
            </a:r>
            <a:r>
              <a:rPr lang="ja-JP" altLang="en-US" sz="2000" i="1"/>
              <a:t>クラス制約に“教師”と入れると</a:t>
            </a:r>
            <a:r>
              <a:rPr lang="en-US" altLang="ja-JP" sz="2000" i="1"/>
              <a:t>[RH]</a:t>
            </a:r>
            <a:r>
              <a:rPr lang="ja-JP" altLang="en-US" sz="2000" i="1"/>
              <a:t>という記号は自動的に追加される</a:t>
            </a:r>
          </a:p>
        </p:txBody>
      </p:sp>
      <p:sp>
        <p:nvSpPr>
          <p:cNvPr id="14" name="上矢印 13"/>
          <p:cNvSpPr/>
          <p:nvPr/>
        </p:nvSpPr>
        <p:spPr>
          <a:xfrm rot="19563189">
            <a:off x="2757488" y="3633788"/>
            <a:ext cx="357187" cy="12858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Rectangle 6"/>
          <p:cNvSpPr>
            <a:spLocks noChangeArrowheads="1"/>
          </p:cNvSpPr>
          <p:nvPr/>
        </p:nvSpPr>
        <p:spPr bwMode="auto">
          <a:xfrm>
            <a:off x="683568" y="6021288"/>
            <a:ext cx="7526610" cy="461665"/>
          </a:xfrm>
          <a:prstGeom prst="rect">
            <a:avLst/>
          </a:prstGeom>
          <a:solidFill>
            <a:srgbClr val="FFFFCC"/>
          </a:solidFill>
          <a:ln w="9525">
            <a:solidFill>
              <a:schemeClr val="tx1"/>
            </a:solidFill>
            <a:miter lim="800000"/>
            <a:headEnd/>
            <a:tailEnd/>
          </a:ln>
        </p:spPr>
        <p:txBody>
          <a:bodyPr wrap="square" anchor="ctr">
            <a:spAutoFit/>
          </a:bodyPr>
          <a:lstStyle/>
          <a:p>
            <a:r>
              <a:rPr lang="ja-JP" altLang="en-US" sz="2400" dirty="0">
                <a:solidFill>
                  <a:srgbClr val="008000"/>
                </a:solidFill>
              </a:rPr>
              <a:t>操作練習：</a:t>
            </a:r>
            <a:r>
              <a:rPr lang="ja-JP" altLang="en-US" sz="2400" dirty="0"/>
              <a:t>教師をクラス制約とする校長・教頭を定義する．</a:t>
            </a:r>
          </a:p>
        </p:txBody>
      </p:sp>
    </p:spTree>
    <p:extLst>
      <p:ext uri="{BB962C8B-B14F-4D97-AF65-F5344CB8AC3E}">
        <p14:creationId xmlns:p14="http://schemas.microsoft.com/office/powerpoint/2010/main" val="10194385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800" dirty="0">
                <a:solidFill>
                  <a:srgbClr val="FF0000"/>
                </a:solidFill>
              </a:rPr>
              <a:t>まとめ</a:t>
            </a:r>
            <a:br>
              <a:rPr kumimoji="1" lang="en-US" altLang="ja-JP" sz="2800" dirty="0"/>
            </a:br>
            <a:r>
              <a:rPr kumimoji="1" lang="ja-JP" altLang="en-US" sz="3200" dirty="0"/>
              <a:t>ロール概念　</a:t>
            </a:r>
            <a:r>
              <a:rPr kumimoji="1" lang="en-US" altLang="ja-JP" sz="3200" dirty="0" err="1"/>
              <a:t>vs</a:t>
            </a:r>
            <a:r>
              <a:rPr kumimoji="1" lang="ja-JP" altLang="en-US" sz="3200" dirty="0"/>
              <a:t>　ロールホルダー</a:t>
            </a:r>
            <a:endParaRPr kumimoji="1" lang="ja-JP" altLang="en-US" sz="2800" dirty="0"/>
          </a:p>
        </p:txBody>
      </p:sp>
      <p:sp>
        <p:nvSpPr>
          <p:cNvPr id="3" name="コンテンツ プレースホルダー 2"/>
          <p:cNvSpPr>
            <a:spLocks noGrp="1"/>
          </p:cNvSpPr>
          <p:nvPr>
            <p:ph idx="1"/>
          </p:nvPr>
        </p:nvSpPr>
        <p:spPr>
          <a:xfrm>
            <a:off x="251520" y="1052736"/>
            <a:ext cx="8640960" cy="5472608"/>
          </a:xfrm>
        </p:spPr>
        <p:txBody>
          <a:bodyPr>
            <a:normAutofit fontScale="85000" lnSpcReduction="20000"/>
          </a:bodyPr>
          <a:lstStyle/>
          <a:p>
            <a:r>
              <a:rPr lang="ja-JP" altLang="en-US" b="0" i="1" u="none" dirty="0">
                <a:solidFill>
                  <a:srgbClr val="FF0000"/>
                </a:solidFill>
              </a:rPr>
              <a:t>自然言語上の名前は区別されないことがほとんど</a:t>
            </a:r>
            <a:endParaRPr lang="en-US" altLang="ja-JP" b="0" i="1" u="none" dirty="0">
              <a:solidFill>
                <a:srgbClr val="FF0000"/>
              </a:solidFill>
            </a:endParaRPr>
          </a:p>
          <a:p>
            <a:r>
              <a:rPr lang="ja-JP" altLang="en-US" u="none" dirty="0">
                <a:solidFill>
                  <a:srgbClr val="FF0000"/>
                </a:solidFill>
              </a:rPr>
              <a:t>ロール概念</a:t>
            </a:r>
            <a:endParaRPr lang="en-US" altLang="ja-JP" u="none" dirty="0">
              <a:solidFill>
                <a:srgbClr val="FF0000"/>
              </a:solidFill>
            </a:endParaRPr>
          </a:p>
          <a:p>
            <a:pPr lvl="1"/>
            <a:r>
              <a:rPr lang="ja-JP" altLang="en-US" u="sng" dirty="0"/>
              <a:t>他の概念への依存性</a:t>
            </a:r>
            <a:endParaRPr lang="en-US" altLang="ja-JP" u="sng" dirty="0"/>
          </a:p>
          <a:p>
            <a:pPr lvl="2"/>
            <a:r>
              <a:rPr lang="ja-JP" altLang="en-US" b="0" u="none" dirty="0"/>
              <a:t>コンテキストに依存して存在</a:t>
            </a:r>
            <a:endParaRPr lang="en-US" altLang="ja-JP" b="0" u="none" dirty="0"/>
          </a:p>
          <a:p>
            <a:pPr lvl="2"/>
            <a:r>
              <a:rPr lang="ja-JP" altLang="en-US" dirty="0"/>
              <a:t>プレイヤーがなくても存在可能</a:t>
            </a:r>
            <a:endParaRPr lang="en-US" altLang="ja-JP" b="0" u="none" dirty="0"/>
          </a:p>
          <a:p>
            <a:pPr lvl="1"/>
            <a:r>
              <a:rPr lang="ja-JP" altLang="en-US" u="sng" dirty="0"/>
              <a:t>定義内容</a:t>
            </a:r>
            <a:endParaRPr lang="en-US" altLang="ja-JP" u="sng" dirty="0"/>
          </a:p>
          <a:p>
            <a:pPr lvl="2"/>
            <a:r>
              <a:rPr lang="ja-JP" altLang="en-US" dirty="0"/>
              <a:t>ロール概念のみが持つ定義内容の追加が可能　例）勤続年数</a:t>
            </a:r>
            <a:endParaRPr lang="en-US" altLang="ja-JP" dirty="0"/>
          </a:p>
          <a:p>
            <a:pPr lvl="2"/>
            <a:r>
              <a:rPr lang="ja-JP" altLang="en-US" dirty="0"/>
              <a:t>クラス制約からの継承を介してプレイヤーの定義内容を参照可能</a:t>
            </a:r>
            <a:endParaRPr lang="en-US" altLang="ja-JP" dirty="0"/>
          </a:p>
          <a:p>
            <a:pPr marL="914400" lvl="2" indent="0">
              <a:buNone/>
            </a:pPr>
            <a:r>
              <a:rPr lang="ja-JP" altLang="en-US" dirty="0"/>
              <a:t>　</a:t>
            </a:r>
            <a:r>
              <a:rPr lang="en-US" altLang="ja-JP" dirty="0">
                <a:solidFill>
                  <a:srgbClr val="0066FF"/>
                </a:solidFill>
              </a:rPr>
              <a:t>※</a:t>
            </a:r>
            <a:r>
              <a:rPr lang="ja-JP" altLang="en-US" dirty="0">
                <a:solidFill>
                  <a:srgbClr val="0066FF"/>
                </a:solidFill>
              </a:rPr>
              <a:t>ロール概念で参照されない定義内容もある</a:t>
            </a:r>
            <a:endParaRPr lang="en-US" altLang="ja-JP" dirty="0">
              <a:solidFill>
                <a:srgbClr val="0066FF"/>
              </a:solidFill>
            </a:endParaRPr>
          </a:p>
          <a:p>
            <a:pPr marL="914400" lvl="2" indent="0">
              <a:buNone/>
            </a:pPr>
            <a:r>
              <a:rPr lang="ja-JP" altLang="en-US" dirty="0">
                <a:solidFill>
                  <a:srgbClr val="0066FF"/>
                </a:solidFill>
              </a:rPr>
              <a:t>　→これがないとき，ロール概念とロールホルダーの定義が同一になる</a:t>
            </a:r>
            <a:endParaRPr lang="en-US" altLang="ja-JP" dirty="0">
              <a:solidFill>
                <a:srgbClr val="0066FF"/>
              </a:solidFill>
            </a:endParaRPr>
          </a:p>
          <a:p>
            <a:r>
              <a:rPr lang="ja-JP" altLang="en-US" u="none" dirty="0">
                <a:solidFill>
                  <a:srgbClr val="FF0000"/>
                </a:solidFill>
              </a:rPr>
              <a:t>ロールホルダー　</a:t>
            </a:r>
            <a:endParaRPr lang="en-US" altLang="ja-JP" u="none" dirty="0">
              <a:solidFill>
                <a:srgbClr val="FF0000"/>
              </a:solidFill>
            </a:endParaRPr>
          </a:p>
          <a:p>
            <a:pPr lvl="1"/>
            <a:r>
              <a:rPr lang="ja-JP" altLang="en-US" u="sng" dirty="0"/>
              <a:t>他の概念への依存性</a:t>
            </a:r>
            <a:endParaRPr lang="en-US" altLang="ja-JP" u="sng" dirty="0"/>
          </a:p>
          <a:p>
            <a:pPr lvl="2"/>
            <a:r>
              <a:rPr lang="ja-JP" altLang="en-US" dirty="0"/>
              <a:t>ロール概念（＋コンテキスト）＋プレイヤーに依存して存在</a:t>
            </a:r>
            <a:endParaRPr lang="en-US" altLang="ja-JP" dirty="0"/>
          </a:p>
          <a:p>
            <a:pPr lvl="1"/>
            <a:r>
              <a:rPr lang="ja-JP" altLang="en-US" b="0" u="sng" dirty="0"/>
              <a:t>定義内容</a:t>
            </a:r>
            <a:endParaRPr lang="en-US" altLang="ja-JP" b="0" u="sng" dirty="0"/>
          </a:p>
          <a:p>
            <a:pPr lvl="2"/>
            <a:r>
              <a:rPr lang="ja-JP" altLang="en-US" dirty="0"/>
              <a:t>プレイヤー（クラス制約）の定義＋ロール概念の定義で決まる</a:t>
            </a:r>
            <a:endParaRPr lang="en-US" altLang="ja-JP" dirty="0"/>
          </a:p>
          <a:p>
            <a:pPr lvl="2"/>
            <a:r>
              <a:rPr lang="ja-JP" altLang="en-US" dirty="0"/>
              <a:t>独自の定義内容の追加が不可</a:t>
            </a:r>
          </a:p>
          <a:p>
            <a:endParaRPr kumimoji="1" lang="en-US" altLang="ja-JP" sz="2800" b="0" u="none" dirty="0"/>
          </a:p>
          <a:p>
            <a:pPr lvl="1"/>
            <a:endParaRPr kumimoji="1" lang="ja-JP" altLang="en-US" sz="2400" dirty="0"/>
          </a:p>
        </p:txBody>
      </p:sp>
      <p:sp>
        <p:nvSpPr>
          <p:cNvPr id="4" name="日付プレースホルダー 3"/>
          <p:cNvSpPr>
            <a:spLocks noGrp="1"/>
          </p:cNvSpPr>
          <p:nvPr>
            <p:ph type="dt" sz="half" idx="10"/>
          </p:nvPr>
        </p:nvSpPr>
        <p:spPr/>
        <p:txBody>
          <a:bodyPr/>
          <a:lstStyle/>
          <a:p>
            <a:pPr>
              <a:defRPr/>
            </a:pPr>
            <a:fld id="{5F5157EB-E63F-4BBC-823A-AC42B19741C5}"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86</a:t>
            </a:fld>
            <a:endParaRPr lang="en-US" altLang="ja-JP"/>
          </a:p>
        </p:txBody>
      </p:sp>
    </p:spTree>
    <p:extLst>
      <p:ext uri="{BB962C8B-B14F-4D97-AF65-F5344CB8AC3E}">
        <p14:creationId xmlns:p14="http://schemas.microsoft.com/office/powerpoint/2010/main" val="2321656485"/>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の構築方法②</a:t>
            </a:r>
            <a:br>
              <a:rPr kumimoji="1" lang="en-US" altLang="ja-JP" sz="4400" b="1" dirty="0">
                <a:solidFill>
                  <a:srgbClr val="009900"/>
                </a:solidFill>
              </a:rPr>
            </a:br>
            <a:r>
              <a:rPr kumimoji="1" lang="ja-JP" altLang="en-US" sz="4400" dirty="0">
                <a:solidFill>
                  <a:srgbClr val="0000CC"/>
                </a:solidFill>
              </a:rPr>
              <a:t>～より詳細な概念定義～</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スロットの詳細定義</a:t>
            </a:r>
            <a:br>
              <a:rPr lang="en-US" altLang="ja-JP" sz="3200" dirty="0">
                <a:solidFill>
                  <a:schemeClr val="tx1"/>
                </a:solidFill>
              </a:rPr>
            </a:br>
            <a:r>
              <a:rPr lang="ja-JP" altLang="en-US" sz="3200" dirty="0">
                <a:solidFill>
                  <a:schemeClr val="tx1"/>
                </a:solidFill>
              </a:rPr>
              <a:t>：ロール概念，ロールホルダーの定義</a:t>
            </a:r>
            <a:endParaRPr lang="en-US" altLang="ja-JP" sz="3200" dirty="0">
              <a:solidFill>
                <a:schemeClr val="tx1"/>
              </a:solidFill>
            </a:endParaRPr>
          </a:p>
          <a:p>
            <a:pPr marL="457200" indent="-457200">
              <a:buFont typeface="Arial" panose="020B0604020202020204" pitchFamily="34" charset="0"/>
              <a:buChar char="•"/>
            </a:pPr>
            <a:r>
              <a:rPr kumimoji="1" lang="ja-JP" altLang="en-US" sz="3200" dirty="0">
                <a:solidFill>
                  <a:srgbClr val="FF0000"/>
                </a:solidFill>
              </a:rPr>
              <a:t>スロット間の関係に関する制約</a:t>
            </a:r>
            <a:endParaRPr kumimoji="1" lang="ja-JP" altLang="en-US" sz="2800" dirty="0">
              <a:solidFill>
                <a:srgbClr val="FF0000"/>
              </a:solidFill>
            </a:endParaRP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516444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a:srcRect l="1871" t="7317" r="17914" b="40852"/>
          <a:stretch>
            <a:fillRect/>
          </a:stretch>
        </p:blipFill>
        <p:spPr bwMode="auto">
          <a:xfrm>
            <a:off x="857250" y="1785938"/>
            <a:ext cx="3930774" cy="2227439"/>
          </a:xfrm>
          <a:prstGeom prst="rect">
            <a:avLst/>
          </a:prstGeom>
          <a:noFill/>
          <a:ln w="9525">
            <a:noFill/>
            <a:miter lim="800000"/>
            <a:headEnd/>
            <a:tailEnd/>
          </a:ln>
        </p:spPr>
      </p:pic>
      <p:sp>
        <p:nvSpPr>
          <p:cNvPr id="61443" name="タイトル 1"/>
          <p:cNvSpPr>
            <a:spLocks noGrp="1"/>
          </p:cNvSpPr>
          <p:nvPr>
            <p:ph type="title"/>
          </p:nvPr>
        </p:nvSpPr>
        <p:spPr/>
        <p:txBody>
          <a:bodyPr/>
          <a:lstStyle/>
          <a:p>
            <a:r>
              <a:rPr lang="ja-JP" altLang="en-US"/>
              <a:t>スロット間の関係の利用</a:t>
            </a:r>
          </a:p>
        </p:txBody>
      </p:sp>
      <p:sp>
        <p:nvSpPr>
          <p:cNvPr id="33795" name="コンテンツ プレースホルダ 2"/>
          <p:cNvSpPr>
            <a:spLocks noGrp="1"/>
          </p:cNvSpPr>
          <p:nvPr>
            <p:ph idx="1"/>
          </p:nvPr>
        </p:nvSpPr>
        <p:spPr>
          <a:xfrm>
            <a:off x="179512" y="928688"/>
            <a:ext cx="8429625" cy="5643562"/>
          </a:xfrm>
        </p:spPr>
        <p:txBody>
          <a:bodyPr/>
          <a:lstStyle/>
          <a:p>
            <a:r>
              <a:rPr lang="ja-JP" altLang="en-US" sz="2400" dirty="0">
                <a:solidFill>
                  <a:srgbClr val="FF0000"/>
                </a:solidFill>
              </a:rPr>
              <a:t>スロット間の関係</a:t>
            </a:r>
            <a:r>
              <a:rPr lang="ja-JP" altLang="en-US" sz="2400" dirty="0"/>
              <a:t>を利用することで，より詳細な定義ができる．</a:t>
            </a:r>
            <a:endParaRPr lang="en-US" altLang="ja-JP" sz="2400" dirty="0"/>
          </a:p>
          <a:p>
            <a:pPr lvl="1"/>
            <a:r>
              <a:rPr lang="ja-JP" altLang="en-US" sz="2400" dirty="0"/>
              <a:t>例）学校において，「校長と副校長は異なる人間がなる」</a:t>
            </a:r>
            <a:endParaRPr lang="en-US" altLang="ja-JP" sz="2400" dirty="0"/>
          </a:p>
          <a:p>
            <a:endParaRPr lang="en-US" altLang="ja-JP" sz="2400" dirty="0"/>
          </a:p>
          <a:p>
            <a:endParaRPr lang="en-US" altLang="ja-JP" sz="2400" dirty="0"/>
          </a:p>
          <a:p>
            <a:pPr>
              <a:buFont typeface="Wingdings" pitchFamily="2" charset="2"/>
              <a:buNone/>
            </a:pPr>
            <a:endParaRPr lang="en-US" altLang="ja-JP" sz="2400" dirty="0"/>
          </a:p>
          <a:p>
            <a:pPr lvl="2">
              <a:buNone/>
            </a:pPr>
            <a:endParaRPr lang="en-US" altLang="ja-JP" dirty="0"/>
          </a:p>
          <a:p>
            <a:pPr lvl="2">
              <a:buNone/>
            </a:pPr>
            <a:endParaRPr lang="en-US" altLang="ja-JP" sz="1600" dirty="0"/>
          </a:p>
          <a:p>
            <a:r>
              <a:rPr lang="ja-JP" altLang="en-US" sz="2400" dirty="0"/>
              <a:t>法造であらかじめ定義している関係</a:t>
            </a:r>
            <a:endParaRPr lang="en-US" altLang="ja-JP" sz="2400" dirty="0"/>
          </a:p>
          <a:p>
            <a:pPr lvl="1"/>
            <a:r>
              <a:rPr lang="en-US" altLang="ja-JP" sz="2000" dirty="0">
                <a:solidFill>
                  <a:srgbClr val="FF0000"/>
                </a:solidFill>
              </a:rPr>
              <a:t>equal</a:t>
            </a:r>
            <a:r>
              <a:rPr lang="ja-JP" altLang="en-US" sz="2000" dirty="0">
                <a:solidFill>
                  <a:srgbClr val="FF0000"/>
                </a:solidFill>
              </a:rPr>
              <a:t>関係</a:t>
            </a:r>
            <a:r>
              <a:rPr lang="ja-JP" altLang="en-US" sz="2000" dirty="0"/>
              <a:t>：数字（</a:t>
            </a:r>
            <a:r>
              <a:rPr lang="en-US" altLang="ja-JP" sz="2000" dirty="0"/>
              <a:t>number</a:t>
            </a:r>
            <a:r>
              <a:rPr lang="ja-JP" altLang="en-US" sz="2000" dirty="0"/>
              <a:t>）が等しい</a:t>
            </a:r>
            <a:endParaRPr lang="en-US" altLang="ja-JP" sz="2000" dirty="0"/>
          </a:p>
          <a:p>
            <a:pPr lvl="1"/>
            <a:r>
              <a:rPr lang="en-US" altLang="ja-JP" sz="2000" dirty="0">
                <a:solidFill>
                  <a:srgbClr val="FF0000"/>
                </a:solidFill>
              </a:rPr>
              <a:t>not-equal</a:t>
            </a:r>
            <a:r>
              <a:rPr lang="ja-JP" altLang="en-US" sz="2000" dirty="0">
                <a:solidFill>
                  <a:srgbClr val="FF0000"/>
                </a:solidFill>
              </a:rPr>
              <a:t>関係</a:t>
            </a:r>
            <a:r>
              <a:rPr lang="ja-JP" altLang="en-US" sz="2000" dirty="0"/>
              <a:t>：数字（</a:t>
            </a:r>
            <a:r>
              <a:rPr lang="en-US" altLang="ja-JP" sz="2000" dirty="0"/>
              <a:t>number</a:t>
            </a:r>
            <a:r>
              <a:rPr lang="ja-JP" altLang="en-US" sz="2000" dirty="0"/>
              <a:t>）が異なる</a:t>
            </a:r>
            <a:endParaRPr lang="en-US" altLang="ja-JP" sz="2000" dirty="0"/>
          </a:p>
          <a:p>
            <a:pPr lvl="1"/>
            <a:r>
              <a:rPr lang="en-US" altLang="ja-JP" sz="2000" dirty="0">
                <a:solidFill>
                  <a:srgbClr val="FF0000"/>
                </a:solidFill>
              </a:rPr>
              <a:t>larger-than</a:t>
            </a:r>
            <a:r>
              <a:rPr lang="ja-JP" altLang="en-US" sz="2000" dirty="0">
                <a:solidFill>
                  <a:srgbClr val="FF0000"/>
                </a:solidFill>
              </a:rPr>
              <a:t>関係</a:t>
            </a:r>
            <a:r>
              <a:rPr lang="ja-JP" altLang="en-US" sz="2000" dirty="0"/>
              <a:t>：数字（</a:t>
            </a:r>
            <a:r>
              <a:rPr lang="en-US" altLang="ja-JP" sz="2000" dirty="0"/>
              <a:t>number</a:t>
            </a:r>
            <a:r>
              <a:rPr lang="ja-JP" altLang="en-US" sz="2000" dirty="0"/>
              <a:t>）の大小</a:t>
            </a:r>
            <a:endParaRPr lang="en-US" altLang="ja-JP" sz="2000" dirty="0"/>
          </a:p>
          <a:p>
            <a:pPr lvl="1"/>
            <a:r>
              <a:rPr lang="en-US" altLang="ja-JP" sz="2000" dirty="0" err="1">
                <a:solidFill>
                  <a:srgbClr val="FF0000"/>
                </a:solidFill>
              </a:rPr>
              <a:t>sameAs</a:t>
            </a:r>
            <a:r>
              <a:rPr lang="ja-JP" altLang="en-US" sz="2000" dirty="0">
                <a:solidFill>
                  <a:srgbClr val="FF0000"/>
                </a:solidFill>
              </a:rPr>
              <a:t>関係</a:t>
            </a:r>
            <a:r>
              <a:rPr lang="ja-JP" altLang="en-US" sz="2000" dirty="0"/>
              <a:t>：同じインスタンスが入る</a:t>
            </a:r>
            <a:endParaRPr lang="en-US" altLang="ja-JP" sz="2000" dirty="0"/>
          </a:p>
          <a:p>
            <a:pPr lvl="1"/>
            <a:r>
              <a:rPr lang="en-US" altLang="ja-JP" sz="2000" dirty="0">
                <a:solidFill>
                  <a:srgbClr val="FF0000"/>
                </a:solidFill>
              </a:rPr>
              <a:t>different</a:t>
            </a:r>
            <a:r>
              <a:rPr lang="ja-JP" altLang="en-US" sz="2000" dirty="0">
                <a:solidFill>
                  <a:srgbClr val="FF0000"/>
                </a:solidFill>
              </a:rPr>
              <a:t>関係</a:t>
            </a:r>
            <a:r>
              <a:rPr lang="ja-JP" altLang="en-US" sz="2000" dirty="0"/>
              <a:t>：異なるインスタンス入る</a:t>
            </a:r>
            <a:endParaRPr lang="en-US" altLang="ja-JP" sz="2000" dirty="0"/>
          </a:p>
        </p:txBody>
      </p:sp>
      <p:sp>
        <p:nvSpPr>
          <p:cNvPr id="61445" name="日付プレースホルダ 3"/>
          <p:cNvSpPr>
            <a:spLocks noGrp="1"/>
          </p:cNvSpPr>
          <p:nvPr>
            <p:ph type="dt" sz="quarter" idx="10"/>
          </p:nvPr>
        </p:nvSpPr>
        <p:spPr>
          <a:noFill/>
        </p:spPr>
        <p:txBody>
          <a:bodyPr/>
          <a:lstStyle/>
          <a:p>
            <a:fld id="{96DBF823-8A7E-44BB-A6C7-EB4145D8F068}" type="datetime1">
              <a:rPr lang="ja-JP" altLang="en-US" smtClean="0"/>
              <a:t>2019/6/5</a:t>
            </a:fld>
            <a:endParaRPr lang="en-US" altLang="ja-JP"/>
          </a:p>
        </p:txBody>
      </p:sp>
      <p:sp>
        <p:nvSpPr>
          <p:cNvPr id="61447" name="スライド番号プレースホルダ 5"/>
          <p:cNvSpPr>
            <a:spLocks noGrp="1"/>
          </p:cNvSpPr>
          <p:nvPr>
            <p:ph type="sldNum" sz="quarter" idx="12"/>
          </p:nvPr>
        </p:nvSpPr>
        <p:spPr>
          <a:noFill/>
        </p:spPr>
        <p:txBody>
          <a:bodyPr/>
          <a:lstStyle/>
          <a:p>
            <a:fld id="{F93D3E36-3D38-463D-8319-6495EB829FA2}" type="slidenum">
              <a:rPr lang="en-US" altLang="ja-JP" smtClean="0"/>
              <a:pPr/>
              <a:t>88</a:t>
            </a:fld>
            <a:endParaRPr lang="en-US" altLang="ja-JP"/>
          </a:p>
        </p:txBody>
      </p:sp>
      <p:sp>
        <p:nvSpPr>
          <p:cNvPr id="9" name="AutoShape 16"/>
          <p:cNvSpPr>
            <a:spLocks noChangeArrowheads="1"/>
          </p:cNvSpPr>
          <p:nvPr/>
        </p:nvSpPr>
        <p:spPr bwMode="auto">
          <a:xfrm>
            <a:off x="4427984" y="1857375"/>
            <a:ext cx="4573141" cy="1715641"/>
          </a:xfrm>
          <a:prstGeom prst="wedgeRoundRectCallout">
            <a:avLst>
              <a:gd name="adj1" fmla="val -58851"/>
              <a:gd name="adj2" fmla="val 51852"/>
              <a:gd name="adj3" fmla="val 16667"/>
            </a:avLst>
          </a:prstGeom>
          <a:solidFill>
            <a:srgbClr val="FFFFCC"/>
          </a:solidFill>
          <a:ln w="9525" algn="ctr">
            <a:solidFill>
              <a:schemeClr val="tx1"/>
            </a:solidFill>
            <a:miter lim="800000"/>
            <a:headEnd/>
            <a:tailEnd/>
          </a:ln>
        </p:spPr>
        <p:txBody>
          <a:bodyPr anchor="ctr"/>
          <a:lstStyle/>
          <a:p>
            <a:r>
              <a:rPr lang="ja-JP" altLang="en-US" sz="2800" dirty="0">
                <a:solidFill>
                  <a:srgbClr val="FF0000"/>
                </a:solidFill>
              </a:rPr>
              <a:t>スロット間の関係</a:t>
            </a:r>
            <a:endParaRPr lang="en-US" altLang="ja-JP" sz="2800" dirty="0">
              <a:solidFill>
                <a:srgbClr val="FF0000"/>
              </a:solidFill>
            </a:endParaRPr>
          </a:p>
          <a:p>
            <a:r>
              <a:rPr lang="ja-JP" altLang="en-US" sz="2800" dirty="0"/>
              <a:t>→スロットに入る値に関する制約を与える</a:t>
            </a:r>
            <a:endParaRPr lang="en-US" altLang="ja-JP" sz="2800" dirty="0"/>
          </a:p>
          <a:p>
            <a:r>
              <a:rPr lang="ja-JP" altLang="en-US" sz="2800" dirty="0">
                <a:solidFill>
                  <a:srgbClr val="FF0000"/>
                </a:solidFill>
              </a:rPr>
              <a:t>「関係に関する制約」</a:t>
            </a:r>
            <a:r>
              <a:rPr lang="ja-JP" altLang="en-US" sz="2800" dirty="0"/>
              <a:t>と呼ぶ</a:t>
            </a:r>
            <a:endParaRPr lang="en-US" altLang="ja-JP" sz="2400" dirty="0"/>
          </a:p>
        </p:txBody>
      </p:sp>
      <p:sp>
        <p:nvSpPr>
          <p:cNvPr id="10" name="正方形/長方形 9"/>
          <p:cNvSpPr/>
          <p:nvPr/>
        </p:nvSpPr>
        <p:spPr>
          <a:xfrm>
            <a:off x="5364088" y="3861048"/>
            <a:ext cx="3600400" cy="2246769"/>
          </a:xfrm>
          <a:prstGeom prst="rect">
            <a:avLst/>
          </a:prstGeom>
          <a:solidFill>
            <a:srgbClr val="FFFFCC"/>
          </a:solidFill>
          <a:ln>
            <a:solidFill>
              <a:schemeClr val="tx1"/>
            </a:solidFill>
          </a:ln>
        </p:spPr>
        <p:txBody>
          <a:bodyPr wrap="square">
            <a:spAutoFit/>
          </a:bodyPr>
          <a:lstStyle/>
          <a:p>
            <a:r>
              <a:rPr lang="ja-JP" altLang="en-US" sz="2000" b="1" u="sng" dirty="0">
                <a:solidFill>
                  <a:srgbClr val="0000CC"/>
                </a:solidFill>
              </a:rPr>
              <a:t>編集操作</a:t>
            </a:r>
            <a:endParaRPr lang="en-US" altLang="ja-JP" sz="2000" b="1" u="sng" dirty="0">
              <a:solidFill>
                <a:srgbClr val="0000CC"/>
              </a:solidFill>
            </a:endParaRPr>
          </a:p>
          <a:p>
            <a:r>
              <a:rPr lang="en-US" altLang="ja-JP" sz="2000" dirty="0"/>
              <a:t>1)SIFT</a:t>
            </a:r>
            <a:r>
              <a:rPr lang="ja-JP" altLang="en-US" sz="2000" dirty="0"/>
              <a:t>キーを押しながらスロット　</a:t>
            </a:r>
            <a:endParaRPr lang="en-US" altLang="ja-JP" sz="2000" dirty="0"/>
          </a:p>
          <a:p>
            <a:r>
              <a:rPr lang="ja-JP" altLang="en-US" sz="2000" dirty="0"/>
              <a:t>　を複数選択する．</a:t>
            </a:r>
            <a:endParaRPr lang="en-US" altLang="ja-JP" sz="2000" dirty="0"/>
          </a:p>
          <a:p>
            <a:r>
              <a:rPr lang="en-US" altLang="ja-JP" sz="2000" dirty="0"/>
              <a:t>2)</a:t>
            </a:r>
            <a:r>
              <a:rPr lang="ja-JP" altLang="en-US" sz="2000" dirty="0"/>
              <a:t>追加したい関係をリストで選</a:t>
            </a:r>
            <a:endParaRPr lang="en-US" altLang="ja-JP" sz="2000" dirty="0"/>
          </a:p>
          <a:p>
            <a:r>
              <a:rPr lang="ja-JP" altLang="en-US" sz="2000" dirty="0"/>
              <a:t>　び</a:t>
            </a:r>
            <a:r>
              <a:rPr lang="en-US" altLang="ja-JP" sz="2000" dirty="0">
                <a:solidFill>
                  <a:srgbClr val="FF0000"/>
                </a:solidFill>
              </a:rPr>
              <a:t>[</a:t>
            </a:r>
            <a:r>
              <a:rPr lang="ja-JP" altLang="en-US" sz="2000" b="1" dirty="0">
                <a:solidFill>
                  <a:srgbClr val="FF0000"/>
                </a:solidFill>
              </a:rPr>
              <a:t>リンクの追加</a:t>
            </a:r>
            <a:r>
              <a:rPr lang="en-US" altLang="ja-JP" sz="2000" dirty="0">
                <a:solidFill>
                  <a:srgbClr val="FF0000"/>
                </a:solidFill>
              </a:rPr>
              <a:t>]</a:t>
            </a:r>
            <a:r>
              <a:rPr lang="ja-JP" altLang="en-US" sz="2000" dirty="0"/>
              <a:t>ボタンを押す．</a:t>
            </a:r>
            <a:endParaRPr lang="en-US" altLang="ja-JP" sz="2000" dirty="0"/>
          </a:p>
          <a:p>
            <a:r>
              <a:rPr lang="en-US" altLang="ja-JP" sz="2000" dirty="0"/>
              <a:t>3)</a:t>
            </a:r>
            <a:r>
              <a:rPr lang="ja-JP" altLang="en-US" sz="2000" dirty="0"/>
              <a:t>ダイアログで</a:t>
            </a:r>
            <a:r>
              <a:rPr lang="ja-JP" altLang="en-US" sz="2000" b="1" u="sng" dirty="0">
                <a:solidFill>
                  <a:srgbClr val="008000"/>
                </a:solidFill>
              </a:rPr>
              <a:t>追加内容を確認</a:t>
            </a:r>
            <a:endParaRPr lang="en-US" altLang="ja-JP" sz="2000" b="1" u="sng" dirty="0">
              <a:solidFill>
                <a:srgbClr val="008000"/>
              </a:solidFill>
            </a:endParaRPr>
          </a:p>
          <a:p>
            <a:r>
              <a:rPr lang="ja-JP" altLang="en-US" sz="2000" b="1" dirty="0">
                <a:solidFill>
                  <a:srgbClr val="008000"/>
                </a:solidFill>
              </a:rPr>
              <a:t>　</a:t>
            </a:r>
            <a:r>
              <a:rPr lang="ja-JP" altLang="en-US" sz="2000" dirty="0"/>
              <a:t>して</a:t>
            </a:r>
            <a:r>
              <a:rPr lang="en-US" altLang="ja-JP" sz="2000" dirty="0"/>
              <a:t>OK</a:t>
            </a:r>
            <a:r>
              <a:rPr lang="ja-JP" altLang="en-US" sz="2000" dirty="0"/>
              <a:t>ボタンを押す．</a:t>
            </a:r>
          </a:p>
        </p:txBody>
      </p:sp>
      <p:sp>
        <p:nvSpPr>
          <p:cNvPr id="12" name="Rectangle 6"/>
          <p:cNvSpPr>
            <a:spLocks noChangeArrowheads="1"/>
          </p:cNvSpPr>
          <p:nvPr/>
        </p:nvSpPr>
        <p:spPr bwMode="auto">
          <a:xfrm>
            <a:off x="899592" y="6165304"/>
            <a:ext cx="6912768" cy="461665"/>
          </a:xfrm>
          <a:prstGeom prst="rect">
            <a:avLst/>
          </a:prstGeom>
          <a:solidFill>
            <a:srgbClr val="FFFFCC"/>
          </a:solidFill>
          <a:ln w="9525">
            <a:solidFill>
              <a:schemeClr val="tx1"/>
            </a:solidFill>
            <a:miter lim="800000"/>
            <a:headEnd/>
            <a:tailEnd/>
          </a:ln>
        </p:spPr>
        <p:txBody>
          <a:bodyPr wrap="square" anchor="ctr">
            <a:spAutoFit/>
          </a:bodyPr>
          <a:lstStyle/>
          <a:p>
            <a:r>
              <a:rPr lang="ja-JP" altLang="en-US" sz="2400" dirty="0">
                <a:solidFill>
                  <a:srgbClr val="008000"/>
                </a:solidFill>
              </a:rPr>
              <a:t>操作練習：</a:t>
            </a:r>
            <a:r>
              <a:rPr lang="ja-JP" altLang="en-US" sz="2400" dirty="0"/>
              <a:t>校長・教頭の間に</a:t>
            </a:r>
            <a:r>
              <a:rPr lang="en-US" altLang="ja-JP" sz="2400" dirty="0"/>
              <a:t>different</a:t>
            </a:r>
            <a:r>
              <a:rPr lang="ja-JP" altLang="en-US" sz="2400" dirty="0"/>
              <a:t>関係追加する．</a:t>
            </a:r>
          </a:p>
        </p:txBody>
      </p:sp>
    </p:spTree>
    <p:extLst>
      <p:ext uri="{BB962C8B-B14F-4D97-AF65-F5344CB8AC3E}">
        <p14:creationId xmlns:p14="http://schemas.microsoft.com/office/powerpoint/2010/main" val="28637736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795">
                                            <p:txEl>
                                              <p:pRg st="7" end="7"/>
                                            </p:txEl>
                                          </p:spTgt>
                                        </p:tgtEl>
                                        <p:attrNameLst>
                                          <p:attrName>style.visibility</p:attrName>
                                        </p:attrNameLst>
                                      </p:cBhvr>
                                      <p:to>
                                        <p:strVal val="visible"/>
                                      </p:to>
                                    </p:set>
                                    <p:animEffect transition="in" filter="blinds(horizontal)">
                                      <p:cBhvr>
                                        <p:cTn id="12" dur="500"/>
                                        <p:tgtEl>
                                          <p:spTgt spid="33795">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animEffect transition="in" filter="blinds(horizontal)">
                                      <p:cBhvr>
                                        <p:cTn id="15" dur="500"/>
                                        <p:tgtEl>
                                          <p:spTgt spid="33795">
                                            <p:txEl>
                                              <p:pRg st="8" end="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3795">
                                            <p:txEl>
                                              <p:pRg st="9" end="9"/>
                                            </p:txEl>
                                          </p:spTgt>
                                        </p:tgtEl>
                                        <p:attrNameLst>
                                          <p:attrName>style.visibility</p:attrName>
                                        </p:attrNameLst>
                                      </p:cBhvr>
                                      <p:to>
                                        <p:strVal val="visible"/>
                                      </p:to>
                                    </p:set>
                                    <p:animEffect transition="in" filter="blinds(horizontal)">
                                      <p:cBhvr>
                                        <p:cTn id="18" dur="500"/>
                                        <p:tgtEl>
                                          <p:spTgt spid="33795">
                                            <p:txEl>
                                              <p:pRg st="9" end="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3795">
                                            <p:txEl>
                                              <p:pRg st="10" end="10"/>
                                            </p:txEl>
                                          </p:spTgt>
                                        </p:tgtEl>
                                        <p:attrNameLst>
                                          <p:attrName>style.visibility</p:attrName>
                                        </p:attrNameLst>
                                      </p:cBhvr>
                                      <p:to>
                                        <p:strVal val="visible"/>
                                      </p:to>
                                    </p:set>
                                    <p:animEffect transition="in" filter="blinds(horizontal)">
                                      <p:cBhvr>
                                        <p:cTn id="21" dur="500"/>
                                        <p:tgtEl>
                                          <p:spTgt spid="33795">
                                            <p:txEl>
                                              <p:pRg st="10" end="1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3795">
                                            <p:txEl>
                                              <p:pRg st="11" end="11"/>
                                            </p:txEl>
                                          </p:spTgt>
                                        </p:tgtEl>
                                        <p:attrNameLst>
                                          <p:attrName>style.visibility</p:attrName>
                                        </p:attrNameLst>
                                      </p:cBhvr>
                                      <p:to>
                                        <p:strVal val="visible"/>
                                      </p:to>
                                    </p:set>
                                    <p:animEffect transition="in" filter="blinds(horizontal)">
                                      <p:cBhvr>
                                        <p:cTn id="24" dur="500"/>
                                        <p:tgtEl>
                                          <p:spTgt spid="33795">
                                            <p:txEl>
                                              <p:pRg st="11" end="1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3795">
                                            <p:txEl>
                                              <p:pRg st="12" end="12"/>
                                            </p:txEl>
                                          </p:spTgt>
                                        </p:tgtEl>
                                        <p:attrNameLst>
                                          <p:attrName>style.visibility</p:attrName>
                                        </p:attrNameLst>
                                      </p:cBhvr>
                                      <p:to>
                                        <p:strVal val="visible"/>
                                      </p:to>
                                    </p:set>
                                    <p:animEffect transition="in" filter="blinds(horizontal)">
                                      <p:cBhvr>
                                        <p:cTn id="27" dur="500"/>
                                        <p:tgtEl>
                                          <p:spTgt spid="33795">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4"/>
          <p:cNvPicPr>
            <a:picLocks noChangeAspect="1" noChangeArrowheads="1"/>
          </p:cNvPicPr>
          <p:nvPr/>
        </p:nvPicPr>
        <p:blipFill>
          <a:blip r:embed="rId3"/>
          <a:srcRect l="32031" t="13541" r="42188" b="57292"/>
          <a:stretch>
            <a:fillRect/>
          </a:stretch>
        </p:blipFill>
        <p:spPr bwMode="auto">
          <a:xfrm>
            <a:off x="5508104" y="3243734"/>
            <a:ext cx="3357563" cy="2849562"/>
          </a:xfrm>
          <a:prstGeom prst="rect">
            <a:avLst/>
          </a:prstGeom>
          <a:noFill/>
          <a:ln w="9525">
            <a:noFill/>
            <a:miter lim="800000"/>
            <a:headEnd/>
            <a:tailEnd/>
          </a:ln>
        </p:spPr>
      </p:pic>
      <p:pic>
        <p:nvPicPr>
          <p:cNvPr id="49155" name="Picture 13"/>
          <p:cNvPicPr>
            <a:picLocks noChangeAspect="1" noChangeArrowheads="1"/>
          </p:cNvPicPr>
          <p:nvPr/>
        </p:nvPicPr>
        <p:blipFill>
          <a:blip r:embed="rId4"/>
          <a:srcRect l="32813" t="13541" r="37500" b="52083"/>
          <a:stretch>
            <a:fillRect/>
          </a:stretch>
        </p:blipFill>
        <p:spPr bwMode="auto">
          <a:xfrm>
            <a:off x="5604644" y="764704"/>
            <a:ext cx="3071812" cy="2667000"/>
          </a:xfrm>
          <a:prstGeom prst="rect">
            <a:avLst/>
          </a:prstGeom>
          <a:noFill/>
          <a:ln w="9525">
            <a:noFill/>
            <a:miter lim="800000"/>
            <a:headEnd/>
            <a:tailEnd/>
          </a:ln>
        </p:spPr>
      </p:pic>
      <p:sp>
        <p:nvSpPr>
          <p:cNvPr id="49156" name="Rectangle 2"/>
          <p:cNvSpPr>
            <a:spLocks noGrp="1" noChangeArrowheads="1"/>
          </p:cNvSpPr>
          <p:nvPr>
            <p:ph type="title"/>
          </p:nvPr>
        </p:nvSpPr>
        <p:spPr>
          <a:xfrm>
            <a:off x="142875" y="146050"/>
            <a:ext cx="6157913" cy="762000"/>
          </a:xfrm>
        </p:spPr>
        <p:txBody>
          <a:bodyPr/>
          <a:lstStyle/>
          <a:p>
            <a:br>
              <a:rPr lang="ja-JP" altLang="en-US" sz="4000"/>
            </a:br>
            <a:r>
              <a:rPr lang="ja-JP" altLang="en-US" sz="4000"/>
              <a:t>その他の関係の定義と利用</a:t>
            </a:r>
          </a:p>
        </p:txBody>
      </p:sp>
      <p:sp>
        <p:nvSpPr>
          <p:cNvPr id="49157" name="Rectangle 3"/>
          <p:cNvSpPr>
            <a:spLocks noGrp="1" noChangeArrowheads="1"/>
          </p:cNvSpPr>
          <p:nvPr>
            <p:ph idx="1"/>
          </p:nvPr>
        </p:nvSpPr>
        <p:spPr>
          <a:xfrm>
            <a:off x="71438" y="1000125"/>
            <a:ext cx="5500687" cy="5214938"/>
          </a:xfrm>
        </p:spPr>
        <p:txBody>
          <a:bodyPr/>
          <a:lstStyle/>
          <a:p>
            <a:pPr>
              <a:lnSpc>
                <a:spcPct val="90000"/>
              </a:lnSpc>
            </a:pPr>
            <a:r>
              <a:rPr lang="ja-JP" altLang="en-US" sz="2800"/>
              <a:t>その他の関係の定義</a:t>
            </a:r>
            <a:endParaRPr lang="ja-JP" altLang="en-US" sz="2800">
              <a:solidFill>
                <a:srgbClr val="0066FF"/>
              </a:solidFill>
            </a:endParaRPr>
          </a:p>
          <a:p>
            <a:pPr lvl="1">
              <a:lnSpc>
                <a:spcPct val="90000"/>
              </a:lnSpc>
            </a:pPr>
            <a:r>
              <a:rPr lang="ja-JP" altLang="en-US" sz="2400"/>
              <a:t>新しい関係を定義することができる</a:t>
            </a:r>
            <a:endParaRPr lang="en-US" altLang="ja-JP" sz="2400"/>
          </a:p>
          <a:p>
            <a:pPr lvl="1">
              <a:lnSpc>
                <a:spcPct val="90000"/>
              </a:lnSpc>
            </a:pPr>
            <a:r>
              <a:rPr lang="ja-JP" altLang="en-US" sz="2400">
                <a:solidFill>
                  <a:srgbClr val="FF0000"/>
                </a:solidFill>
              </a:rPr>
              <a:t>「関係概念」タブ</a:t>
            </a:r>
            <a:r>
              <a:rPr lang="ja-JP" altLang="en-US" sz="2400"/>
              <a:t>を選択</a:t>
            </a:r>
            <a:endParaRPr lang="en-US" altLang="ja-JP" sz="2400"/>
          </a:p>
          <a:p>
            <a:pPr lvl="1">
              <a:lnSpc>
                <a:spcPct val="90000"/>
              </a:lnSpc>
              <a:buFont typeface="Wingdings" pitchFamily="2" charset="2"/>
              <a:buNone/>
            </a:pPr>
            <a:r>
              <a:rPr lang="en-US" altLang="ja-JP" sz="2000"/>
              <a:t>	</a:t>
            </a:r>
            <a:r>
              <a:rPr lang="ja-JP" altLang="en-US" sz="2000"/>
              <a:t>→概念と同様にノードを用いて定義</a:t>
            </a:r>
            <a:endParaRPr lang="en-US" altLang="ja-JP" sz="2000"/>
          </a:p>
          <a:p>
            <a:pPr lvl="1">
              <a:lnSpc>
                <a:spcPct val="90000"/>
              </a:lnSpc>
              <a:buFont typeface="Wingdings" pitchFamily="2" charset="2"/>
              <a:buNone/>
            </a:pPr>
            <a:r>
              <a:rPr lang="en-US" altLang="ja-JP" sz="2000"/>
              <a:t>	</a:t>
            </a:r>
            <a:r>
              <a:rPr lang="ja-JP" altLang="en-US" sz="2000"/>
              <a:t>→定義した関係は</a:t>
            </a:r>
            <a:r>
              <a:rPr lang="ja-JP" altLang="en-US" sz="2000">
                <a:solidFill>
                  <a:srgbClr val="FF0000"/>
                </a:solidFill>
              </a:rPr>
              <a:t>「リンクの種類」</a:t>
            </a:r>
            <a:r>
              <a:rPr lang="ja-JP" altLang="en-US" sz="2000"/>
              <a:t>に</a:t>
            </a:r>
            <a:endParaRPr lang="en-US" altLang="ja-JP" sz="2000"/>
          </a:p>
          <a:p>
            <a:pPr lvl="1">
              <a:lnSpc>
                <a:spcPct val="90000"/>
              </a:lnSpc>
              <a:buFont typeface="Wingdings" pitchFamily="2" charset="2"/>
              <a:buNone/>
            </a:pPr>
            <a:r>
              <a:rPr lang="ja-JP" altLang="en-US" sz="2000"/>
              <a:t>　　　追加される</a:t>
            </a:r>
            <a:endParaRPr lang="ja-JP" altLang="en-US" sz="1800"/>
          </a:p>
          <a:p>
            <a:pPr>
              <a:lnSpc>
                <a:spcPct val="90000"/>
              </a:lnSpc>
            </a:pPr>
            <a:r>
              <a:rPr lang="ja-JP" altLang="en-US" sz="2800"/>
              <a:t>定義した関係の利用</a:t>
            </a:r>
          </a:p>
          <a:p>
            <a:pPr lvl="1">
              <a:lnSpc>
                <a:spcPct val="90000"/>
              </a:lnSpc>
            </a:pPr>
            <a:r>
              <a:rPr lang="ja-JP" altLang="en-US" sz="2400"/>
              <a:t>定義した関係概念は，</a:t>
            </a:r>
            <a:r>
              <a:rPr lang="ja-JP" altLang="en-US" sz="2400">
                <a:solidFill>
                  <a:srgbClr val="FF0000"/>
                </a:solidFill>
              </a:rPr>
              <a:t>スロットで示される概念の間に必ずその関係が成立する</a:t>
            </a:r>
            <a:r>
              <a:rPr lang="ja-JP" altLang="en-US" sz="2400"/>
              <a:t>という関係に関する制約として利用できる．</a:t>
            </a:r>
          </a:p>
          <a:p>
            <a:pPr lvl="2">
              <a:lnSpc>
                <a:spcPct val="90000"/>
              </a:lnSpc>
            </a:pPr>
            <a:r>
              <a:rPr lang="en-US" altLang="ja-JP" sz="2000"/>
              <a:t>SIFT</a:t>
            </a:r>
            <a:r>
              <a:rPr lang="ja-JP" altLang="en-US" sz="2000"/>
              <a:t>キーを押しながらスロットを複数選択し，追加したい関係を選び，</a:t>
            </a:r>
            <a:r>
              <a:rPr lang="en-US" altLang="ja-JP" sz="2000">
                <a:solidFill>
                  <a:srgbClr val="FF0000"/>
                </a:solidFill>
              </a:rPr>
              <a:t>[</a:t>
            </a:r>
            <a:r>
              <a:rPr lang="ja-JP" altLang="en-US" sz="2000" b="1">
                <a:solidFill>
                  <a:srgbClr val="FF0000"/>
                </a:solidFill>
              </a:rPr>
              <a:t>リンクの追加</a:t>
            </a:r>
            <a:r>
              <a:rPr lang="en-US" altLang="ja-JP" sz="2000">
                <a:solidFill>
                  <a:srgbClr val="FF0000"/>
                </a:solidFill>
              </a:rPr>
              <a:t>]</a:t>
            </a:r>
            <a:r>
              <a:rPr lang="ja-JP" altLang="en-US" sz="2000"/>
              <a:t>ボタンを押す．</a:t>
            </a:r>
            <a:endParaRPr lang="en-US" altLang="ja-JP" sz="2000"/>
          </a:p>
          <a:p>
            <a:pPr lvl="2">
              <a:lnSpc>
                <a:spcPct val="90000"/>
              </a:lnSpc>
            </a:pPr>
            <a:r>
              <a:rPr lang="ja-JP" altLang="en-US" sz="2000"/>
              <a:t>ダイアログで</a:t>
            </a:r>
            <a:r>
              <a:rPr lang="ja-JP" altLang="en-US" sz="2000" b="1" u="sng">
                <a:solidFill>
                  <a:srgbClr val="008000"/>
                </a:solidFill>
              </a:rPr>
              <a:t>追加内容を確認</a:t>
            </a:r>
            <a:r>
              <a:rPr lang="ja-JP" altLang="en-US" sz="2000"/>
              <a:t>して</a:t>
            </a:r>
            <a:r>
              <a:rPr lang="en-US" altLang="ja-JP" sz="2000"/>
              <a:t>OK</a:t>
            </a:r>
            <a:r>
              <a:rPr lang="ja-JP" altLang="en-US" sz="2000"/>
              <a:t>ボタンを押す．</a:t>
            </a:r>
          </a:p>
        </p:txBody>
      </p:sp>
      <p:sp>
        <p:nvSpPr>
          <p:cNvPr id="49158" name="日付プレースホルダ 4"/>
          <p:cNvSpPr>
            <a:spLocks noGrp="1"/>
          </p:cNvSpPr>
          <p:nvPr>
            <p:ph type="dt" sz="quarter" idx="10"/>
          </p:nvPr>
        </p:nvSpPr>
        <p:spPr>
          <a:noFill/>
        </p:spPr>
        <p:txBody>
          <a:bodyPr/>
          <a:lstStyle/>
          <a:p>
            <a:fld id="{E148A342-3227-4510-881C-3A4790BBD3E1}" type="datetime1">
              <a:rPr lang="ja-JP" altLang="en-US" smtClean="0"/>
              <a:t>2019/6/5</a:t>
            </a:fld>
            <a:endParaRPr lang="en-US" altLang="ja-JP"/>
          </a:p>
        </p:txBody>
      </p:sp>
      <p:sp>
        <p:nvSpPr>
          <p:cNvPr id="49159" name="スライド番号プレースホルダ 5"/>
          <p:cNvSpPr>
            <a:spLocks noGrp="1"/>
          </p:cNvSpPr>
          <p:nvPr>
            <p:ph type="sldNum" sz="quarter" idx="12"/>
          </p:nvPr>
        </p:nvSpPr>
        <p:spPr>
          <a:noFill/>
        </p:spPr>
        <p:txBody>
          <a:bodyPr/>
          <a:lstStyle/>
          <a:p>
            <a:fld id="{8D7BAAB7-7E99-4EAF-BDB2-A26E57511F4C}" type="slidenum">
              <a:rPr lang="en-US" altLang="ja-JP" smtClean="0"/>
              <a:pPr/>
              <a:t>89</a:t>
            </a:fld>
            <a:endParaRPr lang="en-US" altLang="ja-JP"/>
          </a:p>
        </p:txBody>
      </p:sp>
      <p:sp>
        <p:nvSpPr>
          <p:cNvPr id="12" name="円/楕円 11"/>
          <p:cNvSpPr/>
          <p:nvPr/>
        </p:nvSpPr>
        <p:spPr>
          <a:xfrm>
            <a:off x="7008292" y="5243984"/>
            <a:ext cx="1143000" cy="500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円/楕円 12"/>
          <p:cNvSpPr/>
          <p:nvPr/>
        </p:nvSpPr>
        <p:spPr>
          <a:xfrm>
            <a:off x="6390456" y="1264766"/>
            <a:ext cx="1143000" cy="500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 name="円/楕円 15"/>
          <p:cNvSpPr/>
          <p:nvPr/>
        </p:nvSpPr>
        <p:spPr>
          <a:xfrm>
            <a:off x="6722542" y="3529484"/>
            <a:ext cx="642937" cy="500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Rectangle 6"/>
          <p:cNvSpPr>
            <a:spLocks noChangeArrowheads="1"/>
          </p:cNvSpPr>
          <p:nvPr/>
        </p:nvSpPr>
        <p:spPr bwMode="auto">
          <a:xfrm>
            <a:off x="5580112" y="5766355"/>
            <a:ext cx="3528392" cy="830997"/>
          </a:xfrm>
          <a:prstGeom prst="rect">
            <a:avLst/>
          </a:prstGeom>
          <a:solidFill>
            <a:srgbClr val="FFFFCC"/>
          </a:solidFill>
          <a:ln w="9525">
            <a:solidFill>
              <a:schemeClr val="tx1"/>
            </a:solidFill>
            <a:miter lim="800000"/>
            <a:headEnd/>
            <a:tailEnd/>
          </a:ln>
        </p:spPr>
        <p:txBody>
          <a:bodyPr wrap="square" anchor="ctr">
            <a:spAutoFit/>
          </a:bodyPr>
          <a:lstStyle/>
          <a:p>
            <a:r>
              <a:rPr lang="ja-JP" altLang="en-US" sz="2400" dirty="0">
                <a:solidFill>
                  <a:srgbClr val="008000"/>
                </a:solidFill>
              </a:rPr>
              <a:t>操作練習：</a:t>
            </a:r>
            <a:r>
              <a:rPr lang="ja-JP" altLang="en-US" sz="2400" dirty="0"/>
              <a:t>教師・学生の間に師弟関係を追加する．</a:t>
            </a:r>
          </a:p>
        </p:txBody>
      </p:sp>
    </p:spTree>
    <p:extLst>
      <p:ext uri="{BB962C8B-B14F-4D97-AF65-F5344CB8AC3E}">
        <p14:creationId xmlns:p14="http://schemas.microsoft.com/office/powerpoint/2010/main" val="226732792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600C47-B964-4BE8-A441-45948D14C050}"/>
              </a:ext>
            </a:extLst>
          </p:cNvPr>
          <p:cNvSpPr>
            <a:spLocks noGrp="1"/>
          </p:cNvSpPr>
          <p:nvPr>
            <p:ph type="title"/>
          </p:nvPr>
        </p:nvSpPr>
        <p:spPr/>
        <p:txBody>
          <a:bodyPr/>
          <a:lstStyle/>
          <a:p>
            <a:r>
              <a:rPr lang="en-US" altLang="ja-JP" dirty="0"/>
              <a:t>Open</a:t>
            </a:r>
            <a:r>
              <a:rPr lang="ja-JP" altLang="en-US" dirty="0"/>
              <a:t> </a:t>
            </a:r>
            <a:r>
              <a:rPr lang="en-US" altLang="ja-JP" dirty="0"/>
              <a:t>JDK</a:t>
            </a:r>
            <a:r>
              <a:rPr lang="ja-JP" altLang="en-US" dirty="0"/>
              <a:t>のインストール</a:t>
            </a:r>
            <a:endParaRPr kumimoji="1" lang="ja-JP" altLang="en-US" dirty="0"/>
          </a:p>
        </p:txBody>
      </p:sp>
      <p:sp>
        <p:nvSpPr>
          <p:cNvPr id="3" name="コンテンツ プレースホルダー 2">
            <a:extLst>
              <a:ext uri="{FF2B5EF4-FFF2-40B4-BE49-F238E27FC236}">
                <a16:creationId xmlns:a16="http://schemas.microsoft.com/office/drawing/2014/main" id="{A9B53C56-0542-47BC-A819-83838ACDC171}"/>
              </a:ext>
            </a:extLst>
          </p:cNvPr>
          <p:cNvSpPr>
            <a:spLocks noGrp="1"/>
          </p:cNvSpPr>
          <p:nvPr>
            <p:ph idx="1"/>
          </p:nvPr>
        </p:nvSpPr>
        <p:spPr>
          <a:xfrm>
            <a:off x="179512" y="1066586"/>
            <a:ext cx="8888288" cy="4913313"/>
          </a:xfrm>
        </p:spPr>
        <p:txBody>
          <a:bodyPr/>
          <a:lstStyle/>
          <a:p>
            <a:r>
              <a:rPr lang="ja-JP" altLang="en-US" sz="2800" u="none" dirty="0"/>
              <a:t>５．解凍されたできた</a:t>
            </a:r>
            <a:r>
              <a:rPr lang="ja-JP" altLang="en-US" sz="2800" u="none" dirty="0">
                <a:solidFill>
                  <a:srgbClr val="FF0000"/>
                </a:solidFill>
              </a:rPr>
              <a:t>フォルダ（</a:t>
            </a:r>
            <a:r>
              <a:rPr lang="en-US" altLang="ja-JP" sz="2800" b="0" u="none" dirty="0">
                <a:solidFill>
                  <a:srgbClr val="FF0000"/>
                </a:solidFill>
              </a:rPr>
              <a:t>jdk-12.0.1</a:t>
            </a:r>
            <a:r>
              <a:rPr lang="ja-JP" altLang="en-US" sz="2800" u="none" dirty="0">
                <a:solidFill>
                  <a:srgbClr val="FF0000"/>
                </a:solidFill>
              </a:rPr>
              <a:t>）の下にある</a:t>
            </a:r>
            <a:r>
              <a:rPr lang="en-US" altLang="ja-JP" sz="2800" u="none" dirty="0">
                <a:solidFill>
                  <a:srgbClr val="FF0000"/>
                </a:solidFill>
              </a:rPr>
              <a:t>bin</a:t>
            </a:r>
            <a:r>
              <a:rPr lang="ja-JP" altLang="en-US" sz="2800" u="none" dirty="0"/>
              <a:t>フォルダのアドレスを「</a:t>
            </a:r>
            <a:r>
              <a:rPr lang="ja-JP" altLang="en-US" sz="2800" u="none" dirty="0">
                <a:solidFill>
                  <a:srgbClr val="FF0000"/>
                </a:solidFill>
              </a:rPr>
              <a:t>テキストとしてコピー」</a:t>
            </a:r>
            <a:r>
              <a:rPr lang="ja-JP" altLang="en-US" sz="2800" u="none" dirty="0"/>
              <a:t>する</a:t>
            </a:r>
            <a:endParaRPr lang="en-US" altLang="ja-JP" sz="2800" u="none" dirty="0"/>
          </a:p>
          <a:p>
            <a:r>
              <a:rPr kumimoji="1" lang="ja-JP" altLang="en-US" sz="2800" u="none" dirty="0"/>
              <a:t>６</a:t>
            </a:r>
            <a:r>
              <a:rPr lang="ja-JP" altLang="en-US" sz="2800" u="none" dirty="0"/>
              <a:t>．システムのプロパティの</a:t>
            </a:r>
            <a:r>
              <a:rPr lang="ja-JP" altLang="en-US" sz="2800" dirty="0">
                <a:solidFill>
                  <a:srgbClr val="FF0000"/>
                </a:solidFill>
              </a:rPr>
              <a:t>「環境変数」の</a:t>
            </a:r>
            <a:r>
              <a:rPr lang="en-US" altLang="ja-JP" sz="2800" dirty="0">
                <a:solidFill>
                  <a:srgbClr val="FF0000"/>
                </a:solidFill>
              </a:rPr>
              <a:t>PATH</a:t>
            </a:r>
            <a:r>
              <a:rPr lang="ja-JP" altLang="en-US" sz="2800" dirty="0">
                <a:solidFill>
                  <a:srgbClr val="FF0000"/>
                </a:solidFill>
              </a:rPr>
              <a:t>に，５．のアドレスを追加</a:t>
            </a:r>
            <a:endParaRPr lang="en-US" altLang="ja-JP" sz="2800" dirty="0">
              <a:solidFill>
                <a:srgbClr val="FF0000"/>
              </a:solidFill>
            </a:endParaRPr>
          </a:p>
          <a:p>
            <a:r>
              <a:rPr kumimoji="1" lang="ja-JP" altLang="en-US" sz="2800" u="none" dirty="0"/>
              <a:t>７．コマンドプロンプトで</a:t>
            </a:r>
            <a:r>
              <a:rPr kumimoji="1" lang="en-US" altLang="ja-JP" sz="2800" u="none" dirty="0"/>
              <a:t>Java -version </a:t>
            </a:r>
            <a:r>
              <a:rPr lang="ja-JP" altLang="en-US" sz="2800" u="none" dirty="0"/>
              <a:t>を実行し，正しくインストールできたことを確認する．</a:t>
            </a:r>
            <a:endParaRPr kumimoji="1" lang="en-US" altLang="ja-JP" sz="2800" u="none" dirty="0"/>
          </a:p>
        </p:txBody>
      </p:sp>
      <p:sp>
        <p:nvSpPr>
          <p:cNvPr id="4" name="日付プレースホルダー 3">
            <a:extLst>
              <a:ext uri="{FF2B5EF4-FFF2-40B4-BE49-F238E27FC236}">
                <a16:creationId xmlns:a16="http://schemas.microsoft.com/office/drawing/2014/main" id="{8FC25847-8674-4A54-AA76-57AE75678144}"/>
              </a:ext>
            </a:extLst>
          </p:cNvPr>
          <p:cNvSpPr>
            <a:spLocks noGrp="1"/>
          </p:cNvSpPr>
          <p:nvPr>
            <p:ph type="dt" sz="half" idx="10"/>
          </p:nvPr>
        </p:nvSpPr>
        <p:spPr/>
        <p:txBody>
          <a:bodyPr/>
          <a:lstStyle/>
          <a:p>
            <a:pPr>
              <a:defRPr/>
            </a:pPr>
            <a:fld id="{5393B366-CC1E-432A-A9CE-C84CF6AB940E}" type="datetime1">
              <a:rPr lang="ja-JP" altLang="en-US" smtClean="0"/>
              <a:t>2019/6/5</a:t>
            </a:fld>
            <a:endParaRPr lang="en-US" altLang="ja-JP"/>
          </a:p>
        </p:txBody>
      </p:sp>
      <p:sp>
        <p:nvSpPr>
          <p:cNvPr id="5" name="スライド番号プレースホルダー 4">
            <a:extLst>
              <a:ext uri="{FF2B5EF4-FFF2-40B4-BE49-F238E27FC236}">
                <a16:creationId xmlns:a16="http://schemas.microsoft.com/office/drawing/2014/main" id="{696BD232-7EC7-45B9-A360-76480907EBA6}"/>
              </a:ext>
            </a:extLst>
          </p:cNvPr>
          <p:cNvSpPr>
            <a:spLocks noGrp="1"/>
          </p:cNvSpPr>
          <p:nvPr>
            <p:ph type="sldNum" sz="quarter" idx="12"/>
          </p:nvPr>
        </p:nvSpPr>
        <p:spPr/>
        <p:txBody>
          <a:bodyPr/>
          <a:lstStyle/>
          <a:p>
            <a:pPr>
              <a:defRPr/>
            </a:pPr>
            <a:fld id="{638FA4C8-5502-40D8-B34B-2941A4348E5C}" type="slidenum">
              <a:rPr lang="en-US" altLang="ja-JP" smtClean="0"/>
              <a:pPr>
                <a:defRPr/>
              </a:pPr>
              <a:t>9</a:t>
            </a:fld>
            <a:endParaRPr lang="en-US" altLang="ja-JP"/>
          </a:p>
        </p:txBody>
      </p:sp>
      <p:pic>
        <p:nvPicPr>
          <p:cNvPr id="7" name="図 6">
            <a:extLst>
              <a:ext uri="{FF2B5EF4-FFF2-40B4-BE49-F238E27FC236}">
                <a16:creationId xmlns:a16="http://schemas.microsoft.com/office/drawing/2014/main" id="{7C88D617-5C9B-492C-81B3-4754F8CDC7B7}"/>
              </a:ext>
            </a:extLst>
          </p:cNvPr>
          <p:cNvPicPr>
            <a:picLocks noChangeAspect="1"/>
          </p:cNvPicPr>
          <p:nvPr/>
        </p:nvPicPr>
        <p:blipFill rotWithShape="1">
          <a:blip r:embed="rId2"/>
          <a:srcRect l="50787" t="33201" r="18500" b="37400"/>
          <a:stretch/>
        </p:blipFill>
        <p:spPr>
          <a:xfrm>
            <a:off x="477029" y="3911225"/>
            <a:ext cx="4840569" cy="2606460"/>
          </a:xfrm>
          <a:prstGeom prst="rect">
            <a:avLst/>
          </a:prstGeom>
        </p:spPr>
      </p:pic>
      <p:pic>
        <p:nvPicPr>
          <p:cNvPr id="8" name="図 7">
            <a:extLst>
              <a:ext uri="{FF2B5EF4-FFF2-40B4-BE49-F238E27FC236}">
                <a16:creationId xmlns:a16="http://schemas.microsoft.com/office/drawing/2014/main" id="{E58F1A15-04CC-46D0-B594-3CB987BDAC97}"/>
              </a:ext>
            </a:extLst>
          </p:cNvPr>
          <p:cNvPicPr>
            <a:picLocks noChangeAspect="1"/>
          </p:cNvPicPr>
          <p:nvPr/>
        </p:nvPicPr>
        <p:blipFill>
          <a:blip r:embed="rId3"/>
          <a:stretch>
            <a:fillRect/>
          </a:stretch>
        </p:blipFill>
        <p:spPr>
          <a:xfrm>
            <a:off x="5652120" y="3911225"/>
            <a:ext cx="2648227" cy="2946775"/>
          </a:xfrm>
          <a:prstGeom prst="rect">
            <a:avLst/>
          </a:prstGeom>
        </p:spPr>
      </p:pic>
    </p:spTree>
    <p:extLst>
      <p:ext uri="{BB962C8B-B14F-4D97-AF65-F5344CB8AC3E}">
        <p14:creationId xmlns:p14="http://schemas.microsoft.com/office/powerpoint/2010/main" val="2818722836"/>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p:txBody>
          <a:bodyPr/>
          <a:lstStyle/>
          <a:p>
            <a:r>
              <a:rPr lang="ja-JP" altLang="en-US"/>
              <a:t>関係概念利用の注意点</a:t>
            </a:r>
          </a:p>
        </p:txBody>
      </p:sp>
      <p:sp>
        <p:nvSpPr>
          <p:cNvPr id="45059" name="コンテンツ プレースホルダ 2"/>
          <p:cNvSpPr>
            <a:spLocks noGrp="1"/>
          </p:cNvSpPr>
          <p:nvPr>
            <p:ph idx="1"/>
          </p:nvPr>
        </p:nvSpPr>
        <p:spPr>
          <a:xfrm>
            <a:off x="285750" y="1000125"/>
            <a:ext cx="8643938" cy="5500688"/>
          </a:xfrm>
        </p:spPr>
        <p:txBody>
          <a:bodyPr/>
          <a:lstStyle/>
          <a:p>
            <a:r>
              <a:rPr lang="ja-JP" altLang="en-US" sz="2400"/>
              <a:t>関係利用時の制約事項</a:t>
            </a:r>
            <a:endParaRPr lang="en-US" altLang="ja-JP" sz="2400"/>
          </a:p>
          <a:p>
            <a:pPr lvl="1"/>
            <a:r>
              <a:rPr lang="ja-JP" altLang="en-US" sz="2000" b="1">
                <a:solidFill>
                  <a:srgbClr val="FF0000"/>
                </a:solidFill>
              </a:rPr>
              <a:t>個数制約</a:t>
            </a:r>
            <a:r>
              <a:rPr lang="ja-JP" altLang="en-US" sz="2000"/>
              <a:t>：関係に参加する概念（スロット）の数を規定</a:t>
            </a:r>
            <a:endParaRPr lang="en-US" altLang="ja-JP" sz="2000"/>
          </a:p>
          <a:p>
            <a:pPr lvl="1"/>
            <a:r>
              <a:rPr lang="ja-JP" altLang="en-US" sz="2000" b="1">
                <a:solidFill>
                  <a:srgbClr val="FF0000"/>
                </a:solidFill>
              </a:rPr>
              <a:t>クラス制約</a:t>
            </a:r>
            <a:r>
              <a:rPr lang="ja-JP" altLang="en-US" sz="2000"/>
              <a:t>：関係に参加する概念のクラスを規定</a:t>
            </a:r>
            <a:endParaRPr lang="en-US" altLang="ja-JP" sz="2000"/>
          </a:p>
          <a:p>
            <a:pPr lvl="2"/>
            <a:r>
              <a:rPr lang="ja-JP" altLang="en-US" sz="1800"/>
              <a:t>スロット間に関係を引くときは，</a:t>
            </a:r>
            <a:r>
              <a:rPr lang="ja-JP" altLang="en-US" sz="1800" b="1" u="sng">
                <a:solidFill>
                  <a:srgbClr val="008000"/>
                </a:solidFill>
              </a:rPr>
              <a:t>各スロットのクラス制約が，関係概念で定義したクラス制約を満たす</a:t>
            </a:r>
            <a:r>
              <a:rPr lang="ja-JP" altLang="en-US" sz="1800"/>
              <a:t>必要がある．</a:t>
            </a:r>
            <a:endParaRPr lang="en-US" altLang="ja-JP" sz="2000"/>
          </a:p>
          <a:p>
            <a:pPr lvl="3"/>
            <a:endParaRPr lang="en-US" altLang="ja-JP" sz="800"/>
          </a:p>
          <a:p>
            <a:endParaRPr lang="en-US" altLang="ja-JP" sz="2000"/>
          </a:p>
          <a:p>
            <a:endParaRPr lang="en-US" altLang="ja-JP" sz="2000"/>
          </a:p>
          <a:p>
            <a:endParaRPr lang="en-US" altLang="ja-JP" sz="2400">
              <a:solidFill>
                <a:srgbClr val="000000"/>
              </a:solidFill>
            </a:endParaRPr>
          </a:p>
          <a:p>
            <a:r>
              <a:rPr lang="ja-JP" altLang="en-US" sz="2400">
                <a:solidFill>
                  <a:srgbClr val="000000"/>
                </a:solidFill>
              </a:rPr>
              <a:t>ノード（概念）間の関係</a:t>
            </a:r>
            <a:endParaRPr lang="en-US" altLang="ja-JP" sz="2400">
              <a:solidFill>
                <a:srgbClr val="000000"/>
              </a:solidFill>
            </a:endParaRPr>
          </a:p>
          <a:p>
            <a:pPr lvl="1"/>
            <a:r>
              <a:rPr lang="ja-JP" altLang="en-US" sz="2000" b="1">
                <a:solidFill>
                  <a:srgbClr val="FF0000"/>
                </a:solidFill>
              </a:rPr>
              <a:t>ノード（概念）間の関係を直接引くことはできない</a:t>
            </a:r>
            <a:r>
              <a:rPr lang="ja-JP" altLang="en-US" sz="2000">
                <a:solidFill>
                  <a:srgbClr val="000000"/>
                </a:solidFill>
              </a:rPr>
              <a:t>．</a:t>
            </a:r>
            <a:endParaRPr lang="en-US" altLang="ja-JP" sz="2000">
              <a:solidFill>
                <a:srgbClr val="000000"/>
              </a:solidFill>
            </a:endParaRPr>
          </a:p>
          <a:p>
            <a:pPr lvl="2"/>
            <a:r>
              <a:rPr lang="ja-JP" altLang="en-US" sz="2000"/>
              <a:t>概念間に成り立ちうる関係（例：「人間」と「もの」の間の</a:t>
            </a:r>
            <a:r>
              <a:rPr lang="ja-JP" altLang="en-US" sz="2000">
                <a:solidFill>
                  <a:srgbClr val="0000CC"/>
                </a:solidFill>
              </a:rPr>
              <a:t>「所有関係」</a:t>
            </a:r>
            <a:r>
              <a:rPr lang="ja-JP" altLang="en-US" sz="2000"/>
              <a:t>）は，</a:t>
            </a:r>
            <a:r>
              <a:rPr lang="ja-JP" altLang="en-US" sz="2000" b="1" u="sng">
                <a:solidFill>
                  <a:srgbClr val="008000"/>
                </a:solidFill>
              </a:rPr>
              <a:t>関係概念の定義</a:t>
            </a:r>
            <a:r>
              <a:rPr lang="ja-JP" altLang="en-US" sz="2000"/>
              <a:t>として表される．</a:t>
            </a:r>
            <a:endParaRPr lang="en-US" altLang="ja-JP" sz="2000"/>
          </a:p>
          <a:p>
            <a:pPr lvl="3"/>
            <a:r>
              <a:rPr lang="ja-JP" altLang="en-US" sz="1800"/>
              <a:t>ノード間の関係はモデルエディタで</a:t>
            </a:r>
            <a:r>
              <a:rPr lang="ja-JP" altLang="en-US" sz="1800" b="1" u="sng">
                <a:solidFill>
                  <a:srgbClr val="008000"/>
                </a:solidFill>
              </a:rPr>
              <a:t>インスタンス間の関係</a:t>
            </a:r>
            <a:r>
              <a:rPr lang="ja-JP" altLang="en-US" sz="1800"/>
              <a:t>として引く．</a:t>
            </a:r>
            <a:endParaRPr lang="en-US" altLang="ja-JP" sz="2400"/>
          </a:p>
          <a:p>
            <a:pPr lvl="2"/>
            <a:r>
              <a:rPr lang="ja-JP" altLang="en-US" sz="2000"/>
              <a:t>内容によっては，スロットの</a:t>
            </a:r>
            <a:r>
              <a:rPr lang="ja-JP" altLang="en-US" sz="2000" b="1" u="sng">
                <a:solidFill>
                  <a:srgbClr val="008000"/>
                </a:solidFill>
              </a:rPr>
              <a:t>ロール概念を用いて記述</a:t>
            </a:r>
            <a:r>
              <a:rPr lang="ja-JP" altLang="en-US" sz="2000"/>
              <a:t>する．</a:t>
            </a:r>
            <a:endParaRPr lang="en-US" altLang="ja-JP" sz="2000"/>
          </a:p>
          <a:p>
            <a:endParaRPr lang="ja-JP" altLang="en-US" sz="2400"/>
          </a:p>
        </p:txBody>
      </p:sp>
      <p:sp>
        <p:nvSpPr>
          <p:cNvPr id="63492" name="日付プレースホルダ 3"/>
          <p:cNvSpPr>
            <a:spLocks noGrp="1"/>
          </p:cNvSpPr>
          <p:nvPr>
            <p:ph type="dt" sz="quarter" idx="10"/>
          </p:nvPr>
        </p:nvSpPr>
        <p:spPr>
          <a:noFill/>
        </p:spPr>
        <p:txBody>
          <a:bodyPr/>
          <a:lstStyle/>
          <a:p>
            <a:fld id="{72E7BF89-03DC-4DA2-A3FC-B84B401F1F31}" type="datetime1">
              <a:rPr lang="ja-JP" altLang="en-US" smtClean="0"/>
              <a:t>2019/6/5</a:t>
            </a:fld>
            <a:endParaRPr lang="en-US" altLang="ja-JP"/>
          </a:p>
        </p:txBody>
      </p:sp>
      <p:sp>
        <p:nvSpPr>
          <p:cNvPr id="63494" name="スライド番号プレースホルダ 5"/>
          <p:cNvSpPr>
            <a:spLocks noGrp="1"/>
          </p:cNvSpPr>
          <p:nvPr>
            <p:ph type="sldNum" sz="quarter" idx="12"/>
          </p:nvPr>
        </p:nvSpPr>
        <p:spPr>
          <a:noFill/>
        </p:spPr>
        <p:txBody>
          <a:bodyPr/>
          <a:lstStyle/>
          <a:p>
            <a:fld id="{6204861F-CAF8-4CCD-9D7E-01AC87E21AD9}" type="slidenum">
              <a:rPr lang="en-US" altLang="ja-JP" smtClean="0"/>
              <a:pPr/>
              <a:t>90</a:t>
            </a:fld>
            <a:endParaRPr lang="en-US" altLang="ja-JP"/>
          </a:p>
        </p:txBody>
      </p:sp>
      <p:pic>
        <p:nvPicPr>
          <p:cNvPr id="47111" name="Picture 2"/>
          <p:cNvPicPr>
            <a:picLocks noChangeAspect="1" noChangeArrowheads="1"/>
          </p:cNvPicPr>
          <p:nvPr/>
        </p:nvPicPr>
        <p:blipFill>
          <a:blip r:embed="rId3"/>
          <a:srcRect/>
          <a:stretch>
            <a:fillRect/>
          </a:stretch>
        </p:blipFill>
        <p:spPr bwMode="auto">
          <a:xfrm>
            <a:off x="5500688" y="2571750"/>
            <a:ext cx="3086100" cy="1933575"/>
          </a:xfrm>
          <a:prstGeom prst="rect">
            <a:avLst/>
          </a:prstGeom>
          <a:noFill/>
          <a:ln w="9525">
            <a:noFill/>
            <a:miter lim="800000"/>
            <a:headEnd/>
            <a:tailEnd/>
          </a:ln>
        </p:spPr>
      </p:pic>
    </p:spTree>
    <p:extLst>
      <p:ext uri="{BB962C8B-B14F-4D97-AF65-F5344CB8AC3E}">
        <p14:creationId xmlns:p14="http://schemas.microsoft.com/office/powerpoint/2010/main" val="32006892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59">
                                            <p:txEl>
                                              <p:pRg st="1" end="1"/>
                                            </p:txEl>
                                          </p:spTgt>
                                        </p:tgtEl>
                                        <p:attrNameLst>
                                          <p:attrName>style.visibility</p:attrName>
                                        </p:attrNameLst>
                                      </p:cBhvr>
                                      <p:to>
                                        <p:strVal val="visible"/>
                                      </p:to>
                                    </p:set>
                                    <p:animEffect transition="in" filter="blinds(horizontal)">
                                      <p:cBhvr>
                                        <p:cTn id="10" dur="500"/>
                                        <p:tgtEl>
                                          <p:spTgt spid="4505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059">
                                            <p:txEl>
                                              <p:pRg st="2" end="2"/>
                                            </p:txEl>
                                          </p:spTgt>
                                        </p:tgtEl>
                                        <p:attrNameLst>
                                          <p:attrName>style.visibility</p:attrName>
                                        </p:attrNameLst>
                                      </p:cBhvr>
                                      <p:to>
                                        <p:strVal val="visible"/>
                                      </p:to>
                                    </p:set>
                                    <p:animEffect transition="in" filter="blinds(horizontal)">
                                      <p:cBhvr>
                                        <p:cTn id="13" dur="500"/>
                                        <p:tgtEl>
                                          <p:spTgt spid="4505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5059">
                                            <p:txEl>
                                              <p:pRg st="3" end="3"/>
                                            </p:txEl>
                                          </p:spTgt>
                                        </p:tgtEl>
                                        <p:attrNameLst>
                                          <p:attrName>style.visibility</p:attrName>
                                        </p:attrNameLst>
                                      </p:cBhvr>
                                      <p:to>
                                        <p:strVal val="visible"/>
                                      </p:to>
                                    </p:set>
                                    <p:animEffect transition="in" filter="blinds(horizontal)">
                                      <p:cBhvr>
                                        <p:cTn id="16" dur="500"/>
                                        <p:tgtEl>
                                          <p:spTgt spid="45059">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7111"/>
                                        </p:tgtEl>
                                        <p:attrNameLst>
                                          <p:attrName>style.visibility</p:attrName>
                                        </p:attrNameLst>
                                      </p:cBhvr>
                                      <p:to>
                                        <p:strVal val="visible"/>
                                      </p:to>
                                    </p:set>
                                    <p:animEffect transition="in" filter="blinds(horizontal)">
                                      <p:cBhvr>
                                        <p:cTn id="19" dur="500"/>
                                        <p:tgtEl>
                                          <p:spTgt spid="471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5059">
                                            <p:txEl>
                                              <p:pRg st="8" end="8"/>
                                            </p:txEl>
                                          </p:spTgt>
                                        </p:tgtEl>
                                        <p:attrNameLst>
                                          <p:attrName>style.visibility</p:attrName>
                                        </p:attrNameLst>
                                      </p:cBhvr>
                                      <p:to>
                                        <p:strVal val="visible"/>
                                      </p:to>
                                    </p:set>
                                    <p:animEffect transition="in" filter="blinds(horizontal)">
                                      <p:cBhvr>
                                        <p:cTn id="24" dur="500"/>
                                        <p:tgtEl>
                                          <p:spTgt spid="45059">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5059">
                                            <p:txEl>
                                              <p:pRg st="9" end="9"/>
                                            </p:txEl>
                                          </p:spTgt>
                                        </p:tgtEl>
                                        <p:attrNameLst>
                                          <p:attrName>style.visibility</p:attrName>
                                        </p:attrNameLst>
                                      </p:cBhvr>
                                      <p:to>
                                        <p:strVal val="visible"/>
                                      </p:to>
                                    </p:set>
                                    <p:animEffect transition="in" filter="blinds(horizontal)">
                                      <p:cBhvr>
                                        <p:cTn id="27" dur="500"/>
                                        <p:tgtEl>
                                          <p:spTgt spid="45059">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5059">
                                            <p:txEl>
                                              <p:pRg st="10" end="10"/>
                                            </p:txEl>
                                          </p:spTgt>
                                        </p:tgtEl>
                                        <p:attrNameLst>
                                          <p:attrName>style.visibility</p:attrName>
                                        </p:attrNameLst>
                                      </p:cBhvr>
                                      <p:to>
                                        <p:strVal val="visible"/>
                                      </p:to>
                                    </p:set>
                                    <p:animEffect transition="in" filter="blinds(horizontal)">
                                      <p:cBhvr>
                                        <p:cTn id="30" dur="500"/>
                                        <p:tgtEl>
                                          <p:spTgt spid="45059">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5059">
                                            <p:txEl>
                                              <p:pRg st="11" end="11"/>
                                            </p:txEl>
                                          </p:spTgt>
                                        </p:tgtEl>
                                        <p:attrNameLst>
                                          <p:attrName>style.visibility</p:attrName>
                                        </p:attrNameLst>
                                      </p:cBhvr>
                                      <p:to>
                                        <p:strVal val="visible"/>
                                      </p:to>
                                    </p:set>
                                    <p:animEffect transition="in" filter="blinds(horizontal)">
                                      <p:cBhvr>
                                        <p:cTn id="33" dur="500"/>
                                        <p:tgtEl>
                                          <p:spTgt spid="45059">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5059">
                                            <p:txEl>
                                              <p:pRg st="12" end="12"/>
                                            </p:txEl>
                                          </p:spTgt>
                                        </p:tgtEl>
                                        <p:attrNameLst>
                                          <p:attrName>style.visibility</p:attrName>
                                        </p:attrNameLst>
                                      </p:cBhvr>
                                      <p:to>
                                        <p:strVal val="visible"/>
                                      </p:to>
                                    </p:set>
                                    <p:animEffect transition="in" filter="blinds(horizontal)">
                                      <p:cBhvr>
                                        <p:cTn id="36" dur="500"/>
                                        <p:tgtEl>
                                          <p:spTgt spid="450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タイトル 1"/>
          <p:cNvSpPr>
            <a:spLocks noGrp="1"/>
          </p:cNvSpPr>
          <p:nvPr>
            <p:ph type="title"/>
          </p:nvPr>
        </p:nvSpPr>
        <p:spPr/>
        <p:txBody>
          <a:bodyPr/>
          <a:lstStyle/>
          <a:p>
            <a:r>
              <a:rPr lang="ja-JP" altLang="en-US"/>
              <a:t>例）関係を使った詳細な制約</a:t>
            </a:r>
            <a:endParaRPr lang="en-US" altLang="ja-JP"/>
          </a:p>
        </p:txBody>
      </p:sp>
      <p:sp>
        <p:nvSpPr>
          <p:cNvPr id="96260" name="コンテンツ プレースホルダ 2"/>
          <p:cNvSpPr>
            <a:spLocks noGrp="1"/>
          </p:cNvSpPr>
          <p:nvPr>
            <p:ph idx="1"/>
          </p:nvPr>
        </p:nvSpPr>
        <p:spPr>
          <a:xfrm>
            <a:off x="0" y="1000108"/>
            <a:ext cx="9144000" cy="1071562"/>
          </a:xfrm>
        </p:spPr>
        <p:txBody>
          <a:bodyPr/>
          <a:lstStyle/>
          <a:p>
            <a:pPr lvl="1"/>
            <a:r>
              <a:rPr lang="ja-JP" altLang="en-US" dirty="0"/>
              <a:t>例）</a:t>
            </a:r>
            <a:r>
              <a:rPr lang="ja-JP" altLang="en-US" dirty="0">
                <a:solidFill>
                  <a:srgbClr val="FF0000"/>
                </a:solidFill>
              </a:rPr>
              <a:t>「</a:t>
            </a:r>
            <a:r>
              <a:rPr lang="en-US" altLang="ja-JP" dirty="0">
                <a:solidFill>
                  <a:srgbClr val="FF0000"/>
                </a:solidFill>
              </a:rPr>
              <a:t>larger-than</a:t>
            </a:r>
            <a:r>
              <a:rPr lang="ja-JP" altLang="en-US" dirty="0">
                <a:solidFill>
                  <a:srgbClr val="FF0000"/>
                </a:solidFill>
              </a:rPr>
              <a:t>関係」</a:t>
            </a:r>
            <a:r>
              <a:rPr lang="ja-JP" altLang="en-US" dirty="0"/>
              <a:t>を定義し</a:t>
            </a:r>
            <a:r>
              <a:rPr lang="ja-JP" altLang="en-US" dirty="0">
                <a:solidFill>
                  <a:srgbClr val="FF0000"/>
                </a:solidFill>
              </a:rPr>
              <a:t>教師</a:t>
            </a:r>
            <a:r>
              <a:rPr lang="en-US" altLang="ja-JP" dirty="0">
                <a:solidFill>
                  <a:srgbClr val="FF0000"/>
                </a:solidFill>
              </a:rPr>
              <a:t>role</a:t>
            </a:r>
            <a:r>
              <a:rPr lang="ja-JP" altLang="en-US" dirty="0">
                <a:solidFill>
                  <a:srgbClr val="FF0000"/>
                </a:solidFill>
              </a:rPr>
              <a:t>の「年齢＞２２」</a:t>
            </a:r>
            <a:r>
              <a:rPr lang="ja-JP" altLang="en-US" dirty="0"/>
              <a:t>をより正確に定義する</a:t>
            </a:r>
          </a:p>
        </p:txBody>
      </p:sp>
      <p:sp>
        <p:nvSpPr>
          <p:cNvPr id="96261" name="日付プレースホルダ 3"/>
          <p:cNvSpPr>
            <a:spLocks noGrp="1"/>
          </p:cNvSpPr>
          <p:nvPr>
            <p:ph type="dt" sz="quarter" idx="10"/>
          </p:nvPr>
        </p:nvSpPr>
        <p:spPr>
          <a:noFill/>
        </p:spPr>
        <p:txBody>
          <a:bodyPr/>
          <a:lstStyle/>
          <a:p>
            <a:fld id="{40DBAB41-1423-44FD-B6A9-301DF698F620}" type="datetime1">
              <a:rPr lang="ja-JP" altLang="en-US" smtClean="0"/>
              <a:t>2019/6/5</a:t>
            </a:fld>
            <a:endParaRPr lang="en-US" altLang="ja-JP"/>
          </a:p>
        </p:txBody>
      </p:sp>
      <p:sp>
        <p:nvSpPr>
          <p:cNvPr id="96263" name="スライド番号プレースホルダ 5"/>
          <p:cNvSpPr>
            <a:spLocks noGrp="1"/>
          </p:cNvSpPr>
          <p:nvPr>
            <p:ph type="sldNum" sz="quarter" idx="12"/>
          </p:nvPr>
        </p:nvSpPr>
        <p:spPr>
          <a:noFill/>
        </p:spPr>
        <p:txBody>
          <a:bodyPr/>
          <a:lstStyle/>
          <a:p>
            <a:fld id="{FF8CCD32-C0E7-4826-B2B3-9BD4E850140B}" type="slidenum">
              <a:rPr lang="en-US" altLang="ja-JP" smtClean="0"/>
              <a:pPr/>
              <a:t>91</a:t>
            </a:fld>
            <a:endParaRPr lang="en-US" altLang="ja-JP"/>
          </a:p>
        </p:txBody>
      </p:sp>
      <p:pic>
        <p:nvPicPr>
          <p:cNvPr id="222210" name="Picture 2"/>
          <p:cNvPicPr>
            <a:picLocks noChangeAspect="1" noChangeArrowheads="1"/>
          </p:cNvPicPr>
          <p:nvPr/>
        </p:nvPicPr>
        <p:blipFill>
          <a:blip r:embed="rId3"/>
          <a:srcRect r="67664" b="53439"/>
          <a:stretch>
            <a:fillRect/>
          </a:stretch>
        </p:blipFill>
        <p:spPr bwMode="auto">
          <a:xfrm>
            <a:off x="2483768" y="1988840"/>
            <a:ext cx="4929222" cy="4625056"/>
          </a:xfrm>
          <a:prstGeom prst="rect">
            <a:avLst/>
          </a:prstGeom>
          <a:noFill/>
          <a:ln w="9525">
            <a:noFill/>
            <a:miter lim="800000"/>
            <a:headEnd/>
            <a:tailEnd/>
          </a:ln>
          <a:effectLst/>
        </p:spPr>
      </p:pic>
      <p:sp>
        <p:nvSpPr>
          <p:cNvPr id="10" name="AutoShape 16"/>
          <p:cNvSpPr>
            <a:spLocks noChangeArrowheads="1"/>
          </p:cNvSpPr>
          <p:nvPr/>
        </p:nvSpPr>
        <p:spPr bwMode="auto">
          <a:xfrm>
            <a:off x="323528" y="3861048"/>
            <a:ext cx="2304256" cy="1287872"/>
          </a:xfrm>
          <a:prstGeom prst="wedgeRoundRectCallout">
            <a:avLst>
              <a:gd name="adj1" fmla="val 71323"/>
              <a:gd name="adj2" fmla="val 45948"/>
              <a:gd name="adj3" fmla="val 16667"/>
            </a:avLst>
          </a:prstGeom>
          <a:solidFill>
            <a:srgbClr val="FFFFCC"/>
          </a:solidFill>
          <a:ln w="9525" algn="ctr">
            <a:solidFill>
              <a:schemeClr val="tx1"/>
            </a:solidFill>
            <a:miter lim="800000"/>
            <a:headEnd/>
            <a:tailEnd/>
          </a:ln>
        </p:spPr>
        <p:txBody>
          <a:bodyPr anchor="ctr"/>
          <a:lstStyle/>
          <a:p>
            <a:r>
              <a:rPr lang="ja-JP" altLang="en-US" sz="2000" b="1" dirty="0">
                <a:solidFill>
                  <a:srgbClr val="FF0000"/>
                </a:solidFill>
              </a:rPr>
              <a:t>「値」</a:t>
            </a:r>
            <a:r>
              <a:rPr lang="ja-JP" altLang="en-US" sz="2000" b="1" dirty="0"/>
              <a:t>欄に記述する</a:t>
            </a:r>
            <a:r>
              <a:rPr lang="ja-JP" altLang="en-US" sz="2000" dirty="0"/>
              <a:t>（クラスでは無く，値を規定しているので）</a:t>
            </a:r>
            <a:endParaRPr lang="en-US" altLang="ja-JP" dirty="0"/>
          </a:p>
        </p:txBody>
      </p:sp>
      <p:sp>
        <p:nvSpPr>
          <p:cNvPr id="11" name="タイトル 1">
            <a:extLst>
              <a:ext uri="{FF2B5EF4-FFF2-40B4-BE49-F238E27FC236}">
                <a16:creationId xmlns:a16="http://schemas.microsoft.com/office/drawing/2014/main" id="{E0E6967A-906E-42F3-980D-D7ABE8DA15ED}"/>
              </a:ext>
            </a:extLst>
          </p:cNvPr>
          <p:cNvSpPr txBox="1">
            <a:spLocks/>
          </p:cNvSpPr>
          <p:nvPr/>
        </p:nvSpPr>
        <p:spPr bwMode="auto">
          <a:xfrm>
            <a:off x="5670553" y="1988840"/>
            <a:ext cx="3397247" cy="1142663"/>
          </a:xfrm>
          <a:prstGeom prst="foldedCorner">
            <a:avLst/>
          </a:prstGeom>
          <a:solidFill>
            <a:srgbClr val="FFFFCC"/>
          </a:solidFill>
          <a:ln w="9525">
            <a:solidFill>
              <a:schemeClr val="tx1"/>
            </a:solid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80000"/>
              </a:lnSpc>
              <a:spcBef>
                <a:spcPct val="0"/>
              </a:spcBef>
              <a:spcAft>
                <a:spcPct val="0"/>
              </a:spcAft>
              <a:defRPr kumimoji="1" sz="3600">
                <a:solidFill>
                  <a:srgbClr val="008000"/>
                </a:solidFill>
                <a:latin typeface="+mj-lt"/>
                <a:ea typeface="+mj-ea"/>
                <a:cs typeface="+mj-cs"/>
              </a:defRPr>
            </a:lvl1pPr>
            <a:lvl2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2pPr>
            <a:lvl3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3pPr>
            <a:lvl4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4pPr>
            <a:lvl5pPr algn="l" rtl="0" eaLnBrk="0" fontAlgn="base" hangingPunct="0">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5pPr>
            <a:lvl6pPr marL="4572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6pPr>
            <a:lvl7pPr marL="9144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7pPr>
            <a:lvl8pPr marL="13716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8pPr>
            <a:lvl9pPr marL="1828800" algn="l" rtl="0" fontAlgn="base">
              <a:lnSpc>
                <a:spcPct val="80000"/>
              </a:lnSpc>
              <a:spcBef>
                <a:spcPct val="0"/>
              </a:spcBef>
              <a:spcAft>
                <a:spcPct val="0"/>
              </a:spcAft>
              <a:defRPr kumimoji="1" sz="3600">
                <a:solidFill>
                  <a:srgbClr val="008000"/>
                </a:solidFill>
                <a:latin typeface="HGS創英角ｺﾞｼｯｸUB" pitchFamily="50" charset="-128"/>
                <a:ea typeface="ＭＳ Ｐゴシック" pitchFamily="50" charset="-128"/>
              </a:defRPr>
            </a:lvl9pPr>
          </a:lstStyle>
          <a:p>
            <a:r>
              <a:rPr lang="ja-JP" altLang="en-US" sz="3200" kern="0" dirty="0"/>
              <a:t>サンプル：</a:t>
            </a:r>
            <a:endParaRPr lang="en-US" altLang="ja-JP" sz="3200" kern="0" dirty="0"/>
          </a:p>
          <a:p>
            <a:r>
              <a:rPr lang="ja-JP" altLang="en-US" sz="3200" kern="0" dirty="0">
                <a:solidFill>
                  <a:srgbClr val="FF0000"/>
                </a:solidFill>
              </a:rPr>
              <a:t>学校＋ロール</a:t>
            </a:r>
            <a:r>
              <a:rPr lang="en-US" altLang="ja-JP" sz="3200" kern="0" dirty="0">
                <a:solidFill>
                  <a:srgbClr val="FF0000"/>
                </a:solidFill>
              </a:rPr>
              <a:t>.xml</a:t>
            </a:r>
            <a:endParaRPr lang="ja-JP" altLang="en-US" sz="3200" kern="0" dirty="0">
              <a:solidFill>
                <a:srgbClr val="FF0000"/>
              </a:solidFill>
            </a:endParaRPr>
          </a:p>
        </p:txBody>
      </p:sp>
    </p:spTree>
    <p:extLst>
      <p:ext uri="{BB962C8B-B14F-4D97-AF65-F5344CB8AC3E}">
        <p14:creationId xmlns:p14="http://schemas.microsoft.com/office/powerpoint/2010/main" val="103924454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タイトル 1"/>
          <p:cNvSpPr>
            <a:spLocks noGrp="1"/>
          </p:cNvSpPr>
          <p:nvPr>
            <p:ph type="title"/>
          </p:nvPr>
        </p:nvSpPr>
        <p:spPr/>
        <p:txBody>
          <a:bodyPr/>
          <a:lstStyle/>
          <a:p>
            <a:r>
              <a:rPr lang="ja-JP" altLang="en-US" sz="2800" b="1" dirty="0">
                <a:solidFill>
                  <a:srgbClr val="0000CC"/>
                </a:solidFill>
              </a:rPr>
              <a:t>補足説明：</a:t>
            </a:r>
            <a:br>
              <a:rPr lang="en-US" altLang="ja-JP" dirty="0"/>
            </a:br>
            <a:r>
              <a:rPr lang="ja-JP" altLang="en-US" dirty="0"/>
              <a:t>その他の関係の種類</a:t>
            </a:r>
          </a:p>
        </p:txBody>
      </p:sp>
      <p:sp>
        <p:nvSpPr>
          <p:cNvPr id="3" name="コンテンツ プレースホルダ 2"/>
          <p:cNvSpPr>
            <a:spLocks noGrp="1"/>
          </p:cNvSpPr>
          <p:nvPr>
            <p:ph idx="1"/>
          </p:nvPr>
        </p:nvSpPr>
        <p:spPr>
          <a:xfrm>
            <a:off x="225425" y="893763"/>
            <a:ext cx="8786813" cy="5715000"/>
          </a:xfrm>
        </p:spPr>
        <p:txBody>
          <a:bodyPr/>
          <a:lstStyle/>
          <a:p>
            <a:r>
              <a:rPr lang="ja-JP" altLang="en-US"/>
              <a:t>特定のインスタンス間で「成り立ちうる」関係</a:t>
            </a:r>
          </a:p>
          <a:p>
            <a:pPr lvl="1"/>
            <a:r>
              <a:rPr lang="ja-JP" altLang="en-US"/>
              <a:t>すべてのインスタンス間で成り立つとは限らない関係</a:t>
            </a:r>
            <a:endParaRPr lang="en-US" altLang="ja-JP"/>
          </a:p>
          <a:p>
            <a:pPr lvl="2"/>
            <a:r>
              <a:rPr lang="ja-JP" altLang="en-US"/>
              <a:t>例）「人間」と「もの」の間の</a:t>
            </a:r>
            <a:r>
              <a:rPr lang="ja-JP" altLang="en-US">
                <a:solidFill>
                  <a:srgbClr val="0000CC"/>
                </a:solidFill>
              </a:rPr>
              <a:t>「所有関係」</a:t>
            </a:r>
            <a:endParaRPr lang="en-US" altLang="ja-JP">
              <a:solidFill>
                <a:srgbClr val="0000CC"/>
              </a:solidFill>
            </a:endParaRPr>
          </a:p>
          <a:p>
            <a:pPr lvl="2"/>
            <a:r>
              <a:rPr lang="ja-JP" altLang="en-US">
                <a:solidFill>
                  <a:srgbClr val="FF0000"/>
                </a:solidFill>
              </a:rPr>
              <a:t>「関係概念」として定義，「インスタンス」ではリンク</a:t>
            </a:r>
            <a:r>
              <a:rPr lang="ja-JP" altLang="en-US"/>
              <a:t>で記述</a:t>
            </a:r>
            <a:endParaRPr lang="en-US" altLang="ja-JP"/>
          </a:p>
          <a:p>
            <a:r>
              <a:rPr lang="ja-JP" altLang="en-US"/>
              <a:t>すべてのインスタンス間で成り立つ関係</a:t>
            </a:r>
          </a:p>
          <a:p>
            <a:pPr lvl="1"/>
            <a:r>
              <a:rPr lang="ja-JP" altLang="en-US"/>
              <a:t>特定の状況（コンテキスト）の下で成り立つ関係</a:t>
            </a:r>
          </a:p>
          <a:p>
            <a:pPr lvl="2"/>
            <a:r>
              <a:rPr lang="ja-JP" altLang="en-US"/>
              <a:t>例）自転車の部品間の</a:t>
            </a:r>
            <a:r>
              <a:rPr lang="ja-JP" altLang="en-US">
                <a:solidFill>
                  <a:srgbClr val="0000CC"/>
                </a:solidFill>
              </a:rPr>
              <a:t>「連動関係」</a:t>
            </a:r>
            <a:r>
              <a:rPr lang="ja-JP" altLang="en-US"/>
              <a:t>や</a:t>
            </a:r>
            <a:r>
              <a:rPr lang="ja-JP" altLang="en-US">
                <a:solidFill>
                  <a:srgbClr val="0000CC"/>
                </a:solidFill>
              </a:rPr>
              <a:t>「接続関係」</a:t>
            </a:r>
            <a:endParaRPr lang="en-US" altLang="ja-JP">
              <a:solidFill>
                <a:srgbClr val="0000CC"/>
              </a:solidFill>
            </a:endParaRPr>
          </a:p>
          <a:p>
            <a:pPr lvl="2"/>
            <a:r>
              <a:rPr lang="ja-JP" altLang="en-US">
                <a:solidFill>
                  <a:srgbClr val="FF0000"/>
                </a:solidFill>
              </a:rPr>
              <a:t>「スロット間のリンク」</a:t>
            </a:r>
            <a:r>
              <a:rPr lang="ja-JP" altLang="en-US"/>
              <a:t>として記述</a:t>
            </a:r>
          </a:p>
          <a:p>
            <a:pPr lvl="1"/>
            <a:r>
              <a:rPr lang="ja-JP" altLang="en-US"/>
              <a:t>コンテキストに関係なく成り立つ関係</a:t>
            </a:r>
          </a:p>
          <a:p>
            <a:pPr lvl="2"/>
            <a:r>
              <a:rPr lang="ja-JP" altLang="en-US"/>
              <a:t>例）「３つ星」と「２つ星」より</a:t>
            </a:r>
            <a:r>
              <a:rPr lang="ja-JP" altLang="en-US">
                <a:solidFill>
                  <a:srgbClr val="0000CC"/>
                </a:solidFill>
              </a:rPr>
              <a:t>「ランクの上下関係」</a:t>
            </a:r>
          </a:p>
          <a:p>
            <a:pPr lvl="2"/>
            <a:r>
              <a:rPr lang="ja-JP" altLang="en-US">
                <a:solidFill>
                  <a:srgbClr val="FF0000"/>
                </a:solidFill>
              </a:rPr>
              <a:t>「ノード間のリンク」</a:t>
            </a:r>
            <a:r>
              <a:rPr lang="ja-JP" altLang="en-US"/>
              <a:t>（法造では未サポート）に対応</a:t>
            </a:r>
            <a:endParaRPr lang="en-US" altLang="ja-JP"/>
          </a:p>
          <a:p>
            <a:pPr lvl="2"/>
            <a:r>
              <a:rPr lang="ja-JP" altLang="en-US" b="1" u="sng">
                <a:solidFill>
                  <a:srgbClr val="008000"/>
                </a:solidFill>
              </a:rPr>
              <a:t>適切なコンテキストを概念として導入</a:t>
            </a:r>
            <a:r>
              <a:rPr lang="ja-JP" altLang="en-US"/>
              <a:t>することで表現可能</a:t>
            </a:r>
            <a:endParaRPr lang="en-US" altLang="ja-JP"/>
          </a:p>
          <a:p>
            <a:endParaRPr lang="ja-JP" altLang="en-US"/>
          </a:p>
        </p:txBody>
      </p:sp>
      <p:sp>
        <p:nvSpPr>
          <p:cNvPr id="75780" name="日付プレースホルダ 3"/>
          <p:cNvSpPr>
            <a:spLocks noGrp="1"/>
          </p:cNvSpPr>
          <p:nvPr>
            <p:ph type="dt" sz="quarter" idx="10"/>
          </p:nvPr>
        </p:nvSpPr>
        <p:spPr>
          <a:noFill/>
        </p:spPr>
        <p:txBody>
          <a:bodyPr/>
          <a:lstStyle/>
          <a:p>
            <a:fld id="{284EBE02-1691-49E9-B6B1-192DCD26D0F6}" type="datetime1">
              <a:rPr lang="ja-JP" altLang="en-US" smtClean="0"/>
              <a:t>2019/6/5</a:t>
            </a:fld>
            <a:endParaRPr lang="en-US" altLang="ja-JP"/>
          </a:p>
        </p:txBody>
      </p:sp>
      <p:sp>
        <p:nvSpPr>
          <p:cNvPr id="75782" name="スライド番号プレースホルダ 5"/>
          <p:cNvSpPr>
            <a:spLocks noGrp="1"/>
          </p:cNvSpPr>
          <p:nvPr>
            <p:ph type="sldNum" sz="quarter" idx="12"/>
          </p:nvPr>
        </p:nvSpPr>
        <p:spPr>
          <a:noFill/>
        </p:spPr>
        <p:txBody>
          <a:bodyPr/>
          <a:lstStyle/>
          <a:p>
            <a:fld id="{DD36F8B8-71DA-4A22-8C4B-83B824DFD45B}" type="slidenum">
              <a:rPr lang="en-US" altLang="ja-JP" smtClean="0"/>
              <a:pPr/>
              <a:t>92</a:t>
            </a:fld>
            <a:endParaRPr lang="en-US" altLang="ja-JP"/>
          </a:p>
        </p:txBody>
      </p:sp>
    </p:spTree>
    <p:extLst>
      <p:ext uri="{BB962C8B-B14F-4D97-AF65-F5344CB8AC3E}">
        <p14:creationId xmlns:p14="http://schemas.microsoft.com/office/powerpoint/2010/main" val="105506164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linds(horizontal)">
                                      <p:cBhvr>
                                        <p:cTn id="34" dur="500"/>
                                        <p:tgtEl>
                                          <p:spTgt spid="3">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blinds(horizontal)">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linds(horizontal)">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blinds(horizontal)">
                                      <p:cBhvr>
                                        <p:cTn id="49" dur="500"/>
                                        <p:tgtEl>
                                          <p:spTgt spid="3">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blinds(horizontal)">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タイトル 1"/>
          <p:cNvSpPr>
            <a:spLocks noGrp="1"/>
          </p:cNvSpPr>
          <p:nvPr>
            <p:ph type="title"/>
          </p:nvPr>
        </p:nvSpPr>
        <p:spPr/>
        <p:txBody>
          <a:bodyPr/>
          <a:lstStyle/>
          <a:p>
            <a:r>
              <a:rPr lang="ja-JP" altLang="en-US"/>
              <a:t>関係概念の定義</a:t>
            </a:r>
          </a:p>
        </p:txBody>
      </p:sp>
      <p:sp>
        <p:nvSpPr>
          <p:cNvPr id="64515" name="日付プレースホルダ 3"/>
          <p:cNvSpPr>
            <a:spLocks noGrp="1"/>
          </p:cNvSpPr>
          <p:nvPr>
            <p:ph type="dt" sz="quarter" idx="10"/>
          </p:nvPr>
        </p:nvSpPr>
        <p:spPr>
          <a:noFill/>
        </p:spPr>
        <p:txBody>
          <a:bodyPr/>
          <a:lstStyle/>
          <a:p>
            <a:fld id="{7BD9E66C-28D3-43AE-90D9-41BD4BFFB7A9}" type="datetime1">
              <a:rPr lang="ja-JP" altLang="en-US" smtClean="0"/>
              <a:t>2019/6/5</a:t>
            </a:fld>
            <a:endParaRPr lang="en-US" altLang="ja-JP"/>
          </a:p>
        </p:txBody>
      </p:sp>
      <p:pic>
        <p:nvPicPr>
          <p:cNvPr id="64517" name="Picture 2"/>
          <p:cNvPicPr>
            <a:picLocks noGrp="1" noChangeAspect="1" noChangeArrowheads="1"/>
          </p:cNvPicPr>
          <p:nvPr>
            <p:ph idx="1"/>
          </p:nvPr>
        </p:nvPicPr>
        <p:blipFill>
          <a:blip r:embed="rId3"/>
          <a:srcRect l="35825" t="31889" r="25034" b="14313"/>
          <a:stretch>
            <a:fillRect/>
          </a:stretch>
        </p:blipFill>
        <p:spPr>
          <a:xfrm>
            <a:off x="4429125" y="1000125"/>
            <a:ext cx="4643438" cy="4786313"/>
          </a:xfrm>
        </p:spPr>
      </p:pic>
      <p:pic>
        <p:nvPicPr>
          <p:cNvPr id="64518" name="Picture 3"/>
          <p:cNvPicPr>
            <a:picLocks noChangeAspect="1" noChangeArrowheads="1"/>
          </p:cNvPicPr>
          <p:nvPr/>
        </p:nvPicPr>
        <p:blipFill>
          <a:blip r:embed="rId4"/>
          <a:srcRect l="33897" t="15997" r="45763" b="61418"/>
          <a:stretch>
            <a:fillRect/>
          </a:stretch>
        </p:blipFill>
        <p:spPr bwMode="auto">
          <a:xfrm>
            <a:off x="357188" y="1643063"/>
            <a:ext cx="2643187" cy="2203450"/>
          </a:xfrm>
          <a:prstGeom prst="rect">
            <a:avLst/>
          </a:prstGeom>
          <a:noFill/>
          <a:ln w="9525" algn="ctr">
            <a:solidFill>
              <a:srgbClr val="0000CC"/>
            </a:solidFill>
            <a:miter lim="800000"/>
            <a:headEnd/>
            <a:tailEnd/>
          </a:ln>
        </p:spPr>
      </p:pic>
      <p:sp>
        <p:nvSpPr>
          <p:cNvPr id="64519" name="テキスト ボックス 9"/>
          <p:cNvSpPr txBox="1">
            <a:spLocks noChangeArrowheads="1"/>
          </p:cNvSpPr>
          <p:nvPr/>
        </p:nvSpPr>
        <p:spPr bwMode="auto">
          <a:xfrm>
            <a:off x="142875" y="1000125"/>
            <a:ext cx="3071813" cy="523875"/>
          </a:xfrm>
          <a:prstGeom prst="rect">
            <a:avLst/>
          </a:prstGeom>
          <a:noFill/>
          <a:ln w="9525">
            <a:noFill/>
            <a:miter lim="800000"/>
            <a:headEnd/>
            <a:tailEnd/>
          </a:ln>
        </p:spPr>
        <p:txBody>
          <a:bodyPr wrap="none">
            <a:spAutoFit/>
          </a:bodyPr>
          <a:lstStyle/>
          <a:p>
            <a:r>
              <a:rPr lang="ja-JP" altLang="en-US" sz="2800" b="1">
                <a:solidFill>
                  <a:srgbClr val="FF0000"/>
                </a:solidFill>
              </a:rPr>
              <a:t>（関係概念の定義）</a:t>
            </a:r>
          </a:p>
        </p:txBody>
      </p:sp>
      <p:sp>
        <p:nvSpPr>
          <p:cNvPr id="64520" name="テキスト ボックス 10"/>
          <p:cNvSpPr txBox="1">
            <a:spLocks noChangeArrowheads="1"/>
          </p:cNvSpPr>
          <p:nvPr/>
        </p:nvSpPr>
        <p:spPr bwMode="auto">
          <a:xfrm>
            <a:off x="4286250" y="1000125"/>
            <a:ext cx="3408363" cy="523875"/>
          </a:xfrm>
          <a:prstGeom prst="rect">
            <a:avLst/>
          </a:prstGeom>
          <a:noFill/>
          <a:ln w="9525">
            <a:noFill/>
            <a:miter lim="800000"/>
            <a:headEnd/>
            <a:tailEnd/>
          </a:ln>
        </p:spPr>
        <p:txBody>
          <a:bodyPr wrap="none">
            <a:spAutoFit/>
          </a:bodyPr>
          <a:lstStyle/>
          <a:p>
            <a:r>
              <a:rPr lang="ja-JP" altLang="en-US" sz="2800" b="1">
                <a:solidFill>
                  <a:srgbClr val="0066FF"/>
                </a:solidFill>
              </a:rPr>
              <a:t>（インスタンスモデル）</a:t>
            </a:r>
          </a:p>
        </p:txBody>
      </p:sp>
      <p:sp>
        <p:nvSpPr>
          <p:cNvPr id="13" name="円/楕円 12"/>
          <p:cNvSpPr/>
          <p:nvPr/>
        </p:nvSpPr>
        <p:spPr>
          <a:xfrm>
            <a:off x="571500" y="2214563"/>
            <a:ext cx="1071563" cy="500062"/>
          </a:xfrm>
          <a:prstGeom prst="ellipse">
            <a:avLst/>
          </a:prstGeom>
          <a:noFill/>
          <a:ln>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円/楕円 13"/>
          <p:cNvSpPr/>
          <p:nvPr/>
        </p:nvSpPr>
        <p:spPr>
          <a:xfrm>
            <a:off x="5715000" y="2143125"/>
            <a:ext cx="1071563" cy="500063"/>
          </a:xfrm>
          <a:prstGeom prst="ellipse">
            <a:avLst/>
          </a:prstGeom>
          <a:noFill/>
          <a:ln>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7" name="曲線コネクタ 16"/>
          <p:cNvCxnSpPr>
            <a:stCxn id="13" idx="0"/>
            <a:endCxn id="14" idx="0"/>
          </p:cNvCxnSpPr>
          <p:nvPr/>
        </p:nvCxnSpPr>
        <p:spPr>
          <a:xfrm rot="5400000" flipH="1" flipV="1">
            <a:off x="3644106" y="-392906"/>
            <a:ext cx="71438" cy="5143500"/>
          </a:xfrm>
          <a:prstGeom prst="curvedConnector3">
            <a:avLst>
              <a:gd name="adj1" fmla="val 855944"/>
            </a:avLst>
          </a:prstGeom>
          <a:ln w="38100">
            <a:solidFill>
              <a:srgbClr val="0000CC"/>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AutoShape 16"/>
          <p:cNvSpPr>
            <a:spLocks noChangeArrowheads="1"/>
          </p:cNvSpPr>
          <p:nvPr/>
        </p:nvSpPr>
        <p:spPr bwMode="auto">
          <a:xfrm>
            <a:off x="428625" y="4000500"/>
            <a:ext cx="3500438" cy="1643063"/>
          </a:xfrm>
          <a:prstGeom prst="wedgeRoundRectCallout">
            <a:avLst>
              <a:gd name="adj1" fmla="val -22065"/>
              <a:gd name="adj2" fmla="val -67653"/>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0000CC"/>
                </a:solidFill>
              </a:rPr>
              <a:t>関係概念の定義</a:t>
            </a:r>
            <a:r>
              <a:rPr lang="ja-JP" altLang="en-US" sz="2800"/>
              <a:t>はインスタンス間で成り立ちうる関係を表す</a:t>
            </a:r>
            <a:endParaRPr lang="en-US" altLang="ja-JP" sz="2400"/>
          </a:p>
        </p:txBody>
      </p:sp>
      <p:sp>
        <p:nvSpPr>
          <p:cNvPr id="64525" name="スライド番号プレースホルダ 14"/>
          <p:cNvSpPr>
            <a:spLocks noGrp="1"/>
          </p:cNvSpPr>
          <p:nvPr>
            <p:ph type="sldNum" sz="quarter" idx="12"/>
          </p:nvPr>
        </p:nvSpPr>
        <p:spPr>
          <a:xfrm>
            <a:off x="7234238" y="6400800"/>
            <a:ext cx="1905000" cy="457200"/>
          </a:xfrm>
          <a:noFill/>
        </p:spPr>
        <p:txBody>
          <a:bodyPr/>
          <a:lstStyle/>
          <a:p>
            <a:fld id="{14536A25-0175-4D7F-BE72-D0B896EFAA60}" type="slidenum">
              <a:rPr lang="en-US" altLang="ja-JP" smtClean="0"/>
              <a:pPr/>
              <a:t>93</a:t>
            </a:fld>
            <a:endParaRPr lang="en-US" altLang="ja-JP"/>
          </a:p>
        </p:txBody>
      </p:sp>
    </p:spTree>
    <p:extLst>
      <p:ext uri="{BB962C8B-B14F-4D97-AF65-F5344CB8AC3E}">
        <p14:creationId xmlns:p14="http://schemas.microsoft.com/office/powerpoint/2010/main" val="36000697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par>
                                <p:cTn id="13" presetID="3" presetClass="entr" presetSubtype="5"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vertical)">
                                      <p:cBhvr>
                                        <p:cTn id="15" dur="500"/>
                                        <p:tgtEl>
                                          <p:spTgt spid="17"/>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a:xfrm>
            <a:off x="214313" y="146050"/>
            <a:ext cx="6143625" cy="762000"/>
          </a:xfrm>
        </p:spPr>
        <p:txBody>
          <a:bodyPr/>
          <a:lstStyle/>
          <a:p>
            <a:r>
              <a:rPr lang="ja-JP" altLang="en-US" sz="3200"/>
              <a:t>特定のコンテキストで必ず成り立つ関係（スロット間の関係）</a:t>
            </a:r>
          </a:p>
        </p:txBody>
      </p:sp>
      <p:sp>
        <p:nvSpPr>
          <p:cNvPr id="76803" name="日付プレースホルダ 3"/>
          <p:cNvSpPr>
            <a:spLocks noGrp="1"/>
          </p:cNvSpPr>
          <p:nvPr>
            <p:ph type="dt" sz="quarter" idx="10"/>
          </p:nvPr>
        </p:nvSpPr>
        <p:spPr>
          <a:noFill/>
        </p:spPr>
        <p:txBody>
          <a:bodyPr/>
          <a:lstStyle/>
          <a:p>
            <a:fld id="{8421D73E-1D70-44D0-9711-88F288A12511}" type="datetime1">
              <a:rPr lang="ja-JP" altLang="en-US" smtClean="0"/>
              <a:t>2019/6/5</a:t>
            </a:fld>
            <a:endParaRPr lang="en-US" altLang="ja-JP"/>
          </a:p>
        </p:txBody>
      </p:sp>
      <p:pic>
        <p:nvPicPr>
          <p:cNvPr id="76805" name="Picture 2"/>
          <p:cNvPicPr>
            <a:picLocks noGrp="1" noChangeAspect="1" noChangeArrowheads="1"/>
          </p:cNvPicPr>
          <p:nvPr>
            <p:ph idx="1"/>
          </p:nvPr>
        </p:nvPicPr>
        <p:blipFill>
          <a:blip r:embed="rId3"/>
          <a:srcRect l="35825" t="31889" r="25034" b="14313"/>
          <a:stretch>
            <a:fillRect/>
          </a:stretch>
        </p:blipFill>
        <p:spPr>
          <a:xfrm>
            <a:off x="4500563" y="1000125"/>
            <a:ext cx="4643437" cy="4786313"/>
          </a:xfrm>
        </p:spPr>
      </p:pic>
      <p:pic>
        <p:nvPicPr>
          <p:cNvPr id="76806" name="Picture 4"/>
          <p:cNvPicPr>
            <a:picLocks noChangeAspect="1" noChangeArrowheads="1"/>
          </p:cNvPicPr>
          <p:nvPr/>
        </p:nvPicPr>
        <p:blipFill>
          <a:blip r:embed="rId4"/>
          <a:srcRect l="54704" t="20703" r="15961" b="45419"/>
          <a:stretch>
            <a:fillRect/>
          </a:stretch>
        </p:blipFill>
        <p:spPr bwMode="auto">
          <a:xfrm>
            <a:off x="0" y="1071563"/>
            <a:ext cx="4368800" cy="3786187"/>
          </a:xfrm>
          <a:prstGeom prst="rect">
            <a:avLst/>
          </a:prstGeom>
          <a:noFill/>
          <a:ln w="9525" algn="ctr">
            <a:noFill/>
            <a:miter lim="800000"/>
            <a:headEnd/>
            <a:tailEnd/>
          </a:ln>
        </p:spPr>
      </p:pic>
      <p:sp>
        <p:nvSpPr>
          <p:cNvPr id="76807" name="テキスト ボックス 9"/>
          <p:cNvSpPr txBox="1">
            <a:spLocks noChangeArrowheads="1"/>
          </p:cNvSpPr>
          <p:nvPr/>
        </p:nvSpPr>
        <p:spPr bwMode="auto">
          <a:xfrm>
            <a:off x="0" y="976313"/>
            <a:ext cx="1979613" cy="523875"/>
          </a:xfrm>
          <a:prstGeom prst="rect">
            <a:avLst/>
          </a:prstGeom>
          <a:noFill/>
          <a:ln w="9525">
            <a:noFill/>
            <a:miter lim="800000"/>
            <a:headEnd/>
            <a:tailEnd/>
          </a:ln>
        </p:spPr>
        <p:txBody>
          <a:bodyPr wrap="none">
            <a:spAutoFit/>
          </a:bodyPr>
          <a:lstStyle/>
          <a:p>
            <a:r>
              <a:rPr lang="ja-JP" altLang="en-US" sz="2800" b="1">
                <a:solidFill>
                  <a:srgbClr val="FF0000"/>
                </a:solidFill>
              </a:rPr>
              <a:t>（概念定義）</a:t>
            </a:r>
          </a:p>
        </p:txBody>
      </p:sp>
      <p:sp>
        <p:nvSpPr>
          <p:cNvPr id="76808" name="テキスト ボックス 10"/>
          <p:cNvSpPr txBox="1">
            <a:spLocks noChangeArrowheads="1"/>
          </p:cNvSpPr>
          <p:nvPr/>
        </p:nvSpPr>
        <p:spPr bwMode="auto">
          <a:xfrm>
            <a:off x="4429125" y="928688"/>
            <a:ext cx="3408363" cy="523875"/>
          </a:xfrm>
          <a:prstGeom prst="rect">
            <a:avLst/>
          </a:prstGeom>
          <a:noFill/>
          <a:ln w="9525">
            <a:noFill/>
            <a:miter lim="800000"/>
            <a:headEnd/>
            <a:tailEnd/>
          </a:ln>
        </p:spPr>
        <p:txBody>
          <a:bodyPr wrap="none">
            <a:spAutoFit/>
          </a:bodyPr>
          <a:lstStyle/>
          <a:p>
            <a:r>
              <a:rPr lang="ja-JP" altLang="en-US" sz="2800" b="1">
                <a:solidFill>
                  <a:srgbClr val="0066FF"/>
                </a:solidFill>
              </a:rPr>
              <a:t>（インスタンスモデル）</a:t>
            </a:r>
          </a:p>
        </p:txBody>
      </p:sp>
      <p:sp>
        <p:nvSpPr>
          <p:cNvPr id="12" name="AutoShape 16"/>
          <p:cNvSpPr>
            <a:spLocks noChangeArrowheads="1"/>
          </p:cNvSpPr>
          <p:nvPr/>
        </p:nvSpPr>
        <p:spPr bwMode="auto">
          <a:xfrm>
            <a:off x="571500" y="5000625"/>
            <a:ext cx="3643313" cy="1285875"/>
          </a:xfrm>
          <a:prstGeom prst="wedgeRoundRectCallout">
            <a:avLst>
              <a:gd name="adj1" fmla="val 36032"/>
              <a:gd name="adj2" fmla="val -149551"/>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スロット間のリンク</a:t>
            </a:r>
            <a:r>
              <a:rPr lang="ja-JP" altLang="en-US" sz="2800"/>
              <a:t>はインスタンス間で必ず存在する関係を表す</a:t>
            </a:r>
            <a:endParaRPr lang="en-US" altLang="ja-JP" sz="2400"/>
          </a:p>
        </p:txBody>
      </p:sp>
      <p:sp>
        <p:nvSpPr>
          <p:cNvPr id="13" name="円/楕円 12"/>
          <p:cNvSpPr/>
          <p:nvPr/>
        </p:nvSpPr>
        <p:spPr>
          <a:xfrm>
            <a:off x="3286125" y="3286125"/>
            <a:ext cx="1071563" cy="50006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円/楕円 13"/>
          <p:cNvSpPr/>
          <p:nvPr/>
        </p:nvSpPr>
        <p:spPr>
          <a:xfrm>
            <a:off x="7000875" y="3929063"/>
            <a:ext cx="1071563" cy="50006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円/楕円 14"/>
          <p:cNvSpPr/>
          <p:nvPr/>
        </p:nvSpPr>
        <p:spPr>
          <a:xfrm>
            <a:off x="6929438" y="4786313"/>
            <a:ext cx="1071562" cy="50006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7" name="曲線コネクタ 16"/>
          <p:cNvCxnSpPr>
            <a:stCxn id="13" idx="0"/>
            <a:endCxn id="14" idx="0"/>
          </p:cNvCxnSpPr>
          <p:nvPr/>
        </p:nvCxnSpPr>
        <p:spPr>
          <a:xfrm rot="16200000" flipH="1">
            <a:off x="5357813" y="1749425"/>
            <a:ext cx="642938" cy="3716337"/>
          </a:xfrm>
          <a:prstGeom prst="curvedConnector3">
            <a:avLst>
              <a:gd name="adj1" fmla="val -121252"/>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 name="曲線コネクタ 17"/>
          <p:cNvCxnSpPr>
            <a:stCxn id="13" idx="4"/>
            <a:endCxn id="15" idx="2"/>
          </p:cNvCxnSpPr>
          <p:nvPr/>
        </p:nvCxnSpPr>
        <p:spPr>
          <a:xfrm rot="16200000" flipH="1">
            <a:off x="4749801" y="2857500"/>
            <a:ext cx="1250950" cy="3108325"/>
          </a:xfrm>
          <a:prstGeom prst="curvedConnector2">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815" name="スライド番号プレースホルダ 15"/>
          <p:cNvSpPr>
            <a:spLocks noGrp="1"/>
          </p:cNvSpPr>
          <p:nvPr>
            <p:ph type="sldNum" sz="quarter" idx="12"/>
          </p:nvPr>
        </p:nvSpPr>
        <p:spPr>
          <a:noFill/>
        </p:spPr>
        <p:txBody>
          <a:bodyPr/>
          <a:lstStyle/>
          <a:p>
            <a:fld id="{D631105E-E107-40C9-8EE1-728129AB8D0F}" type="slidenum">
              <a:rPr lang="en-US" altLang="ja-JP" smtClean="0"/>
              <a:pPr/>
              <a:t>94</a:t>
            </a:fld>
            <a:endParaRPr lang="en-US" altLang="ja-JP"/>
          </a:p>
        </p:txBody>
      </p:sp>
      <p:sp>
        <p:nvSpPr>
          <p:cNvPr id="19" name="正方形/長方形 18"/>
          <p:cNvSpPr/>
          <p:nvPr/>
        </p:nvSpPr>
        <p:spPr>
          <a:xfrm>
            <a:off x="744538" y="2033588"/>
            <a:ext cx="935037"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正方形/長方形 19"/>
          <p:cNvSpPr/>
          <p:nvPr/>
        </p:nvSpPr>
        <p:spPr>
          <a:xfrm>
            <a:off x="755650" y="2528888"/>
            <a:ext cx="935038"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正方形/長方形 20"/>
          <p:cNvSpPr/>
          <p:nvPr/>
        </p:nvSpPr>
        <p:spPr>
          <a:xfrm>
            <a:off x="1139825" y="1785938"/>
            <a:ext cx="9366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2" name="正方形/長方形 21"/>
          <p:cNvSpPr/>
          <p:nvPr/>
        </p:nvSpPr>
        <p:spPr>
          <a:xfrm>
            <a:off x="1143000" y="2357438"/>
            <a:ext cx="936625" cy="13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253521742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vertical)">
                                      <p:cBhvr>
                                        <p:cTn id="17" dur="500"/>
                                        <p:tgtEl>
                                          <p:spTgt spid="17"/>
                                        </p:tgtEl>
                                      </p:cBhvr>
                                    </p:animEffect>
                                  </p:childTnLst>
                                </p:cTn>
                              </p:par>
                              <p:par>
                                <p:cTn id="18" presetID="3" presetClass="entr" presetSubtype="5"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vertical)">
                                      <p:cBhvr>
                                        <p:cTn id="23" dur="500"/>
                                        <p:tgtEl>
                                          <p:spTgt spid="14"/>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vertic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0"/>
          <p:cNvPicPr>
            <a:picLocks noChangeAspect="1" noChangeArrowheads="1"/>
          </p:cNvPicPr>
          <p:nvPr/>
        </p:nvPicPr>
        <p:blipFill>
          <a:blip r:embed="rId3"/>
          <a:srcRect l="39249" t="40625" r="11079" b="22916"/>
          <a:stretch>
            <a:fillRect/>
          </a:stretch>
        </p:blipFill>
        <p:spPr bwMode="auto">
          <a:xfrm>
            <a:off x="357188" y="1214438"/>
            <a:ext cx="8596312" cy="3714750"/>
          </a:xfrm>
          <a:prstGeom prst="rect">
            <a:avLst/>
          </a:prstGeom>
          <a:noFill/>
          <a:ln w="9525">
            <a:noFill/>
            <a:miter lim="800000"/>
            <a:headEnd/>
            <a:tailEnd/>
          </a:ln>
        </p:spPr>
      </p:pic>
      <p:sp>
        <p:nvSpPr>
          <p:cNvPr id="77827" name="タイトル 1"/>
          <p:cNvSpPr>
            <a:spLocks noGrp="1"/>
          </p:cNvSpPr>
          <p:nvPr>
            <p:ph type="title"/>
          </p:nvPr>
        </p:nvSpPr>
        <p:spPr>
          <a:xfrm>
            <a:off x="142875" y="146050"/>
            <a:ext cx="6157913" cy="762000"/>
          </a:xfrm>
        </p:spPr>
        <p:txBody>
          <a:bodyPr/>
          <a:lstStyle/>
          <a:p>
            <a:pPr marL="342900" indent="-342900"/>
            <a:r>
              <a:rPr lang="ja-JP" altLang="en-US" sz="3200"/>
              <a:t>概念間に常に成り立つ関係の表現</a:t>
            </a:r>
          </a:p>
        </p:txBody>
      </p:sp>
      <p:sp>
        <p:nvSpPr>
          <p:cNvPr id="77828" name="日付プレースホルダ 3"/>
          <p:cNvSpPr>
            <a:spLocks noGrp="1"/>
          </p:cNvSpPr>
          <p:nvPr>
            <p:ph type="dt" sz="quarter" idx="10"/>
          </p:nvPr>
        </p:nvSpPr>
        <p:spPr>
          <a:noFill/>
        </p:spPr>
        <p:txBody>
          <a:bodyPr/>
          <a:lstStyle/>
          <a:p>
            <a:fld id="{3F582267-C33D-4E24-AA3C-6DF9FB4C407F}" type="datetime1">
              <a:rPr lang="ja-JP" altLang="en-US" smtClean="0"/>
              <a:t>2019/6/5</a:t>
            </a:fld>
            <a:endParaRPr lang="en-US" altLang="ja-JP"/>
          </a:p>
        </p:txBody>
      </p:sp>
      <p:sp>
        <p:nvSpPr>
          <p:cNvPr id="77830" name="スライド番号プレースホルダ 5"/>
          <p:cNvSpPr>
            <a:spLocks noGrp="1"/>
          </p:cNvSpPr>
          <p:nvPr>
            <p:ph type="sldNum" sz="quarter" idx="12"/>
          </p:nvPr>
        </p:nvSpPr>
        <p:spPr>
          <a:noFill/>
        </p:spPr>
        <p:txBody>
          <a:bodyPr/>
          <a:lstStyle/>
          <a:p>
            <a:fld id="{EDE06DFB-8F65-4D82-AB59-870FF82831AC}" type="slidenum">
              <a:rPr lang="en-US" altLang="ja-JP" smtClean="0"/>
              <a:pPr/>
              <a:t>95</a:t>
            </a:fld>
            <a:endParaRPr lang="en-US" altLang="ja-JP"/>
          </a:p>
        </p:txBody>
      </p:sp>
      <p:sp>
        <p:nvSpPr>
          <p:cNvPr id="8" name="AutoShape 16"/>
          <p:cNvSpPr>
            <a:spLocks noChangeArrowheads="1"/>
          </p:cNvSpPr>
          <p:nvPr/>
        </p:nvSpPr>
        <p:spPr bwMode="auto">
          <a:xfrm>
            <a:off x="4857750" y="1571625"/>
            <a:ext cx="3786188" cy="1071563"/>
          </a:xfrm>
          <a:prstGeom prst="wedgeRoundRectCallout">
            <a:avLst>
              <a:gd name="adj1" fmla="val -22236"/>
              <a:gd name="adj2" fmla="val 94718"/>
              <a:gd name="adj3" fmla="val 16667"/>
            </a:avLst>
          </a:prstGeom>
          <a:solidFill>
            <a:srgbClr val="FFFFCC"/>
          </a:solidFill>
          <a:ln w="9525" algn="ctr">
            <a:solidFill>
              <a:schemeClr val="tx1"/>
            </a:solidFill>
            <a:miter lim="800000"/>
            <a:headEnd/>
            <a:tailEnd/>
          </a:ln>
        </p:spPr>
        <p:txBody>
          <a:bodyPr anchor="ctr"/>
          <a:lstStyle/>
          <a:p>
            <a:r>
              <a:rPr lang="ja-JP" altLang="en-US" sz="2800">
                <a:solidFill>
                  <a:srgbClr val="FF0000"/>
                </a:solidFill>
              </a:rPr>
              <a:t>その関係が成り立つ</a:t>
            </a:r>
            <a:endParaRPr lang="en-US" altLang="ja-JP" sz="2800">
              <a:solidFill>
                <a:srgbClr val="FF0000"/>
              </a:solidFill>
            </a:endParaRPr>
          </a:p>
          <a:p>
            <a:r>
              <a:rPr lang="ja-JP" altLang="en-US" sz="2800">
                <a:solidFill>
                  <a:srgbClr val="FF0000"/>
                </a:solidFill>
              </a:rPr>
              <a:t>コンテキスト</a:t>
            </a:r>
            <a:r>
              <a:rPr lang="ja-JP" altLang="en-US" sz="2800"/>
              <a:t>を導入する</a:t>
            </a:r>
            <a:endParaRPr lang="en-US" altLang="ja-JP" sz="2400"/>
          </a:p>
        </p:txBody>
      </p:sp>
      <p:sp>
        <p:nvSpPr>
          <p:cNvPr id="9" name="Rectangle 6"/>
          <p:cNvSpPr>
            <a:spLocks noChangeArrowheads="1"/>
          </p:cNvSpPr>
          <p:nvPr/>
        </p:nvSpPr>
        <p:spPr bwMode="auto">
          <a:xfrm>
            <a:off x="428625" y="5286375"/>
            <a:ext cx="8286750" cy="1077913"/>
          </a:xfrm>
          <a:prstGeom prst="rect">
            <a:avLst/>
          </a:prstGeom>
          <a:solidFill>
            <a:srgbClr val="FFFFCC"/>
          </a:solidFill>
          <a:ln w="9525">
            <a:solidFill>
              <a:schemeClr val="tx1"/>
            </a:solidFill>
            <a:miter lim="800000"/>
            <a:headEnd/>
            <a:tailEnd/>
          </a:ln>
        </p:spPr>
        <p:txBody>
          <a:bodyPr anchor="ctr">
            <a:spAutoFit/>
          </a:bodyPr>
          <a:lstStyle/>
          <a:p>
            <a:r>
              <a:rPr lang="ja-JP" altLang="en-US" sz="3200" b="1">
                <a:solidFill>
                  <a:srgbClr val="0000CC"/>
                </a:solidFill>
              </a:rPr>
              <a:t>コンテキストの導入無し</a:t>
            </a:r>
            <a:r>
              <a:rPr lang="ja-JP" altLang="en-US" sz="3200"/>
              <a:t>で常に成り立つ関係の別な記述法を導入するかについては検討中</a:t>
            </a:r>
          </a:p>
        </p:txBody>
      </p:sp>
    </p:spTree>
    <p:extLst>
      <p:ext uri="{BB962C8B-B14F-4D97-AF65-F5344CB8AC3E}">
        <p14:creationId xmlns:p14="http://schemas.microsoft.com/office/powerpoint/2010/main" val="359399276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623888" y="1709739"/>
            <a:ext cx="7886700" cy="1719261"/>
          </a:xfrm>
          <a:ln>
            <a:solidFill>
              <a:schemeClr val="tx1"/>
            </a:solidFill>
          </a:ln>
        </p:spPr>
        <p:txBody>
          <a:bodyPr anchor="ctr">
            <a:normAutofit fontScale="90000"/>
          </a:bodyPr>
          <a:lstStyle/>
          <a:p>
            <a:pPr lvl="1" algn="ctr"/>
            <a:r>
              <a:rPr kumimoji="1" lang="ja-JP" altLang="en-US" sz="4400" b="1" dirty="0">
                <a:solidFill>
                  <a:srgbClr val="009900"/>
                </a:solidFill>
              </a:rPr>
              <a:t>オントロジ</a:t>
            </a:r>
            <a:r>
              <a:rPr kumimoji="1" lang="en-US" altLang="ja-JP" sz="4400" b="1" dirty="0">
                <a:solidFill>
                  <a:srgbClr val="009900"/>
                </a:solidFill>
              </a:rPr>
              <a:t>―</a:t>
            </a:r>
            <a:r>
              <a:rPr kumimoji="1" lang="ja-JP" altLang="en-US" sz="4400" b="1" dirty="0">
                <a:solidFill>
                  <a:srgbClr val="009900"/>
                </a:solidFill>
              </a:rPr>
              <a:t>構築・概念化の事例</a:t>
            </a:r>
            <a:br>
              <a:rPr kumimoji="1" lang="en-US" altLang="ja-JP" sz="4400" b="1" dirty="0">
                <a:solidFill>
                  <a:srgbClr val="009900"/>
                </a:solidFill>
              </a:rPr>
            </a:br>
            <a:r>
              <a:rPr kumimoji="1" lang="ja-JP" altLang="en-US" sz="4400" dirty="0">
                <a:solidFill>
                  <a:srgbClr val="0000CC"/>
                </a:solidFill>
              </a:rPr>
              <a:t>～①一般的な概念化の事例～</a:t>
            </a:r>
          </a:p>
        </p:txBody>
      </p:sp>
      <p:sp>
        <p:nvSpPr>
          <p:cNvPr id="8" name="テキスト プレースホルダー 7"/>
          <p:cNvSpPr>
            <a:spLocks noGrp="1"/>
          </p:cNvSpPr>
          <p:nvPr>
            <p:ph type="body" idx="1"/>
          </p:nvPr>
        </p:nvSpPr>
        <p:spPr>
          <a:xfrm>
            <a:off x="1475656" y="3573016"/>
            <a:ext cx="7034932" cy="2516634"/>
          </a:xfrm>
        </p:spPr>
        <p:txBody>
          <a:bodyPr>
            <a:noAutofit/>
          </a:bodyPr>
          <a:lstStyle/>
          <a:p>
            <a:pPr marL="457200" indent="-457200">
              <a:buFont typeface="Arial" panose="020B0604020202020204" pitchFamily="34" charset="0"/>
              <a:buChar char="•"/>
            </a:pPr>
            <a:r>
              <a:rPr lang="ja-JP" altLang="en-US" sz="3200" dirty="0">
                <a:solidFill>
                  <a:schemeClr val="tx1"/>
                </a:solidFill>
              </a:rPr>
              <a:t>ロール概念を利用した概念化</a:t>
            </a:r>
            <a:endParaRPr lang="en-US" altLang="ja-JP" sz="3200" dirty="0">
              <a:solidFill>
                <a:schemeClr val="tx1"/>
              </a:solidFill>
            </a:endParaRPr>
          </a:p>
          <a:p>
            <a:pPr marL="914400" lvl="1" indent="-457200">
              <a:buFont typeface="Arial" panose="020B0604020202020204" pitchFamily="34" charset="0"/>
              <a:buChar char="•"/>
            </a:pPr>
            <a:r>
              <a:rPr lang="ja-JP" altLang="en-US" sz="2800" dirty="0">
                <a:solidFill>
                  <a:schemeClr val="tx1"/>
                </a:solidFill>
              </a:rPr>
              <a:t>麺料理</a:t>
            </a:r>
            <a:endParaRPr lang="en-US" altLang="ja-JP" sz="2800" dirty="0">
              <a:solidFill>
                <a:schemeClr val="tx1"/>
              </a:solidFill>
            </a:endParaRPr>
          </a:p>
          <a:p>
            <a:pPr marL="914400" lvl="1" indent="-457200">
              <a:buFont typeface="Arial" panose="020B0604020202020204" pitchFamily="34" charset="0"/>
              <a:buChar char="•"/>
            </a:pPr>
            <a:r>
              <a:rPr kumimoji="1" lang="ja-JP" altLang="en-US" sz="2800" dirty="0">
                <a:solidFill>
                  <a:schemeClr val="tx1"/>
                </a:solidFill>
              </a:rPr>
              <a:t>外国人</a:t>
            </a:r>
            <a:endParaRPr kumimoji="1" lang="en-US" altLang="ja-JP" sz="2400" dirty="0">
              <a:solidFill>
                <a:schemeClr val="tx1"/>
              </a:solidFill>
            </a:endParaRPr>
          </a:p>
          <a:p>
            <a:pPr marL="457200" indent="-457200">
              <a:buFont typeface="Arial" panose="020B0604020202020204" pitchFamily="34" charset="0"/>
              <a:buChar char="•"/>
            </a:pPr>
            <a:r>
              <a:rPr kumimoji="1" lang="ja-JP" altLang="en-US" sz="3200" dirty="0">
                <a:solidFill>
                  <a:schemeClr val="tx1"/>
                </a:solidFill>
              </a:rPr>
              <a:t>動的な状況の概念化</a:t>
            </a:r>
            <a:endParaRPr kumimoji="1" lang="en-US" altLang="ja-JP" sz="3200" dirty="0">
              <a:solidFill>
                <a:schemeClr val="tx1"/>
              </a:solidFill>
            </a:endParaRPr>
          </a:p>
          <a:p>
            <a:pPr marL="914400" lvl="1" indent="-457200">
              <a:buFont typeface="Arial" panose="020B0604020202020204" pitchFamily="34" charset="0"/>
              <a:buChar char="•"/>
            </a:pPr>
            <a:r>
              <a:rPr kumimoji="1" lang="ja-JP" altLang="en-US" sz="2800" dirty="0">
                <a:solidFill>
                  <a:schemeClr val="tx1"/>
                </a:solidFill>
              </a:rPr>
              <a:t>ジャンケン</a:t>
            </a:r>
          </a:p>
        </p:txBody>
      </p:sp>
      <p:sp>
        <p:nvSpPr>
          <p:cNvPr id="3" name="日付プレースホルダー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A8EB31-3EF6-4FE3-8B5E-6174789A6F0F}" type="datetime1">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2019/6/5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
        <p:nvSpPr>
          <p:cNvPr id="2" name="スライド番号プレースホルダー 1">
            <a:extLst>
              <a:ext uri="{FF2B5EF4-FFF2-40B4-BE49-F238E27FC236}">
                <a16:creationId xmlns:a16="http://schemas.microsoft.com/office/drawing/2014/main" id="{1A570F5A-4DBB-46D0-B937-7A38571ADE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4B0FE-5471-4170-BE15-AA2746F9E14D}"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018731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タイトル 1"/>
          <p:cNvSpPr>
            <a:spLocks noGrp="1"/>
          </p:cNvSpPr>
          <p:nvPr>
            <p:ph type="title"/>
          </p:nvPr>
        </p:nvSpPr>
        <p:spPr/>
        <p:txBody>
          <a:bodyPr/>
          <a:lstStyle/>
          <a:p>
            <a:r>
              <a:rPr lang="ja-JP" altLang="en-US" sz="2800" dirty="0">
                <a:solidFill>
                  <a:srgbClr val="0000CC"/>
                </a:solidFill>
              </a:rPr>
              <a:t>オントロジー構築・概念化の例</a:t>
            </a:r>
            <a:br>
              <a:rPr lang="en-US" altLang="ja-JP" sz="2800" dirty="0"/>
            </a:br>
            <a:r>
              <a:rPr lang="ja-JP" altLang="en-US" sz="3200" dirty="0"/>
              <a:t>～</a:t>
            </a:r>
            <a:r>
              <a:rPr lang="ja-JP" altLang="en-US" sz="3200" dirty="0">
                <a:solidFill>
                  <a:srgbClr val="FF0000"/>
                </a:solidFill>
              </a:rPr>
              <a:t>「麺料理」</a:t>
            </a:r>
            <a:r>
              <a:rPr lang="ja-JP" altLang="en-US" sz="3200" dirty="0"/>
              <a:t>オントロジーの構築～</a:t>
            </a:r>
          </a:p>
        </p:txBody>
      </p:sp>
      <p:sp>
        <p:nvSpPr>
          <p:cNvPr id="33795" name="コンテンツ プレースホルダ 2"/>
          <p:cNvSpPr>
            <a:spLocks noGrp="1"/>
          </p:cNvSpPr>
          <p:nvPr>
            <p:ph idx="1"/>
          </p:nvPr>
        </p:nvSpPr>
        <p:spPr>
          <a:xfrm>
            <a:off x="251520" y="980728"/>
            <a:ext cx="8816280" cy="5616624"/>
          </a:xfrm>
        </p:spPr>
        <p:txBody>
          <a:bodyPr>
            <a:noAutofit/>
          </a:bodyPr>
          <a:lstStyle/>
          <a:p>
            <a:r>
              <a:rPr lang="ja-JP" altLang="en-US" dirty="0"/>
              <a:t>課題内容</a:t>
            </a:r>
            <a:endParaRPr lang="en-US" altLang="ja-JP" dirty="0"/>
          </a:p>
          <a:p>
            <a:pPr lvl="1"/>
            <a:r>
              <a:rPr lang="ja-JP" altLang="en-US" dirty="0"/>
              <a:t>今日の講義で解説した操作方法を使って，</a:t>
            </a:r>
            <a:r>
              <a:rPr lang="ja-JP" altLang="en-US" dirty="0">
                <a:solidFill>
                  <a:srgbClr val="FF0000"/>
                </a:solidFill>
              </a:rPr>
              <a:t>麺料理</a:t>
            </a:r>
            <a:r>
              <a:rPr lang="ja-JP" altLang="en-US" dirty="0"/>
              <a:t>のオントロジーを構築せよ．</a:t>
            </a:r>
            <a:endParaRPr lang="en-US" altLang="ja-JP" dirty="0"/>
          </a:p>
          <a:p>
            <a:pPr lvl="1"/>
            <a:r>
              <a:rPr lang="ja-JP" altLang="en-US" dirty="0"/>
              <a:t>麺料理の分類・検索ができる程度の概念を定義する</a:t>
            </a:r>
            <a:endParaRPr lang="en-US" altLang="ja-JP" dirty="0"/>
          </a:p>
          <a:p>
            <a:pPr lvl="2"/>
            <a:r>
              <a:rPr lang="ja-JP" altLang="en-US" dirty="0"/>
              <a:t>単なる「麺の種類（うどん，そば，ラーメン，</a:t>
            </a:r>
            <a:r>
              <a:rPr lang="en-US" altLang="ja-JP" dirty="0"/>
              <a:t>…</a:t>
            </a:r>
            <a:r>
              <a:rPr lang="ja-JP" altLang="en-US" dirty="0"/>
              <a:t>）」だけでなく，「きつねうどん」，「豚骨ラーメン」，</a:t>
            </a:r>
            <a:r>
              <a:rPr lang="en-US" altLang="ja-JP" dirty="0"/>
              <a:t>…</a:t>
            </a:r>
            <a:r>
              <a:rPr lang="ja-JP" altLang="en-US" dirty="0"/>
              <a:t>など，「麺を使った料理」を定義すること．</a:t>
            </a:r>
            <a:endParaRPr lang="en-US" altLang="ja-JP" dirty="0"/>
          </a:p>
          <a:p>
            <a:pPr lvl="1"/>
            <a:r>
              <a:rPr lang="ja-JP" altLang="en-US" dirty="0"/>
              <a:t>以下の点に心がけること</a:t>
            </a:r>
            <a:endParaRPr lang="en-US" altLang="ja-JP" dirty="0"/>
          </a:p>
          <a:p>
            <a:pPr lvl="2"/>
            <a:r>
              <a:rPr lang="ja-JP" altLang="en-US" dirty="0"/>
              <a:t>適切なｉｓ－ａ階層を構築する</a:t>
            </a:r>
            <a:endParaRPr lang="en-US" altLang="ja-JP" dirty="0"/>
          </a:p>
          <a:p>
            <a:pPr lvl="2"/>
            <a:r>
              <a:rPr lang="ja-JP" altLang="en-US" dirty="0"/>
              <a:t>概念の違いをスロットを用いて適切に定義する</a:t>
            </a:r>
            <a:endParaRPr lang="en-US" altLang="ja-JP" dirty="0"/>
          </a:p>
          <a:p>
            <a:pPr lvl="2"/>
            <a:r>
              <a:rPr lang="ja-JP" altLang="en-US" dirty="0"/>
              <a:t>スロットの継承・特殊化を適切に使用する</a:t>
            </a:r>
            <a:endParaRPr lang="en-US" altLang="ja-JP" dirty="0"/>
          </a:p>
        </p:txBody>
      </p:sp>
      <p:sp>
        <p:nvSpPr>
          <p:cNvPr id="33796" name="日付プレースホルダ 3"/>
          <p:cNvSpPr>
            <a:spLocks noGrp="1"/>
          </p:cNvSpPr>
          <p:nvPr>
            <p:ph type="dt" sz="quarter" idx="10"/>
          </p:nvPr>
        </p:nvSpPr>
        <p:spPr>
          <a:noFill/>
        </p:spPr>
        <p:txBody>
          <a:bodyPr/>
          <a:lstStyle/>
          <a:p>
            <a:fld id="{2DBE2600-353B-4D4C-8BD0-7AC58E2DCF63}" type="datetime1">
              <a:rPr lang="ja-JP" altLang="en-US" smtClean="0">
                <a:ea typeface="ＭＳ Ｐゴシック" charset="-128"/>
              </a:rPr>
              <a:t>2019/6/5</a:t>
            </a:fld>
            <a:endParaRPr lang="en-US" altLang="ja-JP">
              <a:ea typeface="ＭＳ Ｐゴシック" charset="-128"/>
            </a:endParaRPr>
          </a:p>
        </p:txBody>
      </p:sp>
      <p:sp>
        <p:nvSpPr>
          <p:cNvPr id="33798" name="スライド番号プレースホルダ 5"/>
          <p:cNvSpPr>
            <a:spLocks noGrp="1"/>
          </p:cNvSpPr>
          <p:nvPr>
            <p:ph type="sldNum" sz="quarter" idx="12"/>
          </p:nvPr>
        </p:nvSpPr>
        <p:spPr>
          <a:noFill/>
        </p:spPr>
        <p:txBody>
          <a:bodyPr/>
          <a:lstStyle/>
          <a:p>
            <a:fld id="{0B7FD016-5F60-440B-A8A1-49A105A4E0C4}" type="slidenum">
              <a:rPr lang="en-US" altLang="ja-JP" smtClean="0">
                <a:ea typeface="ＭＳ Ｐゴシック" charset="-128"/>
              </a:rPr>
              <a:pPr/>
              <a:t>97</a:t>
            </a:fld>
            <a:endParaRPr lang="en-US" altLang="ja-JP">
              <a:ea typeface="ＭＳ Ｐゴシック" charset="-128"/>
            </a:endParaRPr>
          </a:p>
        </p:txBody>
      </p:sp>
    </p:spTree>
    <p:extLst>
      <p:ext uri="{BB962C8B-B14F-4D97-AF65-F5344CB8AC3E}">
        <p14:creationId xmlns:p14="http://schemas.microsoft.com/office/powerpoint/2010/main" val="732058492"/>
      </p:ext>
    </p:extLst>
  </p:cSld>
  <p:clrMapOvr>
    <a:masterClrMapping/>
  </p:clrMapOvr>
  <p:transition>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演習結果の例</a:t>
            </a:r>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pPr>
              <a:defRPr/>
            </a:pPr>
            <a:fld id="{CFB03DC1-DFEE-4D5D-B54F-75FAC2135B0F}"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98</a:t>
            </a:fld>
            <a:endParaRPr lang="en-US" altLang="ja-JP"/>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369" t="41539" r="5262" b="5773"/>
          <a:stretch/>
        </p:blipFill>
        <p:spPr bwMode="auto">
          <a:xfrm>
            <a:off x="389016" y="908720"/>
            <a:ext cx="8280920" cy="533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662242"/>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日付プレースホルダー 3"/>
          <p:cNvSpPr>
            <a:spLocks noGrp="1"/>
          </p:cNvSpPr>
          <p:nvPr>
            <p:ph type="dt" sz="half" idx="10"/>
          </p:nvPr>
        </p:nvSpPr>
        <p:spPr/>
        <p:txBody>
          <a:bodyPr/>
          <a:lstStyle/>
          <a:p>
            <a:pPr>
              <a:defRPr/>
            </a:pPr>
            <a:fld id="{6E34847B-DE63-4318-B533-B0BCEAED3DB1}" type="datetime1">
              <a:rPr lang="ja-JP" altLang="en-US" smtClean="0"/>
              <a:t>2019/6/5</a:t>
            </a:fld>
            <a:endParaRPr lang="en-US" altLang="ja-JP"/>
          </a:p>
        </p:txBody>
      </p:sp>
      <p:sp>
        <p:nvSpPr>
          <p:cNvPr id="6" name="スライド番号プレースホルダー 5"/>
          <p:cNvSpPr>
            <a:spLocks noGrp="1"/>
          </p:cNvSpPr>
          <p:nvPr>
            <p:ph type="sldNum" sz="quarter" idx="12"/>
          </p:nvPr>
        </p:nvSpPr>
        <p:spPr/>
        <p:txBody>
          <a:bodyPr/>
          <a:lstStyle/>
          <a:p>
            <a:pPr>
              <a:defRPr/>
            </a:pPr>
            <a:fld id="{429672CD-0955-43AD-A921-BB5CF6E6A0A1}" type="slidenum">
              <a:rPr lang="en-US" altLang="ja-JP" smtClean="0"/>
              <a:pPr>
                <a:defRPr/>
              </a:pPr>
              <a:t>99</a:t>
            </a:fld>
            <a:endParaRPr lang="en-US" altLang="ja-JP"/>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723" t="21305" r="7567" b="7258"/>
          <a:stretch/>
        </p:blipFill>
        <p:spPr bwMode="auto">
          <a:xfrm>
            <a:off x="899592" y="16779"/>
            <a:ext cx="7128792" cy="654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四角形吹き出し 7"/>
          <p:cNvSpPr/>
          <p:nvPr/>
        </p:nvSpPr>
        <p:spPr>
          <a:xfrm>
            <a:off x="215516" y="3933056"/>
            <a:ext cx="1368152" cy="576064"/>
          </a:xfrm>
          <a:prstGeom prst="wedgeRectCallout">
            <a:avLst>
              <a:gd name="adj1" fmla="val 57403"/>
              <a:gd name="adj2" fmla="val 8304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rgbClr val="FF0000"/>
                </a:solidFill>
              </a:rPr>
              <a:t>食材としての「麺」</a:t>
            </a:r>
          </a:p>
        </p:txBody>
      </p:sp>
      <p:sp>
        <p:nvSpPr>
          <p:cNvPr id="10" name="四角形吹き出し 9"/>
          <p:cNvSpPr/>
          <p:nvPr/>
        </p:nvSpPr>
        <p:spPr>
          <a:xfrm>
            <a:off x="3419872" y="2060848"/>
            <a:ext cx="1368152" cy="576064"/>
          </a:xfrm>
          <a:prstGeom prst="wedgeRectCallout">
            <a:avLst>
              <a:gd name="adj1" fmla="val -9039"/>
              <a:gd name="adj2" fmla="val 13439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rgbClr val="FF0000"/>
                </a:solidFill>
              </a:rPr>
              <a:t>「麺料理」で参照</a:t>
            </a:r>
          </a:p>
        </p:txBody>
      </p:sp>
    </p:spTree>
    <p:extLst>
      <p:ext uri="{BB962C8B-B14F-4D97-AF65-F5344CB8AC3E}">
        <p14:creationId xmlns:p14="http://schemas.microsoft.com/office/powerpoint/2010/main" val="1076095149"/>
      </p:ext>
    </p:extLst>
  </p:cSld>
  <p:clrMapOvr>
    <a:masterClrMapping/>
  </p:clrMapOvr>
  <p:transition>
    <p:cut/>
  </p:transition>
</p:sld>
</file>

<file path=ppt/tags/tag1.xml><?xml version="1.0" encoding="utf-8"?>
<p:tagLst xmlns:a="http://schemas.openxmlformats.org/drawingml/2006/main" xmlns:r="http://schemas.openxmlformats.org/officeDocument/2006/relationships" xmlns:p="http://schemas.openxmlformats.org/presentationml/2006/main">
  <p:tag name="TIMING" val="|17.3"/>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HGS創英角ｺﾞｼｯｸUB"/>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6_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BAMBOO2</Template>
  <TotalTime>11370</TotalTime>
  <Words>7887</Words>
  <Application>Microsoft Office PowerPoint</Application>
  <PresentationFormat>画面に合わせる (4:3)</PresentationFormat>
  <Paragraphs>1547</Paragraphs>
  <Slides>107</Slides>
  <Notes>72</Notes>
  <HiddenSlides>0</HiddenSlides>
  <MMClips>0</MMClips>
  <ScaleCrop>false</ScaleCrop>
  <HeadingPairs>
    <vt:vector size="6" baseType="variant">
      <vt:variant>
        <vt:lpstr>使用されているフォント</vt:lpstr>
      </vt:variant>
      <vt:variant>
        <vt:i4>21</vt:i4>
      </vt:variant>
      <vt:variant>
        <vt:lpstr>テーマ</vt:lpstr>
      </vt:variant>
      <vt:variant>
        <vt:i4>2</vt:i4>
      </vt:variant>
      <vt:variant>
        <vt:lpstr>スライド タイトル</vt:lpstr>
      </vt:variant>
      <vt:variant>
        <vt:i4>107</vt:i4>
      </vt:variant>
    </vt:vector>
  </HeadingPairs>
  <TitlesOfParts>
    <vt:vector size="130" baseType="lpstr">
      <vt:lpstr>HGP創英角ｺﾞｼｯｸUB</vt:lpstr>
      <vt:lpstr>HGS創英角ｺﾞｼｯｸUB</vt:lpstr>
      <vt:lpstr>HGS創英角ﾎﾟｯﾌﾟ体</vt:lpstr>
      <vt:lpstr>HG創英角ｺﾞｼｯｸUB</vt:lpstr>
      <vt:lpstr>Monotype Sorts</vt:lpstr>
      <vt:lpstr>ＭＳ Ｐゴシック</vt:lpstr>
      <vt:lpstr>ＭＳ Ｐ明朝</vt:lpstr>
      <vt:lpstr>ＭＳ ゴシック</vt:lpstr>
      <vt:lpstr>ＭＳ 明朝</vt:lpstr>
      <vt:lpstr>Osaka</vt:lpstr>
      <vt:lpstr>Arial</vt:lpstr>
      <vt:lpstr>Arial Black</vt:lpstr>
      <vt:lpstr>Arial Narrow</vt:lpstr>
      <vt:lpstr>Calibri</vt:lpstr>
      <vt:lpstr>Calibri Light</vt:lpstr>
      <vt:lpstr>Century</vt:lpstr>
      <vt:lpstr>Tahoma</vt:lpstr>
      <vt:lpstr>Times</vt:lpstr>
      <vt:lpstr>Times New Roman</vt:lpstr>
      <vt:lpstr>Verdana</vt:lpstr>
      <vt:lpstr>Wingdings</vt:lpstr>
      <vt:lpstr>Blends</vt:lpstr>
      <vt:lpstr>6_デザインの設定</vt:lpstr>
      <vt:lpstr>「法造」を用いた オントロジー構築入門</vt:lpstr>
      <vt:lpstr>概要</vt:lpstr>
      <vt:lpstr>オントロジー構築利用環境「法造」</vt:lpstr>
      <vt:lpstr>「法造」準備</vt:lpstr>
      <vt:lpstr>Javaのインストール確認</vt:lpstr>
      <vt:lpstr>Open JDKのインストール</vt:lpstr>
      <vt:lpstr>Open JDKのインストール</vt:lpstr>
      <vt:lpstr>Open JDKのインストール</vt:lpstr>
      <vt:lpstr>Open JDKのインストール</vt:lpstr>
      <vt:lpstr>「法造」のダウンロード</vt:lpstr>
      <vt:lpstr>起動画面</vt:lpstr>
      <vt:lpstr>サンプルファイルの開き方</vt:lpstr>
      <vt:lpstr>オントロジ―工学の基礎</vt:lpstr>
      <vt:lpstr>オントロジーの定義</vt:lpstr>
      <vt:lpstr>知識記述とオントロジー</vt:lpstr>
      <vt:lpstr>オントロジー構築・利用の意義</vt:lpstr>
      <vt:lpstr> </vt:lpstr>
      <vt:lpstr>オントロジー構築の基本的な考え方</vt:lpstr>
      <vt:lpstr>分類視点の明確化の例：車両</vt:lpstr>
      <vt:lpstr>分類視点の明確化の例 ：料理（揚げ物）</vt:lpstr>
      <vt:lpstr>分類視点の明確化の例 ：光デバイス</vt:lpstr>
      <vt:lpstr>まとめ： 　オントロジー工学の基礎</vt:lpstr>
      <vt:lpstr>オントロジ―の構築方法①</vt:lpstr>
      <vt:lpstr>オントロジーエディタの画面構成</vt:lpstr>
      <vt:lpstr>「法造」のオントロジー表現</vt:lpstr>
      <vt:lpstr>オントロジーの表現①</vt:lpstr>
      <vt:lpstr>オントロジーの表現①</vt:lpstr>
      <vt:lpstr>補足説明： 　is-a関係を用いた階層化の意味</vt:lpstr>
      <vt:lpstr>概念の分類視点の明確化</vt:lpstr>
      <vt:lpstr>オントロジーの表現②</vt:lpstr>
      <vt:lpstr>is-a関係の性質</vt:lpstr>
      <vt:lpstr>オントロジーの表現③</vt:lpstr>
      <vt:lpstr>その他の閲覧機能</vt:lpstr>
      <vt:lpstr>Ｍｉｎｉ Ｑｕｉｚ: サンプルオントロジーの閲覧</vt:lpstr>
      <vt:lpstr>新規オントロジーの作成</vt:lpstr>
      <vt:lpstr>共通する編集操作</vt:lpstr>
      <vt:lpstr>基本操作（１） 概念とis-a階層の作成</vt:lpstr>
      <vt:lpstr>補足説明： is-a階層の作成時の注意点</vt:lpstr>
      <vt:lpstr>PowerPoint プレゼンテーション</vt:lpstr>
      <vt:lpstr>基本操作（２） スロットの作成</vt:lpstr>
      <vt:lpstr>基本操作（３） スロット定義の詳細</vt:lpstr>
      <vt:lpstr>補足説明： スロットの作成</vt:lpstr>
      <vt:lpstr>補足説明： スロット定義の注意事項</vt:lpstr>
      <vt:lpstr>基本操作（４） 下位概念でのスロットの継承・特殊化</vt:lpstr>
      <vt:lpstr>PowerPoint プレゼンテーション</vt:lpstr>
      <vt:lpstr>補足説明： 継承・特殊化の注意事項</vt:lpstr>
      <vt:lpstr>以前のレポートより</vt:lpstr>
      <vt:lpstr>補足説明： その他の継承操作</vt:lpstr>
      <vt:lpstr>サンプル：揚げ物.xml</vt:lpstr>
      <vt:lpstr>スロット定義の基本的な考え方</vt:lpstr>
      <vt:lpstr>まとめ： 　オントロジ―構築の基礎</vt:lpstr>
      <vt:lpstr>オントロジー構築の基本的な考え方</vt:lpstr>
      <vt:lpstr>共通性・相違性を捉えた概念化例 　例）「料理を作る」という行為</vt:lpstr>
      <vt:lpstr>「行為」の定義例</vt:lpstr>
      <vt:lpstr>構築ガイドライン:is-a階層の推奨基準　 is-a階層構築の基礎的指針</vt:lpstr>
      <vt:lpstr>概念の分類視点の明確化 　is-a階層構築の基礎的指針</vt:lpstr>
      <vt:lpstr>概念の分類視点の明確化 　is-a階層構築の基礎的指針</vt:lpstr>
      <vt:lpstr>補足説明： is-a階層の構築・修正の操作</vt:lpstr>
      <vt:lpstr>オントロジ―の構築方法② ～より詳細な概念定義～</vt:lpstr>
      <vt:lpstr>概念の基本的な性質の違い</vt:lpstr>
      <vt:lpstr>ロール（概念）と基本概念</vt:lpstr>
      <vt:lpstr>ロール概念とは</vt:lpstr>
      <vt:lpstr>ロール概念・クラス制約・ ロールホルダー</vt:lpstr>
      <vt:lpstr>ロール概念の記述</vt:lpstr>
      <vt:lpstr>練習操作：ロール概念の定義</vt:lpstr>
      <vt:lpstr>補足説明： ロール概念定義の注意事項</vt:lpstr>
      <vt:lpstr>ロール概念定義の詳細</vt:lpstr>
      <vt:lpstr>例）ロール概念の定義・ 　　クラス制約からの継承</vt:lpstr>
      <vt:lpstr> ロール概念のより厳密な定義</vt:lpstr>
      <vt:lpstr>練習操作</vt:lpstr>
      <vt:lpstr>オントロジ―の構築方法② ～より詳細な概念定義～</vt:lpstr>
      <vt:lpstr>ロール概念の主な性質</vt:lpstr>
      <vt:lpstr>ロール概念の性質</vt:lpstr>
      <vt:lpstr>ロールホルダーの性質</vt:lpstr>
      <vt:lpstr>ロール概念を用いる意義</vt:lpstr>
      <vt:lpstr>料理におけるロールの例</vt:lpstr>
      <vt:lpstr>オントロジ―の構築方法② ～より詳細な概念定義～</vt:lpstr>
      <vt:lpstr>全体と部分の相互依存性</vt:lpstr>
      <vt:lpstr>ロールに基づく全体-部分の概念化</vt:lpstr>
      <vt:lpstr>part-of階層の定義（１）</vt:lpstr>
      <vt:lpstr>part-of階層の定義（２）</vt:lpstr>
      <vt:lpstr>part-of階層の定義（３）</vt:lpstr>
      <vt:lpstr>共通性・コンテキスト依存性の扱い① 　-上位概念からの継承・特殊化-</vt:lpstr>
      <vt:lpstr>共通性・コンテキスト依存性の扱い② 　-クラス制約からの継承・特殊化-</vt:lpstr>
      <vt:lpstr> ロール概念の利用例 　クラス制約となるロールホルダー</vt:lpstr>
      <vt:lpstr>まとめ ロール概念　vs　ロールホルダー</vt:lpstr>
      <vt:lpstr>オントロジ―の構築方法② ～より詳細な概念定義～</vt:lpstr>
      <vt:lpstr>スロット間の関係の利用</vt:lpstr>
      <vt:lpstr> その他の関係の定義と利用</vt:lpstr>
      <vt:lpstr>関係概念利用の注意点</vt:lpstr>
      <vt:lpstr>例）関係を使った詳細な制約</vt:lpstr>
      <vt:lpstr>補足説明： その他の関係の種類</vt:lpstr>
      <vt:lpstr>関係概念の定義</vt:lpstr>
      <vt:lpstr>特定のコンテキストで必ず成り立つ関係（スロット間の関係）</vt:lpstr>
      <vt:lpstr>概念間に常に成り立つ関係の表現</vt:lpstr>
      <vt:lpstr>オントロジ―構築・概念化の事例 ～①一般的な概念化の事例～</vt:lpstr>
      <vt:lpstr>オントロジー構築・概念化の例 ～「麺料理」オントロジーの構築～</vt:lpstr>
      <vt:lpstr>演習結果の例</vt:lpstr>
      <vt:lpstr>PowerPoint プレゼンテーション</vt:lpstr>
      <vt:lpstr>演習のポイント</vt:lpstr>
      <vt:lpstr>麺料理の部分（材料）としての麺</vt:lpstr>
      <vt:lpstr>オントロジー構築・概念化の例 「外国人」の概念化</vt:lpstr>
      <vt:lpstr>解説～外国人～</vt:lpstr>
      <vt:lpstr>解説～外国人～</vt:lpstr>
      <vt:lpstr>オントロジー構築・概念化の例 ～ジャンケン～</vt:lpstr>
      <vt:lpstr>解説：ジャンケン</vt:lpstr>
      <vt:lpstr>解説：ジャンケン</vt:lpstr>
    </vt:vector>
  </TitlesOfParts>
  <Company>Mizlab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法造「オントロジーエディタ」説明会</dc:title>
  <dc:creator>kozaki</dc:creator>
  <cp:lastModifiedBy>kouji.kozaki@nifty.com</cp:lastModifiedBy>
  <cp:revision>600</cp:revision>
  <cp:lastPrinted>2016-05-10T03:10:52Z</cp:lastPrinted>
  <dcterms:created xsi:type="dcterms:W3CDTF">2004-03-18T08:09:36Z</dcterms:created>
  <dcterms:modified xsi:type="dcterms:W3CDTF">2019-06-05T00:24:50Z</dcterms:modified>
</cp:coreProperties>
</file>